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67" r:id="rId3"/>
    <p:sldId id="268" r:id="rId4"/>
    <p:sldId id="258" r:id="rId5"/>
    <p:sldId id="269" r:id="rId6"/>
    <p:sldId id="265" r:id="rId7"/>
    <p:sldId id="266" r:id="rId8"/>
    <p:sldId id="292" r:id="rId9"/>
    <p:sldId id="262" r:id="rId10"/>
    <p:sldId id="259" r:id="rId11"/>
    <p:sldId id="290" r:id="rId12"/>
    <p:sldId id="288" r:id="rId13"/>
    <p:sldId id="271" r:id="rId14"/>
    <p:sldId id="293" r:id="rId15"/>
    <p:sldId id="261" r:id="rId16"/>
    <p:sldId id="294" r:id="rId17"/>
    <p:sldId id="263" r:id="rId18"/>
    <p:sldId id="291" r:id="rId19"/>
    <p:sldId id="264" r:id="rId20"/>
    <p:sldId id="296" r:id="rId21"/>
    <p:sldId id="295" r:id="rId22"/>
    <p:sldId id="297" r:id="rId23"/>
    <p:sldId id="299" r:id="rId24"/>
    <p:sldId id="300" r:id="rId25"/>
    <p:sldId id="302" r:id="rId26"/>
    <p:sldId id="303" r:id="rId27"/>
    <p:sldId id="304" r:id="rId28"/>
    <p:sldId id="305" r:id="rId29"/>
    <p:sldId id="306" r:id="rId30"/>
  </p:sldIdLst>
  <p:sldSz cx="7556500" cy="106934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>
        <p:scale>
          <a:sx n="100" d="100"/>
          <a:sy n="100" d="100"/>
        </p:scale>
        <p:origin x="2544" y="-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112" y="0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/>
          <a:lstStyle>
            <a:lvl1pPr algn="r">
              <a:defRPr sz="1100"/>
            </a:lvl1pPr>
          </a:lstStyle>
          <a:p>
            <a:fld id="{BA4C6BEC-633E-4A05-8AFB-9D1B819082EF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805" tIns="41902" rIns="83805" bIns="419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9165"/>
            <a:ext cx="5438140" cy="3909422"/>
          </a:xfrm>
          <a:prstGeom prst="rect">
            <a:avLst/>
          </a:prstGeom>
        </p:spPr>
        <p:txBody>
          <a:bodyPr vert="horz" lIns="83805" tIns="41902" rIns="83805" bIns="419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54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112" y="9431554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 anchor="b"/>
          <a:lstStyle>
            <a:lvl1pPr algn="r">
              <a:defRPr sz="1100"/>
            </a:lvl1pPr>
          </a:lstStyle>
          <a:p>
            <a:fld id="{1AE7562B-EBA7-46BC-B930-7BD88314B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42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7560564" cy="106923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00" y="534771"/>
            <a:ext cx="5594248" cy="901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404" y="1913279"/>
            <a:ext cx="6774180" cy="4788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zdrav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on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to:min%D1%81ult@globalalania.ru;%20minkult@rso-a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s://yandex.ru/maps/33/vladikavkaz/house/ulitsa_dzhanayeva_20/YE0YcA9hSUIHQFppfXxyc3libA==/" TargetMode="External"/><Relationship Id="rId4" Type="http://schemas.openxmlformats.org/officeDocument/2006/relationships/hyperlink" Target="mailto:minkult@rso-a.r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rud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1500@tax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r1500@tax.gov.ru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1500@tax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o.kantemirov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126C138E-F94B-41D1-A406-BC27C166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" y="5331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384513" y="1328237"/>
            <a:ext cx="4919345" cy="7475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indent="-38100" algn="ctr">
              <a:lnSpc>
                <a:spcPct val="110500"/>
              </a:lnSpc>
              <a:spcBef>
                <a:spcPts val="100"/>
              </a:spcBef>
            </a:pPr>
            <a:r>
              <a:rPr lang="ru-RU" sz="2200" b="1" spc="-10" dirty="0">
                <a:solidFill>
                  <a:srgbClr val="FF0000"/>
                </a:solidFill>
                <a:latin typeface="Arial"/>
                <a:cs typeface="Arial"/>
              </a:rPr>
              <a:t>Республика </a:t>
            </a:r>
          </a:p>
          <a:p>
            <a:pPr marL="50800" marR="5080" indent="-38100" algn="ctr">
              <a:lnSpc>
                <a:spcPct val="110500"/>
              </a:lnSpc>
              <a:spcBef>
                <a:spcPts val="100"/>
              </a:spcBef>
            </a:pPr>
            <a:r>
              <a:rPr lang="ru-RU" sz="2200" b="1" spc="-10" dirty="0">
                <a:solidFill>
                  <a:srgbClr val="FF0000"/>
                </a:solidFill>
                <a:latin typeface="Arial"/>
                <a:cs typeface="Arial"/>
              </a:rPr>
              <a:t>Северная Осетия-Алания</a:t>
            </a:r>
            <a:endParaRPr sz="2200" b="1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8634" y="2243908"/>
            <a:ext cx="5431101" cy="1377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12500"/>
              </a:lnSpc>
              <a:spcBef>
                <a:spcPts val="100"/>
              </a:spcBef>
            </a:pPr>
            <a:r>
              <a:rPr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br>
              <a:rPr lang="ru-RU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СВО И ЧЛЕНАМ ИХ СЕМЕЙ О ЛЬГОТАХ, МЕРАХ СОЦИАЛЬНОЙ ПОДДЕРЖКИ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7885" y="9307922"/>
            <a:ext cx="76073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latin typeface="Microsoft Sans Serif"/>
                <a:cs typeface="Microsoft Sans Serif"/>
              </a:rPr>
              <a:t>2024</a:t>
            </a:r>
            <a:endParaRPr sz="2600" b="1" dirty="0">
              <a:latin typeface="Microsoft Sans Serif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5" y="504574"/>
            <a:ext cx="1521325" cy="1008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18D85-E157-4139-89FB-71158CA0B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4" y="4468922"/>
            <a:ext cx="5431101" cy="4343161"/>
          </a:xfrm>
          <a:prstGeom prst="rect">
            <a:avLst/>
          </a:prstGeom>
        </p:spPr>
      </p:pic>
      <p:pic>
        <p:nvPicPr>
          <p:cNvPr id="11" name="Picture 3" descr="D:\Фонд\логотип1.png">
            <a:extLst>
              <a:ext uri="{FF2B5EF4-FFF2-40B4-BE49-F238E27FC236}">
                <a16:creationId xmlns:a16="http://schemas.microsoft.com/office/drawing/2014/main" id="{2C0BD7E1-D7D6-4A44-AEFE-A3CEB006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90077"/>
            <a:ext cx="1865966" cy="13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2" y="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94897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Алагирского района» </a:t>
            </a:r>
          </a:p>
          <a:p>
            <a:pPr marL="12700" algn="ctr"/>
            <a:r>
              <a:rPr lang="ru-RU" sz="1150" dirty="0"/>
              <a:t>363240, г. Алагир, ул. Комсомольская, 28.</a:t>
            </a:r>
          </a:p>
          <a:p>
            <a:pPr marL="12700" algn="ctr"/>
            <a:r>
              <a:rPr lang="ru-RU" sz="1150" dirty="0"/>
              <a:t>Директор  </a:t>
            </a:r>
            <a:r>
              <a:rPr lang="ru-RU" sz="1150" dirty="0" err="1"/>
              <a:t>Бутаев</a:t>
            </a:r>
            <a:r>
              <a:rPr lang="ru-RU" sz="1150" dirty="0"/>
              <a:t> Аслан Сергеевич,  т</a:t>
            </a:r>
            <a:r>
              <a:rPr sz="1150" dirty="0" err="1"/>
              <a:t>ел</a:t>
            </a:r>
            <a:r>
              <a:rPr lang="ru-RU" sz="1150" dirty="0"/>
              <a:t>: 8(8672)31-3-28-42;</a:t>
            </a:r>
          </a:p>
          <a:p>
            <a:pPr marL="12700"/>
            <a:endParaRPr lang="ru-RU" sz="1150" dirty="0"/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Ардонского района»</a:t>
            </a:r>
          </a:p>
          <a:p>
            <a:pPr marL="12700" algn="ctr"/>
            <a:r>
              <a:rPr lang="ru-RU" sz="1150" dirty="0"/>
              <a:t> 363240, г. Ардон, ул. Пролетарская, 71. </a:t>
            </a:r>
          </a:p>
          <a:p>
            <a:pPr marL="12700" algn="ctr"/>
            <a:r>
              <a:rPr lang="ru-RU" sz="1150" dirty="0"/>
              <a:t>Директор  </a:t>
            </a:r>
            <a:r>
              <a:rPr lang="ru-RU" sz="1150" dirty="0" err="1"/>
              <a:t>Кесаев</a:t>
            </a:r>
            <a:r>
              <a:rPr lang="ru-RU" sz="1150" dirty="0"/>
              <a:t> Игорь Русланович, тел: 8(8672)32- 3-37-07;</a:t>
            </a:r>
          </a:p>
          <a:p>
            <a:pPr marL="12700" algn="ctr"/>
            <a:endParaRPr lang="ru-RU" sz="1150" dirty="0"/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Дигорского района»</a:t>
            </a:r>
          </a:p>
          <a:p>
            <a:pPr marL="12700" algn="ctr"/>
            <a:r>
              <a:rPr lang="ru-RU" sz="1150" dirty="0"/>
              <a:t>363410,  г. Дигора, ул. Энгельса, 37. </a:t>
            </a:r>
          </a:p>
          <a:p>
            <a:pPr marL="12700" algn="ctr"/>
            <a:r>
              <a:rPr lang="ru-RU" sz="1150" dirty="0"/>
              <a:t>Директор </a:t>
            </a:r>
            <a:r>
              <a:rPr lang="ru-RU" sz="1150" dirty="0" err="1"/>
              <a:t>Беккузаров</a:t>
            </a:r>
            <a:r>
              <a:rPr lang="ru-RU" sz="1150" dirty="0"/>
              <a:t> Артем </a:t>
            </a:r>
            <a:r>
              <a:rPr lang="ru-RU" sz="1150" dirty="0" err="1"/>
              <a:t>Казгериевич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 </a:t>
            </a:r>
            <a:r>
              <a:rPr sz="1150" dirty="0"/>
              <a:t> </a:t>
            </a:r>
            <a:r>
              <a:rPr lang="ru-RU" sz="1150" dirty="0"/>
              <a:t>8(867)33- 92-4-05;</a:t>
            </a:r>
          </a:p>
          <a:p>
            <a:endParaRPr lang="ru-RU" sz="1150" dirty="0"/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ГБУ «Комплексный центр социального обслуживания населения Ирафского района»</a:t>
            </a:r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 363500, с. Чикола,  ул. </a:t>
            </a:r>
            <a:r>
              <a:rPr lang="ru-RU" sz="1150" dirty="0" err="1"/>
              <a:t>Макоева</a:t>
            </a:r>
            <a:r>
              <a:rPr lang="ru-RU" sz="1150" dirty="0"/>
              <a:t>, 23.</a:t>
            </a:r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Директор  Медоева Эмма </a:t>
            </a:r>
            <a:r>
              <a:rPr lang="ru-RU" sz="1150" dirty="0" err="1"/>
              <a:t>Кубадиевна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8(867) 34- 3-12-36</a:t>
            </a:r>
          </a:p>
          <a:p>
            <a:pPr marL="12700" algn="ctr">
              <a:spcBef>
                <a:spcPts val="100"/>
              </a:spcBef>
            </a:pPr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Кировского района»  </a:t>
            </a:r>
          </a:p>
          <a:p>
            <a:pPr algn="ctr"/>
            <a:r>
              <a:rPr lang="ru-RU" sz="1150" dirty="0"/>
              <a:t>363600, с. Эльхотово, ул. </a:t>
            </a:r>
            <a:r>
              <a:rPr lang="ru-RU" sz="1150" dirty="0" err="1"/>
              <a:t>Зортова</a:t>
            </a:r>
            <a:r>
              <a:rPr lang="ru-RU" sz="1150" dirty="0"/>
              <a:t>, 20.</a:t>
            </a:r>
          </a:p>
          <a:p>
            <a:pPr algn="ctr"/>
            <a:r>
              <a:rPr lang="ru-RU" sz="1150" dirty="0"/>
              <a:t>Директор </a:t>
            </a:r>
            <a:r>
              <a:rPr lang="ru-RU" sz="1150" dirty="0" err="1"/>
              <a:t>Чеджемова</a:t>
            </a:r>
            <a:r>
              <a:rPr lang="ru-RU" sz="1150" dirty="0"/>
              <a:t> </a:t>
            </a:r>
            <a:r>
              <a:rPr lang="ru-RU" sz="1150" dirty="0" err="1"/>
              <a:t>Рузана</a:t>
            </a:r>
            <a:r>
              <a:rPr lang="ru-RU" sz="1150" dirty="0"/>
              <a:t> </a:t>
            </a:r>
            <a:r>
              <a:rPr lang="ru-RU" sz="1150" dirty="0" err="1"/>
              <a:t>Хазбатыровна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</a:t>
            </a:r>
            <a:r>
              <a:rPr sz="1150" dirty="0"/>
              <a:t> </a:t>
            </a:r>
            <a:r>
              <a:rPr lang="ru-RU" sz="1150" dirty="0"/>
              <a:t>8(897)35-5-20-63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Моздокского района»</a:t>
            </a:r>
          </a:p>
          <a:p>
            <a:pPr algn="ctr"/>
            <a:r>
              <a:rPr lang="ru-RU" sz="1150" dirty="0"/>
              <a:t>  363750,  г.  Моздок, ул. Октябрьская,д.78.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Кулябин</a:t>
            </a:r>
            <a:r>
              <a:rPr lang="ru-RU" sz="1150" dirty="0"/>
              <a:t> Роман Николаевич, тел:  8(8672)77-03-07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Правобережного района»   </a:t>
            </a:r>
          </a:p>
          <a:p>
            <a:pPr algn="ctr"/>
            <a:r>
              <a:rPr lang="ru-RU" sz="1150" dirty="0"/>
              <a:t>363029,  г. Беслан, ул. Плиева, 16</a:t>
            </a:r>
          </a:p>
          <a:p>
            <a:pPr algn="ctr"/>
            <a:r>
              <a:rPr sz="1150" dirty="0"/>
              <a:t> </a:t>
            </a:r>
            <a:r>
              <a:rPr lang="ru-RU" sz="1150" dirty="0"/>
              <a:t>Директор  </a:t>
            </a:r>
            <a:r>
              <a:rPr lang="ru-RU" sz="1150" dirty="0" err="1"/>
              <a:t>Мрикаев</a:t>
            </a:r>
            <a:r>
              <a:rPr lang="ru-RU" sz="1150" dirty="0"/>
              <a:t> Аслан </a:t>
            </a:r>
            <a:r>
              <a:rPr lang="ru-RU" sz="1150" dirty="0" err="1"/>
              <a:t>Махарбекович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8(867)37-3-33-66</a:t>
            </a:r>
          </a:p>
          <a:p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Пригородного района»  </a:t>
            </a:r>
          </a:p>
          <a:p>
            <a:pPr algn="ctr"/>
            <a:r>
              <a:rPr lang="ru-RU" sz="1150" dirty="0"/>
              <a:t>363131,  с. Октябрьское, ул. Маяковского, 34.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Токаева</a:t>
            </a:r>
            <a:r>
              <a:rPr lang="ru-RU" sz="1150" dirty="0"/>
              <a:t> Марина </a:t>
            </a:r>
            <a:r>
              <a:rPr lang="ru-RU" sz="1150" dirty="0" err="1"/>
              <a:t>Рамазановна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</a:t>
            </a:r>
            <a:r>
              <a:rPr sz="1150" dirty="0"/>
              <a:t> </a:t>
            </a:r>
            <a:r>
              <a:rPr lang="ru-RU" sz="1150" dirty="0"/>
              <a:t>8(867)38-2-20-84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</a:t>
            </a:r>
            <a:r>
              <a:rPr lang="ru-RU" sz="1150" dirty="0" err="1"/>
              <a:t>Иристонского</a:t>
            </a:r>
            <a:r>
              <a:rPr lang="ru-RU" sz="1150" dirty="0"/>
              <a:t>  района г. Владикавказ»,</a:t>
            </a:r>
          </a:p>
          <a:p>
            <a:pPr algn="ctr"/>
            <a:r>
              <a:rPr lang="ru-RU" sz="1150" dirty="0"/>
              <a:t> 362025, г. Владикавказ, ул. Ватутина, 17.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Дзоблаева</a:t>
            </a:r>
            <a:r>
              <a:rPr lang="ru-RU" sz="1150" dirty="0"/>
              <a:t> Альбина </a:t>
            </a:r>
            <a:r>
              <a:rPr lang="ru-RU" sz="1150" dirty="0" err="1"/>
              <a:t>Хасановна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</a:t>
            </a:r>
            <a:r>
              <a:rPr sz="1150" dirty="0"/>
              <a:t> </a:t>
            </a:r>
            <a:r>
              <a:rPr lang="ru-RU" sz="1150" dirty="0"/>
              <a:t>8(867) 2-30-30-91</a:t>
            </a:r>
          </a:p>
          <a:p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Затеречного района г. Владикавказ»,</a:t>
            </a:r>
          </a:p>
          <a:p>
            <a:pPr algn="ctr"/>
            <a:r>
              <a:rPr lang="ru-RU" sz="1150" dirty="0"/>
              <a:t>362015, </a:t>
            </a:r>
            <a:r>
              <a:rPr lang="ru-RU" sz="1150" dirty="0" err="1"/>
              <a:t>г.Владикавказ</a:t>
            </a:r>
            <a:r>
              <a:rPr lang="ru-RU" sz="1150" dirty="0"/>
              <a:t>, Охотничий пер., 1.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Гуриева</a:t>
            </a:r>
            <a:r>
              <a:rPr lang="ru-RU" sz="1150" dirty="0"/>
              <a:t> Диана </a:t>
            </a:r>
            <a:r>
              <a:rPr lang="ru-RU" sz="1150" dirty="0" err="1"/>
              <a:t>Ахсарбековна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 8(8672)25-42-78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Промышленного района </a:t>
            </a:r>
            <a:r>
              <a:rPr lang="ru-RU" sz="1150" dirty="0" err="1"/>
              <a:t>г.Владикавказ</a:t>
            </a:r>
            <a:r>
              <a:rPr lang="ru-RU" sz="1150" dirty="0"/>
              <a:t>», 362021, </a:t>
            </a:r>
            <a:r>
              <a:rPr lang="ru-RU" sz="1150" dirty="0" err="1"/>
              <a:t>г.Владикавказ</a:t>
            </a:r>
            <a:r>
              <a:rPr lang="ru-RU" sz="1150" dirty="0"/>
              <a:t>, ул. Пожарского, 14 а.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Цаллаев</a:t>
            </a:r>
            <a:r>
              <a:rPr lang="ru-RU" sz="1150" dirty="0"/>
              <a:t> Виктор </a:t>
            </a:r>
            <a:r>
              <a:rPr lang="ru-RU" sz="1150" dirty="0" err="1"/>
              <a:t>Хамицевич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-</a:t>
            </a:r>
            <a:r>
              <a:rPr lang="ru-RU" sz="1150" dirty="0"/>
              <a:t>8(867)2 40-54-07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Северо-Западного </a:t>
            </a:r>
            <a:r>
              <a:rPr lang="ru-RU" sz="1150" dirty="0" err="1"/>
              <a:t>районаг.Владикавказ</a:t>
            </a:r>
            <a:r>
              <a:rPr lang="ru-RU" sz="1150" dirty="0"/>
              <a:t>»,</a:t>
            </a:r>
          </a:p>
          <a:p>
            <a:pPr algn="ctr"/>
            <a:r>
              <a:rPr lang="ru-RU" sz="1150" dirty="0"/>
              <a:t>362031, г. Владикавказ, проспект Коста, 298.</a:t>
            </a:r>
          </a:p>
          <a:p>
            <a:pPr algn="ctr"/>
            <a:r>
              <a:rPr lang="ru-RU" sz="1150" dirty="0"/>
              <a:t>Директор – </a:t>
            </a:r>
            <a:r>
              <a:rPr lang="ru-RU" sz="1150" dirty="0" err="1"/>
              <a:t>Сланова</a:t>
            </a:r>
            <a:r>
              <a:rPr lang="ru-RU" sz="1150" dirty="0"/>
              <a:t> Белла </a:t>
            </a:r>
            <a:r>
              <a:rPr lang="ru-RU" sz="1150" dirty="0" err="1"/>
              <a:t>Хасановна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8(8672)74-05-89</a:t>
            </a:r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187450" y="393700"/>
            <a:ext cx="5029200" cy="838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Учреждения социального обслуживания, осуществляющие социальное сопровождение и предоставляющие социальные услуги участникам СВО и членам их семей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" y="1487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endParaRPr lang="ru-RU" sz="1200" dirty="0"/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298929" y="566709"/>
            <a:ext cx="5029200" cy="1219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Учреждения социального обслуживания, осуществляющие социально-медицинскую реабилитацию участников СВО и членов их семей, в том числе: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AC742-3200-45EE-BA37-AA21C6D2C1F0}"/>
              </a:ext>
            </a:extLst>
          </p:cNvPr>
          <p:cNvSpPr txBox="1"/>
          <p:nvPr/>
        </p:nvSpPr>
        <p:spPr>
          <a:xfrm>
            <a:off x="654050" y="1993900"/>
            <a:ext cx="6400800" cy="833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консультативную помощь врачей-специалистов: терапевта, невролога, кардиолога, гастроэнтеролога, ревматолога, офтальмолога, психотерапевта, лор-врача, врача ЛФК, физиотерапевта, рефлексотерапевта,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гирудотерапевта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врача ультразвуковой диагностики, функциональной диагностики, физиотерапевтические процедуры (магнитотерапия,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свето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электролечение,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фонофорез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лекарственный, КВЧ-терапия, ДДТ, парафинолечение, </a:t>
            </a:r>
            <a:r>
              <a:rPr lang="ru-RU" sz="1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дарсонвализацию, ультразвуковую терапию,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 гальваническими токами, СМВ-терапию,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-лазерная терапию), рефлексотерапию, массаж, гидромассаж, бальнеотерапию (водолечебница),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озонотерапию, электросон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высокотоновую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терапию Хай Топ (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HiToP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)-инновационное направление в развитии электротерапии, грязевые процедуры,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парафинотерпию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алокамеру (соляная пещера),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кинезотерапию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(лечение движением), ароматерапию, ЛФК, адаптивную физическую культуру, скандинавскую ходьбу,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электросон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«Центр дневного пребывания граждан пожилого возраста и инвалидов»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Владикавказ, ул. З. Космодемьянской, 5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Багаева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Сергеевна,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8(8672)74-94-82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«Республиканский геронтологический центр»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Владикавказ ул. Комсомольская, 40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Цаллагова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Людмила Харитоновна,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 40 44 96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«Санаторий «Сосновая роща»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 Владикавказ, проспект Коста, 2Б.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Джиоева Инна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Рубеновна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 40-48-40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 Санаторий «Осетия»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 Владикавказ, проспект Коста, 12.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Зангиева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Елизавета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Черменовна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8(867) 225-35-39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«Республиканский центр реабилитации инвалидов и граждан пожилого возраста с нарушениями опорно-двигательного аппарата»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362027, г. Владикавказ, ул. Титова, д. 15.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Цаллагова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Жана Викторовна,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тел:  8(8672) 505278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6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" y="1487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endParaRPr lang="ru-RU" sz="1200" dirty="0"/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187450" y="393700"/>
            <a:ext cx="5029200" cy="838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Управления социальной защиты населения Республики Северная Осетия-Алания, предоставляющие меры социальной поддержки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AC742-3200-45EE-BA37-AA21C6D2C1F0}"/>
              </a:ext>
            </a:extLst>
          </p:cNvPr>
          <p:cNvSpPr txBox="1"/>
          <p:nvPr/>
        </p:nvSpPr>
        <p:spPr>
          <a:xfrm>
            <a:off x="712840" y="1358331"/>
            <a:ext cx="6130819" cy="805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Алагирского района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363246, г. Алагир, ул. Комсомольская, 28.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Давидовна, тел:  8 (867) 313-38-22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Ардонского района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363300, ул. Пролетарская, 71.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Зембатова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Зарина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Хаджисмеловна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 8(86732)3-02-09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Дигорского района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363410, г. Дигора, ул. Энгельса, 37.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Созаонов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Юрий Алексеевич, тел: 8(86733)91-8-11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Ирафского района 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363500, с. Чикола, ул.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Тускаева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Жанна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Рамазановна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8(867)34-3-17-45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Кировского 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363600, с. Эльхотово, ул.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Зортова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Уртаев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Таймураз Феликсович, тел: 8(867)35-5-14-14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Правобережного 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363029, г. Беслан, ул. Плиева, 15.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Цоколаева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Берта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Темболатовна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8(86738)2-22-02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правление социальной защиты населения Пригородного района </a:t>
            </a: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363130 с. Октябрьское, ул. Епхиева, 50.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Хубецова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Диана Яковлевна, тел: 8(86738)2-22-02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</a:t>
            </a:r>
            <a:r>
              <a:rPr lang="ru-RU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Иристонского</a:t>
            </a: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муниципального округа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362025,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Ватутина, 17.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Виктория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Таймуразовна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8(8672)53-31-10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Затеречного муниципального округа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362015, </a:t>
            </a:r>
            <a:r>
              <a:rPr lang="ru-RU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, Коцоева, 17.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Диамбекова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Джулета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Саламоновна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8(8672)25-89-88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Промышленного муниципального округа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362002,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Чкалова, 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Эмма Николаевна, тел: 8(8672)76-22-33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Северо-Западного муниципального округа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362031,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Леонова,4.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Федоровна, тел: 8(8672)74-64-61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Моздокского 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363760 г. Моздок,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Юбилейный проезд,д.6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</a:pP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Григорьева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Наринэ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Юрьевна, тел: 8 (86736)2-46-88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9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usi\OneDrive\Рабочий стол\Анонс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6209" y="4113471"/>
            <a:ext cx="57150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АДРЕС ФИЛИАЛА ФОНДА </a:t>
            </a:r>
            <a:r>
              <a:rPr lang="en-US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«ЗАЩИТНИКИ ОТЕЧЕСТВА»: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362027, РСО-Алания, г. Владикавказ 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Джанаева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69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0019" y="494284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АДРЕСА В РАЙОНАХ: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326" y="5357227"/>
            <a:ext cx="2074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Затеречный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Северо-Западный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Иристонский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Промышленный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Алагирский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Ардонский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Дигорский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Ирафский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Кировский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Моздокский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Правобережный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Пригородный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2450" y="5338782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Галковского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237 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Галковского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237 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Чкалова, 4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Чкалова, 4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Алагир, ул. Комсомольская, 28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Ардон, ул. Пролетарская, 102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Дигора, ул. Сталина, 20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Чикола,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Алихана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Макоева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29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Эльхотово, ул. Кирова, 166,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каб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. №5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Моздок, ул. Фрунзе, 8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Беслан, ул. Плиева, 39Б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Октябрьское, ул. Павла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Тедеева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72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7326" y="9309100"/>
            <a:ext cx="541020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ТЕЛЕФОН ГОРЯЧЕЙ ЛИНИИ:  </a:t>
            </a:r>
            <a:endParaRPr lang="en-US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 algn="ctr">
              <a:lnSpc>
                <a:spcPts val="19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8 (8672) 5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4-88-89; 8(8672) 54-88-90</a:t>
            </a:r>
          </a:p>
          <a:p>
            <a:pPr algn="ctr">
              <a:lnSpc>
                <a:spcPts val="1900"/>
              </a:lnSpc>
            </a:pP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e-mail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:   </a:t>
            </a: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rf15@gosfondveteranov.gov.ru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pic>
        <p:nvPicPr>
          <p:cNvPr id="23" name="Picture 3" descr="D:\Фонд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23" y="-235098"/>
            <a:ext cx="2158425" cy="21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6050" y="15367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ПЕРЕЧЕНЬ НЕОБХОДИМЫХ</a:t>
            </a:r>
            <a:r>
              <a:rPr lang="en-US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ДОКУМЕНТОВ ДЛЯ ОБРАЩЕНИЯ: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850" y="1925649"/>
            <a:ext cx="579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п</a:t>
            </a:r>
            <a:r>
              <a:rPr lang="ru-RU" sz="1200" dirty="0"/>
              <a:t>аспорт 1, 2 страницы;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/>
              <a:t>СНИЛС;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правка об инвалидности;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у</a:t>
            </a:r>
            <a:r>
              <a:rPr lang="ru-RU" sz="1200" dirty="0"/>
              <a:t>достоверение, подтверждающее статус ветерана боевых действий; 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у</a:t>
            </a:r>
            <a:r>
              <a:rPr lang="ru-RU" sz="1200" dirty="0"/>
              <a:t>достоверение члена семьи погибшего военнослужащего;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правки, подтверждающие факт ранения, травм, увечья, полученных в процессе выполнения обязанностей военной службы;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д</a:t>
            </a:r>
            <a:r>
              <a:rPr lang="ru-RU" sz="1200" dirty="0"/>
              <a:t>окументы, подтверждающие семейное положение;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видетельства о рождении детей;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п</a:t>
            </a:r>
            <a:r>
              <a:rPr lang="ru-RU" sz="1200" dirty="0"/>
              <a:t>ри необходимости, нотариально заверенная доверенность на предоставление прав и интересов субъекта персональных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15491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1FA8122-859D-4DF1-A50A-0D2CFCC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729E7-F4E4-4C46-97C7-4DF000B9AA18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Республики Северная Осетия-Алания </a:t>
            </a: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148963DF-6A51-45B3-B29D-67F080C38CBF}"/>
              </a:ext>
            </a:extLst>
          </p:cNvPr>
          <p:cNvSpPr/>
          <p:nvPr/>
        </p:nvSpPr>
        <p:spPr>
          <a:xfrm>
            <a:off x="753976" y="1384300"/>
            <a:ext cx="6148473" cy="2390786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необходимой медицинской помощи участникам специальной военной операции и члена их семей;</a:t>
            </a:r>
          </a:p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рохождение профилактических осмотров, в том числе диспансеризация, а также госпитализация членов семей участников СВО и ветеранов боевых действий осуществляется в первоочередном порядке</a:t>
            </a:r>
            <a:endParaRPr lang="ru-RU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AAC40-3A98-4F6C-B674-97339CC85A04}"/>
              </a:ext>
            </a:extLst>
          </p:cNvPr>
          <p:cNvSpPr txBox="1"/>
          <p:nvPr/>
        </p:nvSpPr>
        <p:spPr>
          <a:xfrm>
            <a:off x="550944" y="3775086"/>
            <a:ext cx="6477000" cy="540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400" b="1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Контактные телефоны медицинских организаций: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4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	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«Поликлиника №1»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Мецаева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Зарина Валерьевна, тел.  8-988-833-85-55;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«Поликлиника № 4»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Паркаева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Эльда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Эльдаровна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тел. 8-906-188-37-35;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	главный врач ГБУЗ «Поликлиника № 7»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Галаова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Ирина Николаевна, тел. 8-918-837-58-17;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«Алагирская ЦРБ» МЗ РСО-Алания Хугаева Зарема Альбертовна, тел. 8-928-493-05-05;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главный врач ГБУЗ «Ардонская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Хасиева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Илона Руслановна, тел. 8-906-495-10-80; 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«Дигорская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Артур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Ботаевич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тел. 8-928-071-31-99;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«Ирафская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Бесолов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Тамерлан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Рамазанович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 8-918-821-27-43;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«Кировская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Моргоев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Таймураз Ибрагимович,  тел. 8-962-745-18-88;  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«Моздокская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Бузоев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Азамат Игоревич, тел. 8-918-825-75-32;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90170" algn="just">
              <a:lnSpc>
                <a:spcPct val="115000"/>
              </a:lnSpc>
              <a:tabLst>
                <a:tab pos="-180340" algn="l"/>
                <a:tab pos="45021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главный врач ГБУЗ «Правобережная ЦРКБ» МЗ РСО-Алания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Адырхаев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Алан Михайлович, тел. 8-905-488-35-60;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главный врач ГБУЗ «Пригородная ЦРБ» МЗ 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Наниев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Аскер Викторович, тел. 8-989-746-11-20.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23D0C-EFAD-4127-B259-1A98389B27F8}"/>
              </a:ext>
            </a:extLst>
          </p:cNvPr>
          <p:cNvSpPr txBox="1"/>
          <p:nvPr/>
        </p:nvSpPr>
        <p:spPr>
          <a:xfrm>
            <a:off x="1810081" y="9144617"/>
            <a:ext cx="3936337" cy="7386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Еmail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b="1" i="0" u="none" strike="noStrike" dirty="0">
                <a:solidFill>
                  <a:srgbClr val="EB36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info@minzdrav.alania.gov.ru</a:t>
            </a:r>
            <a:endParaRPr lang="ru-RU" sz="1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Нальчикская, 3 а, </a:t>
            </a:r>
          </a:p>
          <a:p>
            <a:pPr algn="ctr">
              <a:lnSpc>
                <a:spcPct val="1000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 (8672) 403892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22792EE-CADA-40AA-887D-767D29B8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525272" y="6651624"/>
            <a:ext cx="6687312" cy="469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lang="ru-RU" sz="1300" dirty="0">
              <a:latin typeface="Microsoft Sans Serif"/>
              <a:cs typeface="Microsoft Sans Serif"/>
            </a:endParaRPr>
          </a:p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sz="1300" dirty="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79556" y="9476943"/>
            <a:ext cx="29610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40155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,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8675" y="1507231"/>
            <a:ext cx="7040503" cy="8158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аправление во внеочередном порядке детей по достижении ими возраста полутора лет в государственные образовательные организации, предоставляющие дошкольное образование, подведомственные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внеочередного права на перевод ребенка в другую, наиболее приближенную к месту жительства семьи государственную образовательную организацию, предоставляющую общее образование и подведомственную Министерству (при наличии мест) в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платы, взимаемой за присмотр и уход за ребенком в государственных образовательных организациях, предоставляющих дошкольное образование, 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бесплатного двухразового (завтрак, обед) горячего питания детям 1-11 классов, обучающимся в государственных общеобразовательных организациях,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бесплатного одноразового горячего питания студентам, обучающимся по очной форме обучения по программам среднего профессионального образования в государственных профессиональных образовательных организациях Республики Северная Осетия-Алания;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зачисление в первоочередном порядке в группы продленного дня детей, обучающихся в государственных образовательных организациях,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семьям права бесплатного посещения детьми занятий по дополнительным общеобразовательным программам в республиканских организациях (кружки, секции и иные подобные занятия);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платы, взимаемой с родителей (законных представителей), за осуществление присмотра и ухода за детьми участников СВО в группах продленного дня в республиканских образовательных организациях, реализующих образовательные программы начального общего, основного общего и среднего общего образования.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F9D15-8D79-4493-ABE3-D84ABBA0EDEF}"/>
              </a:ext>
            </a:extLst>
          </p:cNvPr>
          <p:cNvSpPr txBox="1"/>
          <p:nvPr/>
        </p:nvSpPr>
        <p:spPr>
          <a:xfrm>
            <a:off x="755923" y="554452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                         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9DBC8-0F14-4B65-AE20-78E8FDCD7085}"/>
              </a:ext>
            </a:extLst>
          </p:cNvPr>
          <p:cNvSpPr txBox="1"/>
          <p:nvPr/>
        </p:nvSpPr>
        <p:spPr>
          <a:xfrm>
            <a:off x="1872022" y="9118426"/>
            <a:ext cx="3936337" cy="8892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 err="1">
                <a:latin typeface="Arial"/>
                <a:cs typeface="Arial"/>
              </a:rPr>
              <a:t>еmail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i="0" u="none" strike="noStrike" dirty="0">
                <a:solidFill>
                  <a:srgbClr val="453F3F"/>
                </a:solidFill>
                <a:effectLst/>
                <a:latin typeface="PT Sans" panose="020B0503020203020204" pitchFamily="34" charset="-52"/>
                <a:hlinkClick r:id="rId3"/>
              </a:rPr>
              <a:t>info@mon.alania.gov.ru</a:t>
            </a: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    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</a:t>
            </a:r>
            <a:r>
              <a:rPr lang="ru-RU" sz="1600" b="1" dirty="0">
                <a:latin typeface="Arial"/>
                <a:cs typeface="Arial"/>
              </a:rPr>
              <a:t>тел: 8 (8672) 53-27-69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latin typeface="Arial"/>
                <a:cs typeface="Arial"/>
              </a:rPr>
              <a:t> </a:t>
            </a:r>
            <a:r>
              <a:rPr lang="ru-RU" sz="1400" b="1" dirty="0">
                <a:latin typeface="Arial"/>
                <a:cs typeface="Arial"/>
              </a:rPr>
              <a:t>адрес: ул. </a:t>
            </a:r>
            <a:r>
              <a:rPr lang="ru-RU" sz="1400" b="1" dirty="0" err="1">
                <a:latin typeface="Arial"/>
                <a:cs typeface="Arial"/>
              </a:rPr>
              <a:t>Бутырина</a:t>
            </a:r>
            <a:r>
              <a:rPr lang="ru-RU" sz="1400" b="1" dirty="0">
                <a:latin typeface="Arial"/>
                <a:cs typeface="Arial"/>
              </a:rPr>
              <a:t>, д. 7</a:t>
            </a:r>
            <a:endParaRPr lang="ru-RU" sz="16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01BAA328-A14B-43E9-8545-18C75900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72" y="-13335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2BF0F-3AF7-43FD-A5D1-69012C5BECC4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Министерство культуры Республики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Северная Осетия- Алания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F516A502-643D-48F2-93F3-80C261EE2848}"/>
              </a:ext>
            </a:extLst>
          </p:cNvPr>
          <p:cNvSpPr/>
          <p:nvPr/>
        </p:nvSpPr>
        <p:spPr>
          <a:xfrm>
            <a:off x="818206" y="1612901"/>
            <a:ext cx="6148473" cy="2300498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редоставление участникам специальной военной операции и членам их семей права льготного посещения республиканских организаций в сфере культуры, а также развлекательных мероприятий, </a:t>
            </a:r>
            <a:r>
              <a:rPr lang="ru-RU" sz="1800" dirty="0" err="1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проводящихся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на республиканском уровне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6A88F-6942-4D17-8EC8-27B237B42589}"/>
              </a:ext>
            </a:extLst>
          </p:cNvPr>
          <p:cNvSpPr txBox="1"/>
          <p:nvPr/>
        </p:nvSpPr>
        <p:spPr>
          <a:xfrm>
            <a:off x="1821275" y="8609444"/>
            <a:ext cx="3936337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</a:t>
            </a:r>
            <a: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  <a:t> </a:t>
            </a:r>
            <a:r>
              <a:rPr lang="en-US" b="0" i="0" u="none" strike="noStrike" dirty="0">
                <a:effectLst/>
                <a:latin typeface="Ubuntu"/>
                <a:hlinkClick r:id="rId3"/>
              </a:rPr>
              <a:t>min</a:t>
            </a:r>
            <a:r>
              <a:rPr lang="ru-RU" b="0" i="0" u="none" strike="noStrike" dirty="0">
                <a:effectLst/>
                <a:latin typeface="Ubuntu"/>
                <a:hlinkClick r:id="rId3"/>
              </a:rPr>
              <a:t>с</a:t>
            </a:r>
            <a:r>
              <a:rPr lang="en-US" b="0" i="0" u="none" strike="noStrike" dirty="0">
                <a:effectLst/>
                <a:latin typeface="Ubuntu"/>
                <a:hlinkClick r:id="rId3"/>
              </a:rPr>
              <a:t>ult@globalalania.ru; </a:t>
            </a:r>
            <a:r>
              <a:rPr lang="en-US" b="0" i="0" u="none" strike="noStrike" dirty="0">
                <a:effectLst/>
                <a:latin typeface="Ubuntu"/>
                <a:hlinkClick r:id="rId4"/>
              </a:rPr>
              <a:t>minkult@rso-a.ru</a:t>
            </a:r>
            <a:endParaRPr lang="ru-RU" b="0" i="0" u="none" strike="noStrike" dirty="0">
              <a:effectLst/>
              <a:latin typeface="Ubuntu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ул. </a:t>
            </a:r>
            <a:r>
              <a:rPr lang="ru-RU" b="1" dirty="0" err="1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Джанаева</a:t>
            </a:r>
            <a:r>
              <a:rPr lang="ru-RU" b="1" dirty="0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</a:t>
            </a:r>
          </a:p>
          <a:p>
            <a:pPr algn="ctr">
              <a:lnSpc>
                <a:spcPct val="10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тел. (8672) </a:t>
            </a:r>
            <a:r>
              <a:rPr lang="ru-RU" b="1" i="0" dirty="0">
                <a:solidFill>
                  <a:srgbClr val="000000"/>
                </a:solidFill>
                <a:effectLst/>
                <a:latin typeface="Ubuntu"/>
              </a:rPr>
              <a:t>53-26-43</a:t>
            </a:r>
            <a:endParaRPr lang="ru-RU" sz="1500" b="1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DFA9C89-A72D-44BB-A19E-1DFC4C33D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84" y="6185642"/>
            <a:ext cx="726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C025E671-1106-4691-8178-F08002A9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95CCEC-3F5E-45EF-B6D3-846B8919E5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854" y="4277734"/>
            <a:ext cx="6216650" cy="3677353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45691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48403769-B892-46D5-9FB2-63E7933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" y="18209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3"/>
          <p:cNvSpPr txBox="1"/>
          <p:nvPr/>
        </p:nvSpPr>
        <p:spPr>
          <a:xfrm>
            <a:off x="708380" y="1176840"/>
            <a:ext cx="6226009" cy="1036296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>
              <a:lnSpc>
                <a:spcPts val="1300"/>
              </a:lnSpc>
            </a:pPr>
            <a:endParaRPr sz="1400" spc="10" dirty="0">
              <a:latin typeface="Times New Roman" panose="02020603050405020304" pitchFamily="18" charset="0"/>
            </a:endParaRP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Содействие гражданам в поиске подходящей работы;</a:t>
            </a: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 информирование о положении на рынке труда в Республике Северная Осетия-Алания;</a:t>
            </a:r>
          </a:p>
          <a:p>
            <a:pPr lvl="0"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профессиональной ориентации граждан в целях выбора сферы деятельности (профессии), трудоустройства, прохождения профессионального обучения и получения дополнительного профессионального образования;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психологическая поддержка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социальная адаптация безработных граждан на рынке труда;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профессионального обучения и дополнительного профессионального образования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временного трудоустройства несовершеннолетних граждан в возрасте от   14 до 18 лет в свободное от учебы время, безработных граждан, испытывающих трудности в поиске работы, безработных граждан в возрасте от 18 до 25 лет, имеющих среднее профессиональное образование или высшее образование и ищущих работу в течение года с даты выдачи им документа об образовании и о квалификации;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проведения оплачиваемых общественных работ;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содействие предпринимательской деятельности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сопровождения при содействии занятости инвалидов;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ярмарок вакансий и учебных рабочих мест;  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осуществление социальных выплат безработным гражданам.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1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Осетия-Алания»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получения услуг гражданину необходимо подать заявление с использованием портала «Работа России». Это можно сделать самостоятельно либо с помощью сотрудников центра занятости населения.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Однако в некоторых случаях для получения услуги придется явиться лично.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этого при себе необходимо иметь следующие документы: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паспорт, трудовую книжку, диплом об образовании,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справку о заработной плате (для уволенных менее 1 года назад),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свидетельство о рождении детей до 16 лет, СНИЛС, ИНН,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ИПРА (для граждан, относящихся к категории инвалидов),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реквизиты счета карты МИР, логин и пароль от личного кабинета на портале Госуслуги,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почта.</a:t>
            </a:r>
          </a:p>
          <a:p>
            <a:pPr marL="732155" marR="5080" indent="-678815">
              <a:lnSpc>
                <a:spcPct val="111100"/>
              </a:lnSpc>
            </a:pPr>
            <a:endParaRPr lang="ru-RU" sz="3250" dirty="0">
              <a:latin typeface="Microsoft Sans Serif"/>
              <a:cs typeface="Microsoft Sans Serif"/>
            </a:endParaRPr>
          </a:p>
          <a:p>
            <a:pPr marL="732155" marR="5080" indent="-678815">
              <a:lnSpc>
                <a:spcPct val="111100"/>
              </a:lnSpc>
            </a:pPr>
            <a:endParaRPr lang="ru-RU" sz="1800" spc="-5" dirty="0">
              <a:latin typeface="Microsoft Sans Serif"/>
              <a:cs typeface="Microsoft Sans Serif"/>
            </a:endParaRPr>
          </a:p>
          <a:p>
            <a:pPr marL="732155" marR="5080" indent="-678815">
              <a:lnSpc>
                <a:spcPct val="111100"/>
              </a:lnSpc>
            </a:pPr>
            <a:endParaRPr lang="ru-RU" spc="-5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 dirty="0">
              <a:latin typeface="Microsoft Sans Serif"/>
              <a:cs typeface="Microsoft Sans Serif"/>
            </a:endParaRPr>
          </a:p>
          <a:p>
            <a:pPr marL="28575" marR="653415">
              <a:lnSpc>
                <a:spcPct val="110000"/>
              </a:lnSpc>
              <a:tabLst>
                <a:tab pos="258445" algn="l"/>
              </a:tabLst>
            </a:pPr>
            <a:endParaRPr lang="ru-RU" sz="2000" spc="-5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har char=""/>
            </a:pPr>
            <a:endParaRPr sz="2200" dirty="0">
              <a:latin typeface="Microsoft Sans Serif"/>
              <a:cs typeface="Microsoft Sans Serif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B105E-045A-4325-BAF1-8E66F927DF56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Республики Северная Осетия-Алания по занятости населения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1327E-C6B9-4046-978A-FB9E3500A1C5}"/>
              </a:ext>
            </a:extLst>
          </p:cNvPr>
          <p:cNvSpPr txBox="1"/>
          <p:nvPr/>
        </p:nvSpPr>
        <p:spPr>
          <a:xfrm>
            <a:off x="1861569" y="9156700"/>
            <a:ext cx="3936337" cy="8892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 err="1">
                <a:latin typeface="Arial"/>
                <a:cs typeface="Arial"/>
              </a:rPr>
              <a:t>Еmai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b="1" i="0" u="none" strike="noStrike" dirty="0">
                <a:solidFill>
                  <a:srgbClr val="453F3F"/>
                </a:solidFill>
                <a:effectLst/>
                <a:latin typeface="PT Sans" panose="020B0503020203020204" pitchFamily="34" charset="-52"/>
                <a:hlinkClick r:id="rId3"/>
              </a:rPr>
              <a:t>info@trud.alania.gov.ru</a:t>
            </a:r>
            <a:endParaRPr lang="ru-RU" sz="1600" b="1" dirty="0">
              <a:solidFill>
                <a:srgbClr val="EB3630"/>
              </a:solidFill>
              <a:latin typeface="PT Sans" panose="020B0604020202020204" pitchFamily="34" charset="-52"/>
            </a:endParaRP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</a:t>
            </a:r>
            <a:r>
              <a:rPr lang="ru-RU" sz="1600" b="1" dirty="0">
                <a:latin typeface="Arial"/>
                <a:cs typeface="Arial"/>
              </a:rPr>
              <a:t>тел: </a:t>
            </a:r>
            <a:r>
              <a:rPr lang="ru-RU" sz="1600" b="1" i="0" dirty="0">
                <a:solidFill>
                  <a:srgbClr val="453F3F"/>
                </a:solidFill>
                <a:effectLst/>
                <a:latin typeface="PT Sans" panose="020B0503020203020204" pitchFamily="34" charset="-52"/>
              </a:rPr>
              <a:t>+7 (8672) 64-90-23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latin typeface="Arial"/>
                <a:cs typeface="Arial"/>
              </a:rPr>
              <a:t> адрес: </a:t>
            </a:r>
            <a:r>
              <a:rPr lang="ru-RU" sz="1600" b="1" dirty="0" err="1">
                <a:latin typeface="Arial"/>
                <a:cs typeface="Arial"/>
              </a:rPr>
              <a:t>пр-кт</a:t>
            </a:r>
            <a:r>
              <a:rPr lang="ru-RU" sz="1600" b="1" dirty="0">
                <a:latin typeface="Arial"/>
                <a:cs typeface="Arial"/>
              </a:rPr>
              <a:t> Мира, 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794E0-C5A5-4534-A30E-9495D0FD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11829C-1C6E-4FEF-A297-65A9127C9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7632BE7F-C895-4D55-A878-B3B776C8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2CA9577-515E-4642-A639-31B2FA867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09355"/>
              </p:ext>
            </p:extLst>
          </p:nvPr>
        </p:nvGraphicFramePr>
        <p:xfrm>
          <a:off x="577850" y="1521726"/>
          <a:ext cx="6544890" cy="8255087"/>
        </p:xfrm>
        <a:graphic>
          <a:graphicData uri="http://schemas.openxmlformats.org/drawingml/2006/table">
            <a:tbl>
              <a:tblPr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6947">
                  <a:extLst>
                    <a:ext uri="{9D8B030D-6E8A-4147-A177-3AD203B41FA5}">
                      <a16:colId xmlns:a16="http://schemas.microsoft.com/office/drawing/2014/main" val="1426686068"/>
                    </a:ext>
                  </a:extLst>
                </a:gridCol>
                <a:gridCol w="3017943">
                  <a:extLst>
                    <a:ext uri="{9D8B030D-6E8A-4147-A177-3AD203B41FA5}">
                      <a16:colId xmlns:a16="http://schemas.microsoft.com/office/drawing/2014/main" val="3090967886"/>
                    </a:ext>
                  </a:extLst>
                </a:gridCol>
              </a:tblGrid>
              <a:tr h="483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организации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Адрес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091138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                  г. Владикавказ»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Владикавказ,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Станиславского, 16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Кациева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Индира Александровна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т.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(8672) 649668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94324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Алагирскому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Алагир,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К.Хетагурова, 64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Годизова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Диана Тимуровна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т. (86732) 3 36 30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824058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Ардонскому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Ардон,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Ленина, 97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Дзитоева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Фатима Савельевна,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 (86731) 31867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88038"/>
                  </a:ext>
                </a:extLst>
              </a:tr>
              <a:tr h="829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Дигорскому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Дигора,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Сталина/К.Маркса, 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Касаев Марат Авдеевич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(86733) 91025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144845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Ирафскому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с. Чикола,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Хасцаева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, 75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Гегкиев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Вадим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Сулейманович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(86734) 31230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297508"/>
                  </a:ext>
                </a:extLst>
              </a:tr>
              <a:tr h="823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Кировскому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с. Эльхотово,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Мира, 177а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Таутиева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Альбина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Ахтинбековна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(86735) 50046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936596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Моздокскому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Моздок,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Кирова, 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Чекоев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Тимур Валерьевич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(86736) 36594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777493"/>
                  </a:ext>
                </a:extLst>
              </a:tr>
              <a:tr h="899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Правобережному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Беслан,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Плиева, 19 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Караева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Зарина Валерьевна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(86737) 36873</a:t>
                      </a: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833040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Пригородному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с. Октябрьское,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П. </a:t>
                      </a:r>
                      <a:r>
                        <a:rPr lang="ru-RU" sz="11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Тедеева</a:t>
                      </a: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, 137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Габиева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Ека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Давидовна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(86738) 21888</a:t>
                      </a: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964337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72FA913-1C97-4F2B-9B2D-3563DF4B8483}"/>
              </a:ext>
            </a:extLst>
          </p:cNvPr>
          <p:cNvSpPr/>
          <p:nvPr/>
        </p:nvSpPr>
        <p:spPr>
          <a:xfrm>
            <a:off x="1310894" y="448881"/>
            <a:ext cx="5029200" cy="763552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spc="54" dirty="0">
                <a:ln w="1143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Центры занятости населения Республики Северная Осетия-Алания</a:t>
            </a:r>
          </a:p>
        </p:txBody>
      </p:sp>
    </p:spTree>
    <p:extLst>
      <p:ext uri="{BB962C8B-B14F-4D97-AF65-F5344CB8AC3E}">
        <p14:creationId xmlns:p14="http://schemas.microsoft.com/office/powerpoint/2010/main" val="2707995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" y="19524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31"/>
          <p:cNvSpPr txBox="1"/>
          <p:nvPr/>
        </p:nvSpPr>
        <p:spPr>
          <a:xfrm>
            <a:off x="577850" y="2683772"/>
            <a:ext cx="6477000" cy="7163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400" b="1" dirty="0">
                <a:latin typeface="Inter Tight"/>
                <a:cs typeface="Times New Roman" panose="02020603050405020304" pitchFamily="18" charset="0"/>
              </a:rPr>
              <a:t>Закон Республики Северная Осетия-Алания  от 20 октября 2011 года № 30-РЗ</a:t>
            </a:r>
          </a:p>
          <a:p>
            <a:pPr algn="ctr"/>
            <a:r>
              <a:rPr lang="ru-RU" sz="1400" b="1" dirty="0">
                <a:latin typeface="Inter Tight"/>
                <a:cs typeface="Times New Roman" panose="02020603050405020304" pitchFamily="18" charset="0"/>
              </a:rPr>
              <a:t> «О транспортном налоге в Республике Северная Осетия-Алания»</a:t>
            </a:r>
            <a:endParaRPr sz="1400" b="1" dirty="0">
              <a:latin typeface="Inter Tight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Inter Tight"/>
            </a:endParaRPr>
          </a:p>
          <a:p>
            <a:pPr algn="ctr"/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Г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раждане Российской Федерации, проживающие на территории Республики Северная Осетия-Алания, участвующие в проведении специальной военной операции на территориях Украины, Донецкой Народной Республики и Луганской Народной Республики, Запорожской и Херсонской областей, </a:t>
            </a:r>
          </a:p>
          <a:p>
            <a:pPr algn="ctr"/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из числа лиц</a:t>
            </a:r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:</a:t>
            </a:r>
            <a:endParaRPr lang="ru-RU" sz="1400" b="0" i="0" dirty="0">
              <a:solidFill>
                <a:srgbClr val="22272F"/>
              </a:solidFill>
              <a:effectLst/>
              <a:latin typeface="Inter Tight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- 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призванных на военную службу по мобилизации в Вооруженные Силы Российской Федерации в соответствии с Ука</a:t>
            </a:r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зом</a:t>
            </a:r>
            <a:r>
              <a:rPr lang="ru-RU" sz="1400" b="0" i="0" dirty="0">
                <a:effectLst/>
                <a:latin typeface="Inter Tight"/>
                <a:cs typeface="Times New Roman" panose="02020603050405020304" pitchFamily="18" charset="0"/>
              </a:rPr>
              <a:t> 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Президента Российской Федерации от 21 сентября 2022 года № 647,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 проходящих военную службу в Вооруженных Силах Российской Федерации по контракту,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находящихся на военной службе (службе) в Федеральной службе войск национальной гвардии Российской Федерации (</a:t>
            </a:r>
            <a:r>
              <a:rPr lang="ru-RU" sz="1400" b="0" i="0" dirty="0" err="1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Росгвардия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),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заключивших контракт о добровольном содействии в выполнении задач, возложенных на Вооруженные Силы Российской Федерации</a:t>
            </a:r>
          </a:p>
          <a:p>
            <a:pPr algn="ctr"/>
            <a:endParaRPr lang="ru-RU" sz="1400" spc="-5" dirty="0">
              <a:solidFill>
                <a:srgbClr val="22272F"/>
              </a:solidFill>
              <a:latin typeface="Inter Tight"/>
              <a:cs typeface="Times New Roman" panose="02020603050405020304" pitchFamily="18" charset="0"/>
            </a:endParaRPr>
          </a:p>
          <a:p>
            <a:pPr marL="12700" algn="ctr">
              <a:lnSpc>
                <a:spcPts val="2000"/>
              </a:lnSpc>
            </a:pPr>
            <a:r>
              <a:rPr sz="1400" b="1" spc="-5" dirty="0" err="1">
                <a:latin typeface="Inter Tight"/>
                <a:cs typeface="Microsoft Sans Serif"/>
              </a:rPr>
              <a:t>Условия</a:t>
            </a:r>
            <a:r>
              <a:rPr sz="1400" b="1" spc="-5" dirty="0">
                <a:latin typeface="Inter Tight"/>
                <a:cs typeface="Microsoft Sans Serif"/>
              </a:rPr>
              <a:t>:</a:t>
            </a:r>
            <a:endParaRPr lang="ru-RU" sz="1400" b="1" spc="-5" dirty="0">
              <a:latin typeface="Inter Tight"/>
              <a:cs typeface="Microsoft Sans Serif"/>
            </a:endParaRPr>
          </a:p>
          <a:p>
            <a:pPr marL="12700" algn="ctr"/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Льгота</a:t>
            </a:r>
            <a:r>
              <a:rPr lang="ru-RU" sz="1200" dirty="0">
                <a:solidFill>
                  <a:srgbClr val="22272F"/>
                </a:solidFill>
                <a:latin typeface="Inter Tight"/>
              </a:rPr>
              <a:t> 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устанавливается для участника СВО, применяется в отношении одного имеющегося в собственности налогоплательщика транспортного средства </a:t>
            </a:r>
            <a:r>
              <a:rPr lang="ru-RU" sz="1200" dirty="0">
                <a:latin typeface="Inter Tight"/>
              </a:rPr>
              <a:t>с мощностью двигателя до 150 </a:t>
            </a:r>
            <a:r>
              <a:rPr lang="ru-RU" sz="1200" dirty="0" err="1">
                <a:latin typeface="Inter Tight"/>
              </a:rPr>
              <a:t>л.с</a:t>
            </a:r>
            <a:r>
              <a:rPr lang="ru-RU" sz="1200" dirty="0">
                <a:latin typeface="Inter Tight"/>
              </a:rPr>
              <a:t>. включительно, зарегистрированного на гражданина указанной категории,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 по его заявлению. В случае отсутствия заявления налоговая льгота предоставляется в отношении одного объекта налогообложения с максимальной исчисленной суммой налога на основании сведений, полученных налоговым органом в соответствии с </a:t>
            </a:r>
            <a:r>
              <a:rPr lang="ru-RU" sz="1200" b="0" i="0" strike="noStrike" dirty="0">
                <a:effectLst/>
                <a:latin typeface="Inter Tight"/>
              </a:rPr>
              <a:t>Налоговым кодексом</a:t>
            </a:r>
            <a:r>
              <a:rPr lang="ru-RU" sz="1200" b="0" i="0" dirty="0">
                <a:effectLst/>
                <a:latin typeface="Inter Tight"/>
              </a:rPr>
              <a:t> 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Российской Федерации и другими федеральными законами, начиная с налогового периода, в котором у налогоплательщика - физического лица возникло право на налоговую льготу.</a:t>
            </a:r>
          </a:p>
          <a:p>
            <a:pPr marL="12700" algn="ctr"/>
            <a:endParaRPr lang="ru-RU" sz="24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lang="ru-RU" sz="1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230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Microsoft Sans Serif"/>
              <a:cs typeface="Microsoft Sans Serif"/>
            </a:endParaRPr>
          </a:p>
          <a:p>
            <a:pPr>
              <a:spcBef>
                <a:spcPts val="1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3">
            <a:extLst>
              <a:ext uri="{FF2B5EF4-FFF2-40B4-BE49-F238E27FC236}">
                <a16:creationId xmlns:a16="http://schemas.microsoft.com/office/drawing/2014/main" id="{CC8E8249-E2D1-4166-ABE8-95102A18A81E}"/>
              </a:ext>
            </a:extLst>
          </p:cNvPr>
          <p:cNvSpPr/>
          <p:nvPr/>
        </p:nvSpPr>
        <p:spPr>
          <a:xfrm>
            <a:off x="1367902" y="1474004"/>
            <a:ext cx="4797853" cy="905252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Льготы участникам СВО по уплате транспортного налога на одно транспортное средство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353F0-E07B-4CEA-815C-5BE01F3821CF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Федеральной налоговой службы по Республике Северная Осетия-Алания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B8928-F1A7-4594-95BD-E7C34B23C336}"/>
              </a:ext>
            </a:extLst>
          </p:cNvPr>
          <p:cNvSpPr txBox="1"/>
          <p:nvPr/>
        </p:nvSpPr>
        <p:spPr>
          <a:xfrm>
            <a:off x="1798659" y="9152643"/>
            <a:ext cx="3936337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 err="1">
                <a:latin typeface="Arial"/>
                <a:cs typeface="Arial"/>
              </a:rPr>
              <a:t>еmail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b="1" i="0" u="none" strike="noStrike" dirty="0">
                <a:effectLst/>
                <a:latin typeface="PT Sans" panose="020B0604020202020204" pitchFamily="34" charset="-52"/>
                <a:hlinkClick r:id="rId3"/>
              </a:rPr>
              <a:t>r1500@tax.gov.ru</a:t>
            </a:r>
            <a:endParaRPr lang="ru-RU" sz="1600" b="1" i="0" u="none" strike="noStrike" dirty="0">
              <a:effectLst/>
              <a:latin typeface="PT Sans" panose="020B0604020202020204" pitchFamily="34" charset="-5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>
                <a:latin typeface="Arial"/>
                <a:cs typeface="Arial"/>
              </a:rPr>
              <a:t>тел: +7 (8672) 40-29-03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>
                <a:latin typeface="Arial"/>
                <a:cs typeface="Arial"/>
              </a:rPr>
              <a:t>адрес: ул. Леонова, 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54522675-A99C-47DE-9326-E2B8C3364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38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>
            <a:extLst>
              <a:ext uri="{FF2B5EF4-FFF2-40B4-BE49-F238E27FC236}">
                <a16:creationId xmlns:a16="http://schemas.microsoft.com/office/drawing/2014/main" id="{2918E534-3A53-4B48-B26C-D6177B26C993}"/>
              </a:ext>
            </a:extLst>
          </p:cNvPr>
          <p:cNvSpPr/>
          <p:nvPr/>
        </p:nvSpPr>
        <p:spPr>
          <a:xfrm>
            <a:off x="922420" y="564258"/>
            <a:ext cx="5835293" cy="2115442"/>
          </a:xfrm>
          <a:custGeom>
            <a:avLst/>
            <a:gdLst/>
            <a:ahLst/>
            <a:cxnLst/>
            <a:rect l="l" t="t" r="r" b="b"/>
            <a:pathLst>
              <a:path w="7099934" h="1908175">
                <a:moveTo>
                  <a:pt x="318033" y="0"/>
                </a:moveTo>
                <a:lnTo>
                  <a:pt x="271040" y="3447"/>
                </a:lnTo>
                <a:lnTo>
                  <a:pt x="226187" y="13463"/>
                </a:lnTo>
                <a:lnTo>
                  <a:pt x="183965" y="29554"/>
                </a:lnTo>
                <a:lnTo>
                  <a:pt x="144868" y="51230"/>
                </a:lnTo>
                <a:lnTo>
                  <a:pt x="109386" y="77998"/>
                </a:lnTo>
                <a:lnTo>
                  <a:pt x="78013" y="109367"/>
                </a:lnTo>
                <a:lnTo>
                  <a:pt x="51241" y="144844"/>
                </a:lnTo>
                <a:lnTo>
                  <a:pt x="29561" y="183939"/>
                </a:lnTo>
                <a:lnTo>
                  <a:pt x="13466" y="226159"/>
                </a:lnTo>
                <a:lnTo>
                  <a:pt x="3448" y="271012"/>
                </a:lnTo>
                <a:lnTo>
                  <a:pt x="0" y="318007"/>
                </a:lnTo>
                <a:lnTo>
                  <a:pt x="0" y="1590166"/>
                </a:lnTo>
                <a:lnTo>
                  <a:pt x="3448" y="1637162"/>
                </a:lnTo>
                <a:lnTo>
                  <a:pt x="13466" y="1682015"/>
                </a:lnTo>
                <a:lnTo>
                  <a:pt x="29561" y="1724235"/>
                </a:lnTo>
                <a:lnTo>
                  <a:pt x="51241" y="1763330"/>
                </a:lnTo>
                <a:lnTo>
                  <a:pt x="78013" y="1798807"/>
                </a:lnTo>
                <a:lnTo>
                  <a:pt x="109386" y="1830176"/>
                </a:lnTo>
                <a:lnTo>
                  <a:pt x="144868" y="1856944"/>
                </a:lnTo>
                <a:lnTo>
                  <a:pt x="183965" y="1878620"/>
                </a:lnTo>
                <a:lnTo>
                  <a:pt x="226187" y="1894711"/>
                </a:lnTo>
                <a:lnTo>
                  <a:pt x="271040" y="1904727"/>
                </a:lnTo>
                <a:lnTo>
                  <a:pt x="318033" y="1908175"/>
                </a:lnTo>
                <a:lnTo>
                  <a:pt x="6781927" y="1908175"/>
                </a:lnTo>
                <a:lnTo>
                  <a:pt x="6828922" y="1904727"/>
                </a:lnTo>
                <a:lnTo>
                  <a:pt x="6873775" y="1894711"/>
                </a:lnTo>
                <a:lnTo>
                  <a:pt x="6915995" y="1878620"/>
                </a:lnTo>
                <a:lnTo>
                  <a:pt x="6955090" y="1856944"/>
                </a:lnTo>
                <a:lnTo>
                  <a:pt x="6990567" y="1830176"/>
                </a:lnTo>
                <a:lnTo>
                  <a:pt x="7021936" y="1798807"/>
                </a:lnTo>
                <a:lnTo>
                  <a:pt x="7048704" y="1763330"/>
                </a:lnTo>
                <a:lnTo>
                  <a:pt x="7070380" y="1724235"/>
                </a:lnTo>
                <a:lnTo>
                  <a:pt x="7086471" y="1682015"/>
                </a:lnTo>
                <a:lnTo>
                  <a:pt x="7096487" y="1637162"/>
                </a:lnTo>
                <a:lnTo>
                  <a:pt x="7099935" y="1590166"/>
                </a:lnTo>
                <a:lnTo>
                  <a:pt x="7099935" y="318007"/>
                </a:lnTo>
                <a:lnTo>
                  <a:pt x="7096487" y="271012"/>
                </a:lnTo>
                <a:lnTo>
                  <a:pt x="7086471" y="226159"/>
                </a:lnTo>
                <a:lnTo>
                  <a:pt x="7070380" y="183939"/>
                </a:lnTo>
                <a:lnTo>
                  <a:pt x="7048704" y="144844"/>
                </a:lnTo>
                <a:lnTo>
                  <a:pt x="7021936" y="109367"/>
                </a:lnTo>
                <a:lnTo>
                  <a:pt x="6990567" y="77998"/>
                </a:lnTo>
                <a:lnTo>
                  <a:pt x="6955090" y="51230"/>
                </a:lnTo>
                <a:lnTo>
                  <a:pt x="6915995" y="29554"/>
                </a:lnTo>
                <a:lnTo>
                  <a:pt x="6873775" y="13463"/>
                </a:lnTo>
                <a:lnTo>
                  <a:pt x="6828922" y="3447"/>
                </a:lnTo>
                <a:lnTo>
                  <a:pt x="6781927" y="0"/>
                </a:lnTo>
                <a:lnTo>
                  <a:pt x="318033" y="0"/>
                </a:lnTo>
                <a:close/>
              </a:path>
            </a:pathLst>
          </a:custGeom>
          <a:ln w="12700">
            <a:solidFill>
              <a:srgbClr val="F9BE8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2B6B8-3514-428A-960C-085409C93ABB}"/>
              </a:ext>
            </a:extLst>
          </p:cNvPr>
          <p:cNvSpPr txBox="1"/>
          <p:nvPr/>
        </p:nvSpPr>
        <p:spPr>
          <a:xfrm>
            <a:off x="798786" y="578525"/>
            <a:ext cx="595892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помощь и меры социальной поддержки в РСО-Алания предоставляются следующим категориям граждан: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0310D-6461-4619-B8E3-DA8041F65CCE}"/>
              </a:ext>
            </a:extLst>
          </p:cNvPr>
          <p:cNvSpPr txBox="1"/>
          <p:nvPr/>
        </p:nvSpPr>
        <p:spPr>
          <a:xfrm>
            <a:off x="399348" y="2586672"/>
            <a:ext cx="6738471" cy="667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Действующие участники специальной военной операции, находящиеся в зоне проведения СВО, и члены их семей.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Ветераны боевых действий, принимавшие участие (выполнению задач) в специальной военной операции территории ДНР, ЛНР и Украины с 24 февраля 2022 г., на территориях Запорожской  и Херсонской областей с 30 сентября 2022г., уволенные с военной службы (службы, работы),</a:t>
            </a:r>
            <a:r>
              <a:rPr lang="ru-RU" sz="1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граждане, направленные для обеспечения выполнения специальных задач на территории Сирийской Арабской Республики, Курской, Белгородской и Брянской областей, и члены их семей, проживающие на территории Республики Северная Осетия-Алания.</a:t>
            </a: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Лица, принимавшие в соответствии с  решениями органов публичной власти ДНР, ЛНР участие в боевых действиях в составе Вооруженных Сил ДНР, Народной милиции ЛНР, воинских формирований и органов ДНР и ЛНР начиная с 11 мая 2014 г.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Члены семей лиц, погибших (умерших) при выполнении задач в ходе специальной военной операции (боевых действий). 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Члены семей лиц, умерших после увольнения с военной службы (службы, работы), если смерть таких лиц наступила вследствие увечья (ранения,  травмы, контузии) или заболевания, полученных ими при выполнении задач в ходе специальной военной операции (боевых действий).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04FACADE-CD59-407D-B100-C9FF142A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5" y="2943161"/>
            <a:ext cx="227395" cy="2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17C246DD-7F13-482D-AC1A-F7111E53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8" y="3741551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546CF4B9-E036-4E68-AE09-982B9DB7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5" y="6098034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" y="-14596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3">
            <a:extLst>
              <a:ext uri="{FF2B5EF4-FFF2-40B4-BE49-F238E27FC236}">
                <a16:creationId xmlns:a16="http://schemas.microsoft.com/office/drawing/2014/main" id="{CC8E8249-E2D1-4166-ABE8-95102A18A81E}"/>
              </a:ext>
            </a:extLst>
          </p:cNvPr>
          <p:cNvSpPr/>
          <p:nvPr/>
        </p:nvSpPr>
        <p:spPr>
          <a:xfrm>
            <a:off x="476814" y="1320812"/>
            <a:ext cx="6768337" cy="698686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ЭЛЕКТРОННЫЕ СЕРТИФИКАТЫ НА ТСР ДЛЯ УЧАСТНИКОВ СВО – БЕЗЗАЯВИТЕЛЬНО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B8928-F1A7-4594-95BD-E7C34B23C336}"/>
              </a:ext>
            </a:extLst>
          </p:cNvPr>
          <p:cNvSpPr txBox="1"/>
          <p:nvPr/>
        </p:nvSpPr>
        <p:spPr>
          <a:xfrm>
            <a:off x="2548575" y="9535645"/>
            <a:ext cx="2613672" cy="600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 err="1">
                <a:latin typeface="Arial"/>
                <a:cs typeface="Arial"/>
              </a:rPr>
              <a:t>еmail</a:t>
            </a:r>
            <a:r>
              <a:rPr lang="ru-RU" sz="1100" b="1" dirty="0">
                <a:latin typeface="Arial"/>
                <a:cs typeface="Arial"/>
              </a:rPr>
              <a:t>: </a:t>
            </a:r>
            <a:r>
              <a:rPr lang="en-US" sz="1100" b="1" i="0" u="none" strike="noStrike" dirty="0">
                <a:effectLst/>
                <a:latin typeface="PT Sans" panose="020B0604020202020204" pitchFamily="34" charset="-52"/>
                <a:hlinkClick r:id="rId3"/>
              </a:rPr>
              <a:t>r1500@tax.gov.ru</a:t>
            </a:r>
            <a:endParaRPr lang="ru-RU" sz="1100" b="1" i="0" u="none" strike="noStrike" dirty="0">
              <a:effectLst/>
              <a:latin typeface="PT Sans" panose="020B0604020202020204" pitchFamily="34" charset="-5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>
                <a:latin typeface="Arial"/>
                <a:cs typeface="Arial"/>
              </a:rPr>
              <a:t>тел: +7 (8672) 40-29-03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>
                <a:latin typeface="Arial"/>
                <a:cs typeface="Arial"/>
              </a:rPr>
              <a:t>адрес: ул. Леонова, 6</a:t>
            </a: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96C527A6-271A-4FD1-AADB-5243146BB41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686" y="3900176"/>
            <a:ext cx="6767830" cy="543159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D93B39DB-B170-458F-91C3-D4201A9026CB}"/>
              </a:ext>
            </a:extLst>
          </p:cNvPr>
          <p:cNvSpPr txBox="1"/>
          <p:nvPr/>
        </p:nvSpPr>
        <p:spPr>
          <a:xfrm>
            <a:off x="235575" y="4038607"/>
            <a:ext cx="6767830" cy="5431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50695" marR="589280" indent="-1123950" algn="just">
              <a:spcBef>
                <a:spcPts val="175"/>
              </a:spcBef>
              <a:spcAft>
                <a:spcPts val="0"/>
              </a:spcAft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КАК ДЕМОБИЛИЗОВАННОМУ ИНВАЛИДУ–УЧАСТНИКУ СВО ПОЛУЧИТЬ ТЕХНИЧЕСКИЕ СРЕДСТВА РЕАБИЛИТАЦИИ</a:t>
            </a:r>
            <a:endParaRPr lang="ru-RU" sz="12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027B959C-827D-4C51-9AD8-DB7B5863771E}"/>
              </a:ext>
            </a:extLst>
          </p:cNvPr>
          <p:cNvGrpSpPr>
            <a:grpSpLocks/>
          </p:cNvGrpSpPr>
          <p:nvPr/>
        </p:nvGrpSpPr>
        <p:grpSpPr>
          <a:xfrm>
            <a:off x="425450" y="6065211"/>
            <a:ext cx="4627892" cy="725284"/>
            <a:chOff x="0" y="0"/>
            <a:chExt cx="4627892" cy="725284"/>
          </a:xfrm>
        </p:grpSpPr>
        <p:pic>
          <p:nvPicPr>
            <p:cNvPr id="25" name="Image 7">
              <a:extLst>
                <a:ext uri="{FF2B5EF4-FFF2-40B4-BE49-F238E27FC236}">
                  <a16:creationId xmlns:a16="http://schemas.microsoft.com/office/drawing/2014/main" id="{5E0C0EE2-CED5-4805-8538-009F14F0120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627892" cy="725284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F3830EC7-3584-4602-A9AC-7528349A37B9}"/>
                </a:ext>
              </a:extLst>
            </p:cNvPr>
            <p:cNvSpPr txBox="1"/>
            <p:nvPr/>
          </p:nvSpPr>
          <p:spPr>
            <a:xfrm>
              <a:off x="141685" y="210516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47691C4-0711-4B03-AB1D-CDC12758FF01}"/>
                </a:ext>
              </a:extLst>
            </p:cNvPr>
            <p:cNvSpPr txBox="1"/>
            <p:nvPr/>
          </p:nvSpPr>
          <p:spPr>
            <a:xfrm>
              <a:off x="585392" y="129730"/>
              <a:ext cx="2670175" cy="4597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algn="ctr">
                <a:lnSpc>
                  <a:spcPct val="98000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Получить уведомление о выдаче электронного сертификата на портале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pPr marL="695960" marR="11430" algn="ctr">
                <a:spcAft>
                  <a:spcPts val="0"/>
                </a:spcAft>
              </a:pP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*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F676E225-A382-4E0A-830C-23DE3F7D5E9A}"/>
              </a:ext>
            </a:extLst>
          </p:cNvPr>
          <p:cNvGrpSpPr>
            <a:grpSpLocks/>
          </p:cNvGrpSpPr>
          <p:nvPr/>
        </p:nvGrpSpPr>
        <p:grpSpPr>
          <a:xfrm>
            <a:off x="425450" y="6827360"/>
            <a:ext cx="6636689" cy="892459"/>
            <a:chOff x="0" y="0"/>
            <a:chExt cx="6636689" cy="892459"/>
          </a:xfrm>
        </p:grpSpPr>
        <p:pic>
          <p:nvPicPr>
            <p:cNvPr id="29" name="Image 26">
              <a:extLst>
                <a:ext uri="{FF2B5EF4-FFF2-40B4-BE49-F238E27FC236}">
                  <a16:creationId xmlns:a16="http://schemas.microsoft.com/office/drawing/2014/main" id="{2EF587E3-32F0-4AF6-896E-FD9922DE201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6636689" cy="888085"/>
            </a:xfrm>
            <a:prstGeom prst="rect">
              <a:avLst/>
            </a:prstGeom>
          </p:spPr>
        </p:pic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2B055B6-1218-4D2B-AF1F-21C16B9200F8}"/>
                </a:ext>
              </a:extLst>
            </p:cNvPr>
            <p:cNvSpPr txBox="1"/>
            <p:nvPr/>
          </p:nvSpPr>
          <p:spPr>
            <a:xfrm>
              <a:off x="130923" y="292970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E9490B57-ADFA-47B0-B2C7-E61319752768}"/>
                </a:ext>
              </a:extLst>
            </p:cNvPr>
            <p:cNvSpPr txBox="1"/>
            <p:nvPr/>
          </p:nvSpPr>
          <p:spPr>
            <a:xfrm>
              <a:off x="739970" y="43340"/>
              <a:ext cx="3429635" cy="7645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algn="ctr">
                <a:lnSpc>
                  <a:spcPct val="98000"/>
                </a:lnSpc>
                <a:spcAft>
                  <a:spcPts val="0"/>
                </a:spcAft>
              </a:pP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Ознакомиться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со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списком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торговых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организаций,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которые принимают электронные сертификаты на сайте государственной информационной системы электронных сертификатов (ГИС ЭС) или в электронном каталоге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Verdana" panose="020B0604030504040204" pitchFamily="34" charset="0"/>
                  <a:ea typeface="Tahoma" panose="020B0604030504040204" pitchFamily="34" charset="0"/>
                </a:rPr>
                <a:t>TCP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3" name="Textbox 29">
              <a:extLst>
                <a:ext uri="{FF2B5EF4-FFF2-40B4-BE49-F238E27FC236}">
                  <a16:creationId xmlns:a16="http://schemas.microsoft.com/office/drawing/2014/main" id="{DC743B77-99A3-4F15-972A-22DCA6BD4AC0}"/>
                </a:ext>
              </a:extLst>
            </p:cNvPr>
            <p:cNvSpPr txBox="1"/>
            <p:nvPr/>
          </p:nvSpPr>
          <p:spPr>
            <a:xfrm>
              <a:off x="4736797" y="767999"/>
              <a:ext cx="400685" cy="1244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940"/>
                </a:lnSpc>
              </a:pPr>
              <a:r>
                <a:rPr lang="ru-RU" sz="80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ГИС</a:t>
              </a:r>
              <a:r>
                <a:rPr lang="ru-RU" sz="800" spc="-2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800" spc="-35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ЭС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4" name="Textbox 30">
              <a:extLst>
                <a:ext uri="{FF2B5EF4-FFF2-40B4-BE49-F238E27FC236}">
                  <a16:creationId xmlns:a16="http://schemas.microsoft.com/office/drawing/2014/main" id="{C13CB0A1-06EC-40F3-AFF4-01210AC06F48}"/>
                </a:ext>
              </a:extLst>
            </p:cNvPr>
            <p:cNvSpPr txBox="1"/>
            <p:nvPr/>
          </p:nvSpPr>
          <p:spPr>
            <a:xfrm>
              <a:off x="5806290" y="767999"/>
              <a:ext cx="218440" cy="1244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940"/>
                </a:lnSpc>
              </a:pPr>
              <a:r>
                <a:rPr lang="ru-RU" sz="800" spc="-25">
                  <a:solidFill>
                    <a:srgbClr val="231F20"/>
                  </a:solidFill>
                  <a:effectLst/>
                  <a:latin typeface="Verdana" panose="020B0604030504040204" pitchFamily="34" charset="0"/>
                  <a:ea typeface="Tahoma" panose="020B0604030504040204" pitchFamily="34" charset="0"/>
                </a:rPr>
                <a:t>TCP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35" name="Group 2">
            <a:extLst>
              <a:ext uri="{FF2B5EF4-FFF2-40B4-BE49-F238E27FC236}">
                <a16:creationId xmlns:a16="http://schemas.microsoft.com/office/drawing/2014/main" id="{CAF2DC28-EBBC-45DD-8D2B-A90A1F237FE2}"/>
              </a:ext>
            </a:extLst>
          </p:cNvPr>
          <p:cNvGrpSpPr>
            <a:grpSpLocks/>
          </p:cNvGrpSpPr>
          <p:nvPr/>
        </p:nvGrpSpPr>
        <p:grpSpPr>
          <a:xfrm>
            <a:off x="382661" y="5486053"/>
            <a:ext cx="4627892" cy="513562"/>
            <a:chOff x="0" y="0"/>
            <a:chExt cx="4627892" cy="513562"/>
          </a:xfrm>
        </p:grpSpPr>
        <p:pic>
          <p:nvPicPr>
            <p:cNvPr id="36" name="Image 3">
              <a:extLst>
                <a:ext uri="{FF2B5EF4-FFF2-40B4-BE49-F238E27FC236}">
                  <a16:creationId xmlns:a16="http://schemas.microsoft.com/office/drawing/2014/main" id="{40ECA344-8A6C-47A7-9C92-E104A5E2406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627892" cy="513562"/>
            </a:xfrm>
            <a:prstGeom prst="rect">
              <a:avLst/>
            </a:prstGeom>
          </p:spPr>
        </p:pic>
        <p:sp>
          <p:nvSpPr>
            <p:cNvPr id="37" name="Textbox 4">
              <a:extLst>
                <a:ext uri="{FF2B5EF4-FFF2-40B4-BE49-F238E27FC236}">
                  <a16:creationId xmlns:a16="http://schemas.microsoft.com/office/drawing/2014/main" id="{2461FEA4-6DF5-46A9-B524-47F903E33349}"/>
                </a:ext>
              </a:extLst>
            </p:cNvPr>
            <p:cNvSpPr txBox="1"/>
            <p:nvPr/>
          </p:nvSpPr>
          <p:spPr>
            <a:xfrm>
              <a:off x="141685" y="103687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54410AD4-47A7-4115-9FBB-3F38418F7D3F}"/>
                </a:ext>
              </a:extLst>
            </p:cNvPr>
            <p:cNvSpPr txBox="1"/>
            <p:nvPr/>
          </p:nvSpPr>
          <p:spPr>
            <a:xfrm>
              <a:off x="787360" y="25400"/>
              <a:ext cx="3242310" cy="4597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05410" indent="-85725">
                <a:lnSpc>
                  <a:spcPct val="98000"/>
                </a:lnSpc>
              </a:pP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Передать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бюро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МСЭ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или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клиентскую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службу </a:t>
              </a:r>
              <a:r>
                <a:rPr lang="ru-RU" sz="1000" b="1" dirty="0" err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Соцфонда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номер действующей карты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для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формирования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электронного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сертификата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39" name="Group 17">
            <a:extLst>
              <a:ext uri="{FF2B5EF4-FFF2-40B4-BE49-F238E27FC236}">
                <a16:creationId xmlns:a16="http://schemas.microsoft.com/office/drawing/2014/main" id="{F6F1449B-4A6C-4F2D-8506-EFF9A1650B7F}"/>
              </a:ext>
            </a:extLst>
          </p:cNvPr>
          <p:cNvGrpSpPr>
            <a:grpSpLocks/>
          </p:cNvGrpSpPr>
          <p:nvPr/>
        </p:nvGrpSpPr>
        <p:grpSpPr>
          <a:xfrm>
            <a:off x="425450" y="4562177"/>
            <a:ext cx="4627880" cy="840105"/>
            <a:chOff x="0" y="-9525"/>
            <a:chExt cx="4627892" cy="840663"/>
          </a:xfrm>
        </p:grpSpPr>
        <p:pic>
          <p:nvPicPr>
            <p:cNvPr id="40" name="Image 18">
              <a:extLst>
                <a:ext uri="{FF2B5EF4-FFF2-40B4-BE49-F238E27FC236}">
                  <a16:creationId xmlns:a16="http://schemas.microsoft.com/office/drawing/2014/main" id="{A60C531C-FCB0-4D60-9286-D875E6D4EC0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-9525"/>
              <a:ext cx="4627892" cy="840663"/>
            </a:xfrm>
            <a:prstGeom prst="rect">
              <a:avLst/>
            </a:prstGeom>
          </p:spPr>
        </p:pic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38B1A32C-4EA3-4A49-B52E-E7A9CD4605E6}"/>
                </a:ext>
              </a:extLst>
            </p:cNvPr>
            <p:cNvSpPr txBox="1"/>
            <p:nvPr/>
          </p:nvSpPr>
          <p:spPr>
            <a:xfrm>
              <a:off x="130923" y="241411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E5BA3DCC-4469-4EFA-A311-DE7FAB875325}"/>
                </a:ext>
              </a:extLst>
            </p:cNvPr>
            <p:cNvSpPr txBox="1"/>
            <p:nvPr/>
          </p:nvSpPr>
          <p:spPr>
            <a:xfrm>
              <a:off x="517796" y="-9507"/>
              <a:ext cx="3739515" cy="7645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indent="64135">
                <a:lnSpc>
                  <a:spcPct val="98000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Получить заключение военно-врачебной комиссии и</a:t>
              </a:r>
              <a:r>
                <a:rPr lang="ru-RU" sz="1000" b="1" spc="-4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обратиться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</a:t>
              </a:r>
              <a:r>
                <a:rPr lang="ru-RU" sz="1000" b="1" spc="-4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бюро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медико-социальной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экспертизы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pPr marL="145415" marR="156845" indent="-635" algn="ctr">
                <a:spcAft>
                  <a:spcPts val="0"/>
                </a:spcAft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(МСЭ) по месту жительства для установления инвалидности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формирования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индивидуальной программы реабилитации и </a:t>
              </a:r>
              <a:r>
                <a:rPr lang="ru-RU" sz="1000" b="1" dirty="0" err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абилитации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(ИПРА)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pic>
        <p:nvPicPr>
          <p:cNvPr id="43" name="Image 14">
            <a:extLst>
              <a:ext uri="{FF2B5EF4-FFF2-40B4-BE49-F238E27FC236}">
                <a16:creationId xmlns:a16="http://schemas.microsoft.com/office/drawing/2014/main" id="{88207AC5-C0F9-4E83-BE52-16229F5F1E8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21501" y="2116574"/>
            <a:ext cx="3283585" cy="1744980"/>
          </a:xfrm>
          <a:prstGeom prst="rect">
            <a:avLst/>
          </a:prstGeom>
        </p:spPr>
      </p:pic>
      <p:pic>
        <p:nvPicPr>
          <p:cNvPr id="44" name="Image 21">
            <a:extLst>
              <a:ext uri="{FF2B5EF4-FFF2-40B4-BE49-F238E27FC236}">
                <a16:creationId xmlns:a16="http://schemas.microsoft.com/office/drawing/2014/main" id="{AB3CC6E9-CA94-446D-9846-028B87D3A38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40949" y="4518956"/>
            <a:ext cx="1664970" cy="1880870"/>
          </a:xfrm>
          <a:prstGeom prst="rect">
            <a:avLst/>
          </a:prstGeom>
        </p:spPr>
      </p:pic>
      <p:sp>
        <p:nvSpPr>
          <p:cNvPr id="45" name="Textbox 9">
            <a:extLst>
              <a:ext uri="{FF2B5EF4-FFF2-40B4-BE49-F238E27FC236}">
                <a16:creationId xmlns:a16="http://schemas.microsoft.com/office/drawing/2014/main" id="{59422927-19CD-4F5D-A09E-D6BDDFA9AD48}"/>
              </a:ext>
            </a:extLst>
          </p:cNvPr>
          <p:cNvSpPr txBox="1"/>
          <p:nvPr/>
        </p:nvSpPr>
        <p:spPr>
          <a:xfrm>
            <a:off x="4534054" y="2243738"/>
            <a:ext cx="1657070" cy="2301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430" algn="ctr">
              <a:lnSpc>
                <a:spcPct val="98000"/>
              </a:lnSpc>
            </a:pPr>
            <a:r>
              <a:rPr lang="ru-RU" sz="14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Автоматически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018FC516-ADC9-466F-A985-0B9FC5F681C9}"/>
              </a:ext>
            </a:extLst>
          </p:cNvPr>
          <p:cNvSpPr txBox="1"/>
          <p:nvPr/>
        </p:nvSpPr>
        <p:spPr>
          <a:xfrm>
            <a:off x="382661" y="1808108"/>
            <a:ext cx="3395589" cy="110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64135">
              <a:lnSpc>
                <a:spcPct val="98000"/>
              </a:lnSpc>
            </a:pPr>
            <a:endParaRPr lang="ru-RU" sz="1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068985-C5FD-47E3-BE6C-AAF55FC8F809}"/>
              </a:ext>
            </a:extLst>
          </p:cNvPr>
          <p:cNvSpPr txBox="1"/>
          <p:nvPr/>
        </p:nvSpPr>
        <p:spPr>
          <a:xfrm>
            <a:off x="451414" y="2412123"/>
            <a:ext cx="3323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Электронный сертификат на ТСР – это платежный инструмент, который позволяет гражданам приобретать товары за счет государства при наличии оснований для получения мер поддержки </a:t>
            </a:r>
          </a:p>
        </p:txBody>
      </p:sp>
      <p:grpSp>
        <p:nvGrpSpPr>
          <p:cNvPr id="48" name="Group 31">
            <a:extLst>
              <a:ext uri="{FF2B5EF4-FFF2-40B4-BE49-F238E27FC236}">
                <a16:creationId xmlns:a16="http://schemas.microsoft.com/office/drawing/2014/main" id="{43EBD9F1-22AE-4F7C-9CE7-D3A7D3A3C466}"/>
              </a:ext>
            </a:extLst>
          </p:cNvPr>
          <p:cNvGrpSpPr>
            <a:grpSpLocks/>
          </p:cNvGrpSpPr>
          <p:nvPr/>
        </p:nvGrpSpPr>
        <p:grpSpPr>
          <a:xfrm>
            <a:off x="382661" y="7834041"/>
            <a:ext cx="2777223" cy="478701"/>
            <a:chOff x="0" y="0"/>
            <a:chExt cx="2777223" cy="478701"/>
          </a:xfrm>
        </p:grpSpPr>
        <p:pic>
          <p:nvPicPr>
            <p:cNvPr id="49" name="Image 32">
              <a:extLst>
                <a:ext uri="{FF2B5EF4-FFF2-40B4-BE49-F238E27FC236}">
                  <a16:creationId xmlns:a16="http://schemas.microsoft.com/office/drawing/2014/main" id="{BFE6776F-33B7-498F-B7DA-698A81971A6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2777223" cy="478701"/>
            </a:xfrm>
            <a:prstGeom prst="rect">
              <a:avLst/>
            </a:prstGeom>
          </p:spPr>
        </p:pic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id="{62B0AC61-E27E-4DCA-9128-702D96E63A5C}"/>
                </a:ext>
              </a:extLst>
            </p:cNvPr>
            <p:cNvSpPr txBox="1"/>
            <p:nvPr/>
          </p:nvSpPr>
          <p:spPr>
            <a:xfrm>
              <a:off x="141685" y="81625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51" name="Textbox 34">
              <a:extLst>
                <a:ext uri="{FF2B5EF4-FFF2-40B4-BE49-F238E27FC236}">
                  <a16:creationId xmlns:a16="http://schemas.microsoft.com/office/drawing/2014/main" id="{52EA9D37-91FE-4E15-B337-A08E4119F00D}"/>
                </a:ext>
              </a:extLst>
            </p:cNvPr>
            <p:cNvSpPr txBox="1"/>
            <p:nvPr/>
          </p:nvSpPr>
          <p:spPr>
            <a:xfrm>
              <a:off x="721941" y="152999"/>
              <a:ext cx="1769110" cy="1549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75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Выбрать</a:t>
              </a:r>
              <a:r>
                <a:rPr lang="ru-RU" sz="1000" b="1" spc="9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нужное</a:t>
              </a:r>
              <a:r>
                <a:rPr lang="ru-RU" sz="1000" b="1" spc="9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изделие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52" name="Group 35">
            <a:extLst>
              <a:ext uri="{FF2B5EF4-FFF2-40B4-BE49-F238E27FC236}">
                <a16:creationId xmlns:a16="http://schemas.microsoft.com/office/drawing/2014/main" id="{4C572D11-211E-4C28-9B3D-DC63B2D454B2}"/>
              </a:ext>
            </a:extLst>
          </p:cNvPr>
          <p:cNvGrpSpPr>
            <a:grpSpLocks/>
          </p:cNvGrpSpPr>
          <p:nvPr/>
        </p:nvGrpSpPr>
        <p:grpSpPr>
          <a:xfrm>
            <a:off x="3619490" y="7822682"/>
            <a:ext cx="3429063" cy="478701"/>
            <a:chOff x="0" y="0"/>
            <a:chExt cx="3429063" cy="478701"/>
          </a:xfrm>
        </p:grpSpPr>
        <p:pic>
          <p:nvPicPr>
            <p:cNvPr id="53" name="Image 36">
              <a:extLst>
                <a:ext uri="{FF2B5EF4-FFF2-40B4-BE49-F238E27FC236}">
                  <a16:creationId xmlns:a16="http://schemas.microsoft.com/office/drawing/2014/main" id="{560FAA56-6C92-4839-ACEB-08800B4EB1D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3429063" cy="478701"/>
            </a:xfrm>
            <a:prstGeom prst="rect">
              <a:avLst/>
            </a:prstGeom>
          </p:spPr>
        </p:pic>
        <p:sp>
          <p:nvSpPr>
            <p:cNvPr id="54" name="Textbox 37">
              <a:extLst>
                <a:ext uri="{FF2B5EF4-FFF2-40B4-BE49-F238E27FC236}">
                  <a16:creationId xmlns:a16="http://schemas.microsoft.com/office/drawing/2014/main" id="{B0E79ABF-379E-4D64-B28F-D6F5E5A465C2}"/>
                </a:ext>
              </a:extLst>
            </p:cNvPr>
            <p:cNvSpPr txBox="1"/>
            <p:nvPr/>
          </p:nvSpPr>
          <p:spPr>
            <a:xfrm>
              <a:off x="141686" y="81625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55" name="Textbox 38">
              <a:extLst>
                <a:ext uri="{FF2B5EF4-FFF2-40B4-BE49-F238E27FC236}">
                  <a16:creationId xmlns:a16="http://schemas.microsoft.com/office/drawing/2014/main" id="{6478BA22-268C-4ED3-ABEE-E49770B2557F}"/>
                </a:ext>
              </a:extLst>
            </p:cNvPr>
            <p:cNvSpPr txBox="1"/>
            <p:nvPr/>
          </p:nvSpPr>
          <p:spPr>
            <a:xfrm>
              <a:off x="806307" y="89499"/>
              <a:ext cx="2216150" cy="3073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61315" marR="11430" indent="-361315">
                <a:lnSpc>
                  <a:spcPct val="98000"/>
                </a:lnSpc>
                <a:spcAft>
                  <a:spcPts val="0"/>
                </a:spcAft>
              </a:pP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Оплатить</a:t>
              </a:r>
              <a:r>
                <a:rPr lang="ru-RU" sz="1000" b="1" spc="-7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покупку</a:t>
              </a:r>
              <a:r>
                <a:rPr lang="ru-RU" sz="1000" b="1" spc="-65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электронным </a:t>
              </a:r>
              <a:r>
                <a:rPr lang="ru-RU" sz="1000" b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сертификатом на ТСР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sp>
        <p:nvSpPr>
          <p:cNvPr id="56" name="Textbox 34">
            <a:extLst>
              <a:ext uri="{FF2B5EF4-FFF2-40B4-BE49-F238E27FC236}">
                <a16:creationId xmlns:a16="http://schemas.microsoft.com/office/drawing/2014/main" id="{265CA604-4A11-42AB-9BAC-CE059B5481F7}"/>
              </a:ext>
            </a:extLst>
          </p:cNvPr>
          <p:cNvSpPr txBox="1"/>
          <p:nvPr/>
        </p:nvSpPr>
        <p:spPr>
          <a:xfrm>
            <a:off x="577850" y="8470899"/>
            <a:ext cx="6405480" cy="6696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ts val="1175"/>
              </a:lnSpc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*Срок ожидания электронного сертификата не превышает 10 рабочих дней со дня поступления информации об индивидуальной программе реабилитации или </a:t>
            </a:r>
            <a:r>
              <a:rPr lang="ru-RU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абилитации</a:t>
            </a: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инвалида, разработанной участнику СВО в бюро медико-социальной экспертизы.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A3BAE753-DF66-4670-A283-024B0709CBCD}"/>
              </a:ext>
            </a:extLst>
          </p:cNvPr>
          <p:cNvSpPr txBox="1"/>
          <p:nvPr/>
        </p:nvSpPr>
        <p:spPr>
          <a:xfrm>
            <a:off x="587504" y="9140523"/>
            <a:ext cx="6405480" cy="3509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ts val="1175"/>
              </a:lnSpc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**В любой момент можно отказаться от электронного сертификата и выбрать другой способ обеспечения ТСР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3760A3-0AF6-4CB4-8756-4FDBB2ACD736}"/>
              </a:ext>
            </a:extLst>
          </p:cNvPr>
          <p:cNvSpPr txBox="1"/>
          <p:nvPr/>
        </p:nvSpPr>
        <p:spPr>
          <a:xfrm>
            <a:off x="677023" y="443300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России по Республике Северная Осетия-Алания</a:t>
            </a:r>
          </a:p>
        </p:txBody>
      </p:sp>
    </p:spTree>
    <p:extLst>
      <p:ext uri="{BB962C8B-B14F-4D97-AF65-F5344CB8AC3E}">
        <p14:creationId xmlns:p14="http://schemas.microsoft.com/office/powerpoint/2010/main" val="1026307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" y="-13335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31"/>
          <p:cNvSpPr txBox="1"/>
          <p:nvPr/>
        </p:nvSpPr>
        <p:spPr>
          <a:xfrm>
            <a:off x="442154" y="1059963"/>
            <a:ext cx="6672189" cy="10107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dirty="0">
                <a:latin typeface="+mj-lt"/>
                <a:cs typeface="Arial"/>
              </a:rPr>
              <a:t>ВОЕННОСЛУЖАЩИМ, УЧАСТВОВАВШИМ В СПЕЦИАЛЬНОЙ ВОЕННОЙ ОПЕРАЦИИ НА УКРАИНЕ (СВО) В КАЧЕСТВЕ МОБИЛИЗОВАННЫХ, ДОБРОВОЛЬЦЕВ И КОНТРАКТНИКОВ, ПОЛОЖЕНЫ ГОСУДАРСТВЕННЫЕ ЛЬГОТЫ И ВЫПЛАТЫ. МЕРЫ ПОДДЕРЖКИ ТАКЖЕ ПРЕДОСТАВЛЯЮТСЯ СЕМЬЯМ ВОЕННОСЛУЖАЩИХ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Повышенный пенсионный стаж. Период участия в СВО учитывается в стаж в двойном размере.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Пенсионные коэффициенты. За период участия в СВО учитывается 3,6 коэффициента в год. </a:t>
            </a:r>
          </a:p>
          <a:p>
            <a:pPr marL="285750" indent="-285750" algn="just"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Стаж для досрочной пенсии. Период участия в СВО учитывается при назначении. досрочной пенсии за длительный стаж – на 2 года раньше пенсионного возраста.</a:t>
            </a:r>
          </a:p>
          <a:p>
            <a:pPr marL="285750" indent="-285750" algn="just"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Ежемесячная денежная выплата ветерану боевых действий в размере 4 184,51 руб.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400" b="1" dirty="0">
                <a:latin typeface="+mj-lt"/>
                <a:cs typeface="Arial"/>
              </a:rPr>
              <a:t> </a:t>
            </a:r>
            <a:r>
              <a:rPr lang="ru-RU" sz="1200" b="1" dirty="0">
                <a:latin typeface="+mj-lt"/>
                <a:cs typeface="Arial"/>
              </a:rPr>
              <a:t>ВОЕННОСЛУЖАЩИМ, ПОЛУЧИВШИМ ИНВАЛИДНОСТЬ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50" dirty="0">
                <a:latin typeface="+mj-lt"/>
                <a:cs typeface="Arial"/>
              </a:rPr>
              <a:t>Государственная пенсия по инвалидности военнослужащему-добровольцу: I группа – 21 459 руб., II группа – 17 883 руб., III группа – 12 518 руб., + 2 384 руб., за каждого иждивенца.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50" dirty="0">
                <a:latin typeface="+mj-lt"/>
                <a:cs typeface="Arial"/>
              </a:rPr>
              <a:t>Ежемесячная денежная компенсация инвалиду по военной травме:  I  группа – 22 908,62 руб. II группа – 11 454,30 руб. III группа – 4 581,72 руб.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50" dirty="0">
                <a:latin typeface="+mj-lt"/>
                <a:cs typeface="Arial"/>
              </a:rPr>
              <a:t>Ежемесячная денежная выплата инвалиду по военной травме в размере 7 605,52 руб. В случае инвалидности по общему заболеванию: I группа – 5 324,84 руб. II группа – 3 802,78 руб. III группа – 3 044,15 руб.</a:t>
            </a:r>
          </a:p>
          <a:p>
            <a:pPr marL="285750" indent="-285750" algn="just"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50" dirty="0">
                <a:latin typeface="+mj-lt"/>
                <a:cs typeface="Arial"/>
              </a:rPr>
              <a:t>Ежемесячное материальное обеспечение инвалида по военной травме в размере 1 000 руб.</a:t>
            </a:r>
          </a:p>
          <a:p>
            <a:pPr algn="ctr">
              <a:spcBef>
                <a:spcPts val="10"/>
              </a:spcBef>
            </a:pPr>
            <a:r>
              <a:rPr lang="ru-RU" sz="1200" b="1" dirty="0">
                <a:latin typeface="+mj-lt"/>
                <a:cs typeface="Arial"/>
              </a:rPr>
              <a:t>СЕМЬЯМ ВОЕННОСЛУЖАЩИХ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Упрощенное назначение пособий на детей. Оформляются без учета доходов мобилизованного военнослужащего.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Дополнительная пенсия по потере кормильца вдовам, вдовцам или родителям умершего либо пропавшего без вести военнослужащего-добровольца.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Ежемесячная денежная компенсация в размере 22 908,62 руб. семье военнослужащего, умершего или пропавшего без вести в результате участия в СВО.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Ежемесячное пособие на детей военнослужащего,  умершего или пропавшего без вести в результате участия в СВО: 2 942,03 руб. на каждого ребенка.</a:t>
            </a:r>
          </a:p>
          <a:p>
            <a:pPr marL="285750" indent="-285750" algn="just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  <a:cs typeface="Arial"/>
              </a:rPr>
              <a:t>Компенсация услуг ЖКХ семье военнослужащего, умершего или пропавшего без вести в результате участия в СВО. Возмещение 60% расходов на оплату ежемесячных коммунальных платежей, разовых коммунальных услуг, расходов на установку стационарного городского телефона.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lang="ru-RU" sz="1400" b="1" dirty="0">
              <a:latin typeface="+mj-lt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r>
              <a:rPr lang="ru-RU" sz="1200" b="1" dirty="0">
                <a:latin typeface="+mj-lt"/>
                <a:cs typeface="Arial"/>
              </a:rPr>
              <a:t>Для получения мер поддержки необходимо обратиться в клиентскую службу Социального фонда России, многофункциональный центр либо на портал ГОСУСЛУГИ. Если пенсию военнослужащему или его семье выплачивает силовое ведомство (Минобороны, </a:t>
            </a:r>
            <a:r>
              <a:rPr lang="ru-RU" sz="1200" b="1" dirty="0" err="1">
                <a:latin typeface="+mj-lt"/>
                <a:cs typeface="Arial"/>
              </a:rPr>
              <a:t>Росгвардия</a:t>
            </a:r>
            <a:r>
              <a:rPr lang="ru-RU" sz="1200" b="1" dirty="0">
                <a:latin typeface="+mj-lt"/>
                <a:cs typeface="Arial"/>
              </a:rPr>
              <a:t> и др.), за ежемесячной денежной компенсацией и ежемесячным пособием на детей следует обращаться в силовое ведомство.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lang="ru-RU" sz="1400" b="1" dirty="0">
              <a:latin typeface="+mj-lt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lang="ru-RU" sz="1400" b="1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230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Microsoft Sans Serif"/>
              <a:cs typeface="Microsoft Sans Serif"/>
            </a:endParaRPr>
          </a:p>
          <a:p>
            <a:pPr>
              <a:spcBef>
                <a:spcPts val="1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3">
            <a:extLst>
              <a:ext uri="{FF2B5EF4-FFF2-40B4-BE49-F238E27FC236}">
                <a16:creationId xmlns:a16="http://schemas.microsoft.com/office/drawing/2014/main" id="{CC8E8249-E2D1-4166-ABE8-95102A18A81E}"/>
              </a:ext>
            </a:extLst>
          </p:cNvPr>
          <p:cNvSpPr/>
          <p:nvPr/>
        </p:nvSpPr>
        <p:spPr>
          <a:xfrm>
            <a:off x="442153" y="228113"/>
            <a:ext cx="6672189" cy="775187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ВЫПЛАТЫ И ЛЬГОТЫ УЧАСТНИКАМ СПЕЦИАЛЬНОЙ ВОЕННОЙ ОПЕРАЦИИ И ИХ СЕМЬЯМ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B8928-F1A7-4594-95BD-E7C34B23C336}"/>
              </a:ext>
            </a:extLst>
          </p:cNvPr>
          <p:cNvSpPr txBox="1"/>
          <p:nvPr/>
        </p:nvSpPr>
        <p:spPr>
          <a:xfrm>
            <a:off x="2298865" y="9348569"/>
            <a:ext cx="2958767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dirty="0" err="1">
                <a:latin typeface="Arial"/>
                <a:cs typeface="Arial"/>
              </a:rPr>
              <a:t>еmail</a:t>
            </a:r>
            <a:r>
              <a:rPr lang="ru-RU" sz="1200" b="1" dirty="0">
                <a:latin typeface="Arial"/>
                <a:cs typeface="Arial"/>
              </a:rPr>
              <a:t>: </a:t>
            </a:r>
            <a:r>
              <a:rPr lang="en-US" sz="1200" b="1" i="0" u="none" strike="noStrike" dirty="0">
                <a:effectLst/>
                <a:latin typeface="PT Sans" panose="020B0604020202020204" pitchFamily="34" charset="-52"/>
                <a:hlinkClick r:id="rId3"/>
              </a:rPr>
              <a:t>r1500@tax.gov.ru</a:t>
            </a:r>
            <a:endParaRPr lang="ru-RU" sz="1200" b="1" i="0" u="none" strike="noStrike" dirty="0">
              <a:effectLst/>
              <a:latin typeface="PT Sans" panose="020B0604020202020204" pitchFamily="34" charset="-5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dirty="0">
                <a:latin typeface="Arial"/>
                <a:cs typeface="Arial"/>
              </a:rPr>
              <a:t>тел: +7 (8672) 40-29-03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b="1" dirty="0">
                <a:latin typeface="Arial"/>
                <a:cs typeface="Arial"/>
              </a:rPr>
              <a:t>адрес: ул. Леонова, 6</a:t>
            </a:r>
          </a:p>
        </p:txBody>
      </p:sp>
    </p:spTree>
    <p:extLst>
      <p:ext uri="{BB962C8B-B14F-4D97-AF65-F5344CB8AC3E}">
        <p14:creationId xmlns:p14="http://schemas.microsoft.com/office/powerpoint/2010/main" val="360096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" y="-14596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20">
            <a:extLst>
              <a:ext uri="{FF2B5EF4-FFF2-40B4-BE49-F238E27FC236}">
                <a16:creationId xmlns:a16="http://schemas.microsoft.com/office/drawing/2014/main" id="{018FC516-ADC9-466F-A985-0B9FC5F681C9}"/>
              </a:ext>
            </a:extLst>
          </p:cNvPr>
          <p:cNvSpPr txBox="1"/>
          <p:nvPr/>
        </p:nvSpPr>
        <p:spPr>
          <a:xfrm>
            <a:off x="382661" y="1808108"/>
            <a:ext cx="3395589" cy="110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64135">
              <a:lnSpc>
                <a:spcPct val="98000"/>
              </a:lnSpc>
            </a:pPr>
            <a:endParaRPr lang="ru-RU" sz="1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3DE502-32F4-4771-8371-CBE8C957D4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536" y="546100"/>
            <a:ext cx="6768337" cy="5440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1A5FE-F7C2-43A0-BDCB-A2E79DC04B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792" y="6184900"/>
            <a:ext cx="6887617" cy="37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0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E9C42F-3F95-DD18-CFFA-B546590C6E3C}"/>
              </a:ext>
            </a:extLst>
          </p:cNvPr>
          <p:cNvSpPr/>
          <p:nvPr/>
        </p:nvSpPr>
        <p:spPr>
          <a:xfrm>
            <a:off x="-14544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1B04151-C07D-3C98-5255-C94F3D2DD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17715"/>
              </p:ext>
            </p:extLst>
          </p:nvPr>
        </p:nvGraphicFramePr>
        <p:xfrm>
          <a:off x="346075" y="863600"/>
          <a:ext cx="6862763" cy="896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6862255" imgH="8965034" progId="Word.Document.12">
                  <p:embed/>
                </p:oleObj>
              </mc:Choice>
              <mc:Fallback>
                <p:oleObj name="Document" r:id="rId3" imgW="6862255" imgH="89650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075" y="863600"/>
                        <a:ext cx="6862763" cy="8964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46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06558-7B79-16E8-BF07-F1EF7D40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37DF95-7892-97B0-911C-CE88090694C4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4E2368A-CAF1-15F9-7463-732206907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218064"/>
              </p:ext>
            </p:extLst>
          </p:nvPr>
        </p:nvGraphicFramePr>
        <p:xfrm>
          <a:off x="190068" y="393700"/>
          <a:ext cx="7176364" cy="937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6862255" imgH="8963234" progId="Word.Document.12">
                  <p:embed/>
                </p:oleObj>
              </mc:Choice>
              <mc:Fallback>
                <p:oleObj name="Document" r:id="rId3" imgW="6862255" imgH="89632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068" y="393700"/>
                        <a:ext cx="7176364" cy="937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194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728FF-8D40-8F64-1939-48252868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2B11C5-3BB2-82C5-BAFD-3F19472CAC5D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CE6266C-9EC4-CF93-7819-F6A169874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95279"/>
              </p:ext>
            </p:extLst>
          </p:nvPr>
        </p:nvGraphicFramePr>
        <p:xfrm>
          <a:off x="213688" y="317500"/>
          <a:ext cx="7129123" cy="922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3" imgW="6862255" imgH="8875776" progId="Word.Document.12">
                  <p:embed/>
                </p:oleObj>
              </mc:Choice>
              <mc:Fallback>
                <p:oleObj name="Document" r:id="rId3" imgW="6862255" imgH="88757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688" y="317500"/>
                        <a:ext cx="7129123" cy="922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5626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2FBFD-A697-CB59-FA99-C726573A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47279-66E1-0B64-D722-786A2E7866A7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93E812F-1ED4-F438-28DD-31AE4180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979787"/>
              </p:ext>
            </p:extLst>
          </p:nvPr>
        </p:nvGraphicFramePr>
        <p:xfrm>
          <a:off x="311150" y="393700"/>
          <a:ext cx="6934200" cy="9071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ocument" r:id="rId3" imgW="6832631" imgH="8947700" progId="Word.Document.12">
                  <p:embed/>
                </p:oleObj>
              </mc:Choice>
              <mc:Fallback>
                <p:oleObj name="Document" r:id="rId3" imgW="6832631" imgH="894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0" y="393700"/>
                        <a:ext cx="6934200" cy="9071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262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6A54D-8C79-198A-C6BA-E2B12CE50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CE7E3C-855D-7F25-AB33-5B80C86C7D97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BD26FBA-4944-4ABE-1B63-66F3A987C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28452"/>
              </p:ext>
            </p:extLst>
          </p:nvPr>
        </p:nvGraphicFramePr>
        <p:xfrm>
          <a:off x="87619" y="0"/>
          <a:ext cx="7381261" cy="928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Document" r:id="rId3" imgW="6832631" imgH="8597613" progId="Word.Document.12">
                  <p:embed/>
                </p:oleObj>
              </mc:Choice>
              <mc:Fallback>
                <p:oleObj name="Document" r:id="rId3" imgW="6832631" imgH="85976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19" y="0"/>
                        <a:ext cx="7381261" cy="9288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1606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04B09-45BF-45AA-D5A5-139D25965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F689E0-D5A1-8CF5-4335-C764885F69CC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03B6C19-2D29-F072-A125-169CF89B7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24943"/>
              </p:ext>
            </p:extLst>
          </p:nvPr>
        </p:nvGraphicFramePr>
        <p:xfrm>
          <a:off x="98425" y="0"/>
          <a:ext cx="7359650" cy="963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Document" r:id="rId3" imgW="6832631" imgH="8944824" progId="Word.Document.12">
                  <p:embed/>
                </p:oleObj>
              </mc:Choice>
              <mc:Fallback>
                <p:oleObj name="Document" r:id="rId3" imgW="6832631" imgH="89448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0"/>
                        <a:ext cx="7359650" cy="963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423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034C7B-DD51-2096-A794-0DF1A274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D7AA9A-E905-A044-B2C1-B8956FF7A2C6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6F2B8CA-60A9-D523-C998-FCFDC372D9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110529"/>
              </p:ext>
            </p:extLst>
          </p:nvPr>
        </p:nvGraphicFramePr>
        <p:xfrm>
          <a:off x="222975" y="469900"/>
          <a:ext cx="7110549" cy="922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Document" r:id="rId3" imgW="6816826" imgH="8839151" progId="Word.Document.12">
                  <p:embed/>
                </p:oleObj>
              </mc:Choice>
              <mc:Fallback>
                <p:oleObj name="Document" r:id="rId3" imgW="6816826" imgH="88391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975" y="469900"/>
                        <a:ext cx="7110549" cy="922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331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74CABB05-B19E-4D5C-819F-8B6E174F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4" y="-223815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D76C5-E4E1-4A71-A1F4-09BAC151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99" y="393700"/>
            <a:ext cx="5594249" cy="861774"/>
          </a:xfrm>
        </p:spPr>
        <p:txBody>
          <a:bodyPr/>
          <a:lstStyle/>
          <a:p>
            <a:pPr algn="ctr"/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      </a:t>
            </a:r>
            <a:b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Денежные</a:t>
            </a:r>
            <a:r>
              <a:rPr kumimoji="0" lang="ru-RU" sz="2800" b="1" i="1" u="none" strike="noStrike" kern="0" cap="none" spc="-2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800" b="1" i="1" u="none" strike="noStrike" kern="0" cap="none" spc="-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выплаты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FE2576-C5B1-4D49-9194-C26DA74FA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255474"/>
            <a:ext cx="6553200" cy="7668766"/>
          </a:xfrm>
        </p:spPr>
        <p:txBody>
          <a:bodyPr/>
          <a:lstStyle/>
          <a:p>
            <a:pPr marL="186055" marR="538480" lvl="0" indent="0" algn="l" defTabSz="9144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545" algn="l"/>
              </a:tabLst>
              <a:defRPr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1400" dirty="0">
              <a:latin typeface="Times New Roman" panose="02020603050405020304" pitchFamily="18" charset="0"/>
            </a:endParaRPr>
          </a:p>
          <a:p>
            <a:pPr algn="l" rtl="0"/>
            <a:endParaRPr lang="ru-RU" sz="1400" dirty="0">
              <a:latin typeface="Times New Roman" panose="02020603050405020304" pitchFamily="18" charset="0"/>
            </a:endParaRPr>
          </a:p>
          <a:p>
            <a:pPr algn="l" rtl="0"/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algn="l" rtl="0"/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ru-RU" sz="9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rtl="0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rtl="0"/>
            <a:r>
              <a: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 Правительства Республики Северная Осетия-Алания </a:t>
            </a:r>
          </a:p>
          <a:p>
            <a:pPr algn="ctr"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 февраля 2024 года № 88 «Об утверждении порядка предоставления единовременной денежной выплаты гражданам, заключившим контракт с Министерством обороны Российской Федерации»)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граждане, </a:t>
            </a:r>
            <a:r>
              <a:rPr lang="ru-RU" sz="1500" dirty="0">
                <a:latin typeface="Times New Roman" panose="02020603050405020304" pitchFamily="18" charset="0"/>
              </a:rPr>
              <a:t>призванные военными комиссариатами Республики Северная Осетия - Алания на военную службу по частичной  мобилизации в  Вооруженные  Силы  Российской Федерации, заключившие контракт с 1 января 2024 года по 31 июля 2024 года, на срок не менее одного года,  –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100 000 </a:t>
            </a:r>
            <a:r>
              <a:rPr lang="ru-RU" sz="1500" dirty="0">
                <a:latin typeface="Times New Roman" panose="02020603050405020304" pitchFamily="18" charset="0"/>
              </a:rPr>
              <a:t>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</a:rPr>
              <a:t>граждане, заключившие контракт с 1 апреля 2024 года  по 31 июля 2024 года  на срок не менее одного года, -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100 000 </a:t>
            </a:r>
            <a:r>
              <a:rPr lang="ru-RU" sz="1500" dirty="0">
                <a:latin typeface="Times New Roman" panose="02020603050405020304" pitchFamily="18" charset="0"/>
              </a:rPr>
              <a:t>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</a:rPr>
              <a:t>граждане, заключившие контракт с 1 августа 2024 года на срок не менее одного года, -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300 000 </a:t>
            </a:r>
            <a:r>
              <a:rPr lang="ru-RU" sz="1500" dirty="0">
                <a:latin typeface="Times New Roman" panose="02020603050405020304" pitchFamily="18" charset="0"/>
              </a:rPr>
              <a:t>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</a:rPr>
              <a:t>граждане, заключившие контракт с 1 декабря 2024 года на срок не менее одного года, -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400 000 </a:t>
            </a:r>
            <a:r>
              <a:rPr lang="ru-RU" sz="1500" dirty="0">
                <a:latin typeface="Times New Roman" panose="02020603050405020304" pitchFamily="18" charset="0"/>
              </a:rPr>
              <a:t>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</a:rPr>
              <a:t>  -  граждане, заключившие контракт с 1 декабря 2024 года и вступившие в 166  мотострелковый полк (штурмовой) имени генерала армии, дважды Героя Советского Союза, Героя Монгольской Народной Республики       И.А. Плиева 19 мотострелковой дивизии 58-й  гвардейской общевойсковой армии Южного военного округа ,  -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  </a:t>
            </a:r>
            <a:r>
              <a:rPr lang="ru-RU" sz="1500" dirty="0">
                <a:latin typeface="Times New Roman" panose="02020603050405020304" pitchFamily="18" charset="0"/>
              </a:rPr>
              <a:t>руб.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        </a:t>
            </a:r>
            <a:endParaRPr lang="ru-RU" sz="1400" kern="1200" spc="-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02628-9345-4D1D-B420-6E673C465D95}"/>
              </a:ext>
            </a:extLst>
          </p:cNvPr>
          <p:cNvSpPr txBox="1"/>
          <p:nvPr/>
        </p:nvSpPr>
        <p:spPr>
          <a:xfrm>
            <a:off x="684939" y="1086616"/>
            <a:ext cx="615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750DC-45FE-4A77-B733-298391F9B12F}"/>
              </a:ext>
            </a:extLst>
          </p:cNvPr>
          <p:cNvSpPr txBox="1"/>
          <p:nvPr/>
        </p:nvSpPr>
        <p:spPr>
          <a:xfrm>
            <a:off x="684939" y="93827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4EC49FB3-5E66-452D-A0E1-F3B2760D32A1}"/>
              </a:ext>
            </a:extLst>
          </p:cNvPr>
          <p:cNvSpPr/>
          <p:nvPr/>
        </p:nvSpPr>
        <p:spPr>
          <a:xfrm>
            <a:off x="577850" y="1424332"/>
            <a:ext cx="6400800" cy="201962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Times New Roman" panose="02020603050405020304" pitchFamily="18" charset="0"/>
              </a:rPr>
              <a:t>Выплата в размере 100 000, 300 000, 400 000, 1 млн</a:t>
            </a:r>
          </a:p>
          <a:p>
            <a:pPr algn="ctr" rtl="0"/>
            <a:r>
              <a:rPr lang="ru-RU" b="1" dirty="0">
                <a:latin typeface="Times New Roman" panose="02020603050405020304" pitchFamily="18" charset="0"/>
              </a:rPr>
              <a:t>рублей осуществляется Министерством труда и социального развития Республики Северная Осетия-Алания на основании списков, предоставленных военным комиссариатом Республики Северная Осетия-Алания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584A8-1486-418A-953E-EBBCB633F3F4}"/>
              </a:ext>
            </a:extLst>
          </p:cNvPr>
          <p:cNvSpPr txBox="1"/>
          <p:nvPr/>
        </p:nvSpPr>
        <p:spPr>
          <a:xfrm>
            <a:off x="1764071" y="8901636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109769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0AFB132-CD06-4FA4-9B2F-1BA586A9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11" y="-205618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0486" y="1450112"/>
            <a:ext cx="5594248" cy="418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10400"/>
              </a:lnSpc>
              <a:spcBef>
                <a:spcPts val="100"/>
              </a:spcBef>
            </a:pPr>
            <a:r>
              <a:rPr lang="ru-RU" spc="-5" dirty="0"/>
              <a:t>      </a:t>
            </a:r>
            <a:r>
              <a:rPr spc="-5" dirty="0" err="1">
                <a:solidFill>
                  <a:schemeClr val="accent1"/>
                </a:solidFill>
              </a:rPr>
              <a:t>Выплаты</a:t>
            </a:r>
            <a:r>
              <a:rPr spc="-5" dirty="0">
                <a:solidFill>
                  <a:schemeClr val="accent1"/>
                </a:solidFill>
              </a:rPr>
              <a:t> </a:t>
            </a:r>
            <a:r>
              <a:rPr dirty="0" err="1">
                <a:solidFill>
                  <a:schemeClr val="accent1"/>
                </a:solidFill>
              </a:rPr>
              <a:t>по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spc="-5" dirty="0" err="1">
                <a:solidFill>
                  <a:schemeClr val="accent1"/>
                </a:solidFill>
              </a:rPr>
              <a:t>ранен</a:t>
            </a:r>
            <a:r>
              <a:rPr lang="ru-RU" spc="-5" dirty="0" err="1">
                <a:solidFill>
                  <a:schemeClr val="accent1"/>
                </a:solidFill>
              </a:rPr>
              <a:t>ию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6045" y="2043512"/>
            <a:ext cx="47231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504253" y="3588124"/>
            <a:ext cx="6547994" cy="6471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1300" b="1" spc="-5" dirty="0">
              <a:latin typeface="Arial"/>
              <a:cs typeface="Arial"/>
            </a:endParaRPr>
          </a:p>
          <a:p>
            <a:pPr marL="462280" algn="ctr">
              <a:spcBef>
                <a:spcPts val="100"/>
              </a:spcBef>
            </a:pP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Республики Северная Осетия-Алания </a:t>
            </a:r>
            <a:b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1 апреля 2022 г. № 129 </a:t>
            </a:r>
            <a:b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назначения и выплаты единовременной материальной помощи гражданам, принимавшим участие в специальной военной операции с 24 февраля 2022 года, проживающим в Республике Северная Осетия-Алания</a:t>
            </a:r>
            <a:r>
              <a:rPr lang="ru-RU" sz="1300" b="1" kern="0" dirty="0">
                <a:solidFill>
                  <a:srgbClr val="26282F"/>
                </a:solidFill>
                <a:effectLst/>
                <a:latin typeface="Times New Roman CYR" panose="02020603050405020304" pitchFamily="18" charset="0"/>
              </a:rPr>
              <a:t>»</a:t>
            </a: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500" b="1" spc="-5" dirty="0">
              <a:latin typeface="Arial"/>
              <a:cs typeface="Arial"/>
            </a:endParaRP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Arial"/>
                <a:cs typeface="Arial"/>
              </a:rPr>
              <a:t>У</a:t>
            </a:r>
            <a:r>
              <a:rPr b="1" spc="-5" dirty="0" err="1">
                <a:latin typeface="Arial"/>
                <a:cs typeface="Arial"/>
              </a:rPr>
              <a:t>словия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и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 err="1">
                <a:latin typeface="Arial"/>
                <a:cs typeface="Arial"/>
              </a:rPr>
              <a:t>порядок</a:t>
            </a:r>
            <a:r>
              <a:rPr lang="ru-RU" b="1" spc="-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выпла</a:t>
            </a:r>
            <a:r>
              <a:rPr lang="ru-RU" b="1" dirty="0">
                <a:latin typeface="Arial"/>
                <a:cs typeface="Arial"/>
              </a:rPr>
              <a:t>т</a:t>
            </a: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800" b="1" dirty="0">
              <a:latin typeface="Arial"/>
              <a:cs typeface="Arial"/>
            </a:endParaRP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 </a:t>
            </a:r>
            <a:r>
              <a:rPr lang="ru-RU" sz="1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Военнослужащий Вооруженных Сил Российской Федерации, военнослужащий (сотрудник) Управления Федеральной службы войск национальной гвардии Российской Федерации по Республике Северная Осетия-Алания, военнослужащий Управления Федеральной службы безопасности Российской Федерации по Республике Северная Осетия-Алания, Пограничного управления Федеральной службы безопасности Российской Федерации по Республике Северная Осетия-Алания, отдела Федеральной службы безопасности России войсковой части 5383, отдела Федеральной службы безопасности России войсковой части 36922, сотрудник Следственного управления Следственного комитета Российской Федерации по Республике Северная Осетия-Алания, боец добровольческих подразделений, в том числе иностранный гражданин, принимавший участие в специальной военной операции с 24 февраля 2022 года, проживающий в Республике Северная Осетия-Алания (далее - военнослужащий (сотрудник), доброволец, в том числе иностранный гражданин).</a:t>
            </a:r>
            <a:r>
              <a:rPr lang="ru-RU" sz="10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 получивший увечье (ранение, травму, контузию) при выполнении задач в ходе специальной военной операции, либо его представитель подает в Министерство труда и социального развития Республики Северная Осетия-Алания заявление по форме, утвержденной Министерством, к которому </a:t>
            </a:r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прилагаются следующие документы: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1) паспорт или иной документ, удостоверяющий личность военнослужащего (сотрудника), добровольца, в том числе иностранного гражданина;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2) документ, подтверждающий факт постоянного проживания на момент получения увечья (ранения, травмы, контузии) на территории Республики Северная Осетия-Алания;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3) документ, подтверждающий получение военнослужащим (сотрудником), добровольцем, в том числе иностранным гражданином ранения, травмы или контузии при выполнении задач в ходе специальной военной операции;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4) справка военно-врачебной комиссии о тяжести увечья (ранения, травмы, контузии), полученного военнослужащим (сотрудником), добровольцем, в том числе иностранным гражданином.</a:t>
            </a:r>
          </a:p>
          <a:p>
            <a:pPr indent="457200" algn="just"/>
            <a:r>
              <a:rPr lang="ru-RU" sz="1200" b="1" dirty="0">
                <a:latin typeface="Times New Roman CYR" panose="02020603050405020304" pitchFamily="18" charset="0"/>
              </a:rPr>
              <a:t>.</a:t>
            </a:r>
            <a:endParaRPr lang="ru-RU" sz="1200" b="1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 dirty="0">
              <a:latin typeface="Arial"/>
              <a:cs typeface="Arial"/>
            </a:endParaRPr>
          </a:p>
        </p:txBody>
      </p:sp>
      <p:sp>
        <p:nvSpPr>
          <p:cNvPr id="55" name="Скругленный прямоугольник 3">
            <a:extLst>
              <a:ext uri="{FF2B5EF4-FFF2-40B4-BE49-F238E27FC236}">
                <a16:creationId xmlns:a16="http://schemas.microsoft.com/office/drawing/2014/main" id="{ABACF39B-195D-4963-8900-B2639C1A9610}"/>
              </a:ext>
            </a:extLst>
          </p:cNvPr>
          <p:cNvSpPr/>
          <p:nvPr/>
        </p:nvSpPr>
        <p:spPr>
          <a:xfrm>
            <a:off x="412854" y="2168673"/>
            <a:ext cx="2266382" cy="134305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увечье не входящее в перечень увечий</a:t>
            </a:r>
          </a:p>
          <a:p>
            <a:pPr algn="ctr"/>
            <a:r>
              <a:rPr lang="ru-RU" sz="2000" b="1" dirty="0"/>
              <a:t>100 000 руб. </a:t>
            </a:r>
          </a:p>
        </p:txBody>
      </p:sp>
      <p:sp>
        <p:nvSpPr>
          <p:cNvPr id="56" name="Скругленный прямоугольник 3">
            <a:extLst>
              <a:ext uri="{FF2B5EF4-FFF2-40B4-BE49-F238E27FC236}">
                <a16:creationId xmlns:a16="http://schemas.microsoft.com/office/drawing/2014/main" id="{2A7F80DC-0799-4F09-865E-CD1BD8D4C365}"/>
              </a:ext>
            </a:extLst>
          </p:cNvPr>
          <p:cNvSpPr/>
          <p:nvPr/>
        </p:nvSpPr>
        <p:spPr>
          <a:xfrm>
            <a:off x="2898300" y="2188423"/>
            <a:ext cx="2038636" cy="134305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легкое увечье </a:t>
            </a:r>
          </a:p>
          <a:p>
            <a:pPr algn="ctr"/>
            <a:r>
              <a:rPr lang="ru-RU" sz="2000" b="1" dirty="0"/>
              <a:t>300 000 руб.</a:t>
            </a:r>
          </a:p>
        </p:txBody>
      </p:sp>
      <p:sp>
        <p:nvSpPr>
          <p:cNvPr id="57" name="Скругленный прямоугольник 3">
            <a:extLst>
              <a:ext uri="{FF2B5EF4-FFF2-40B4-BE49-F238E27FC236}">
                <a16:creationId xmlns:a16="http://schemas.microsoft.com/office/drawing/2014/main" id="{BB8DAD21-6A50-4395-AD5E-F9F6C47195AA}"/>
              </a:ext>
            </a:extLst>
          </p:cNvPr>
          <p:cNvSpPr/>
          <p:nvPr/>
        </p:nvSpPr>
        <p:spPr>
          <a:xfrm>
            <a:off x="5197057" y="2182315"/>
            <a:ext cx="1738238" cy="140580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тяжелое увечье</a:t>
            </a:r>
          </a:p>
          <a:p>
            <a:pPr algn="ctr"/>
            <a:r>
              <a:rPr lang="ru-RU" sz="2000" b="1" dirty="0"/>
              <a:t>500 000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6BA3F-46CC-44F0-846C-CC4FD4F62F9F}"/>
              </a:ext>
            </a:extLst>
          </p:cNvPr>
          <p:cNvSpPr txBox="1"/>
          <p:nvPr/>
        </p:nvSpPr>
        <p:spPr>
          <a:xfrm>
            <a:off x="661500" y="434621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15D779-9276-4425-9757-B1645A705D7A}"/>
              </a:ext>
            </a:extLst>
          </p:cNvPr>
          <p:cNvSpPr txBox="1"/>
          <p:nvPr/>
        </p:nvSpPr>
        <p:spPr>
          <a:xfrm>
            <a:off x="2025649" y="9385300"/>
            <a:ext cx="3537501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91CC0CCE-71F3-41EC-A57C-D975F300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" y="-29210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6BC72F1-CBAC-426C-AF6B-898272CE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691" y="2829799"/>
            <a:ext cx="6774180" cy="5755422"/>
          </a:xfrm>
        </p:spPr>
        <p:txBody>
          <a:bodyPr/>
          <a:lstStyle/>
          <a:p>
            <a:pPr indent="450215" algn="ctr"/>
            <a:endParaRPr lang="ru-RU" sz="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Республики Северная Осетия-Алания от 20 июня 2022 года № 270 «Об утверждении Правил осуществления единовременной материальной помощи членам семей погибших (умерших) граждан,  принимавших участие в специальной военной операции с 24 февраля 2022 года»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r>
              <a:rPr lang="ru-RU" sz="1800" b="1" dirty="0">
                <a:latin typeface="Times New Roman" panose="02020603050405020304" pitchFamily="18" charset="0"/>
              </a:rPr>
              <a:t>Условия и порядок выплат 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indent="450215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членам семей погибших (умерших) </a:t>
            </a:r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военнослужащих Вооруженных Сил Российской Федерации, военнослужащих (сотрудников) Федеральной службы войск национальной гвардии Российской Федерации, военнослужащих Управления Федеральной службы безопасности Российской Федерации по Республике Северная Осетия-Алания, Пограничного управления Федеральной службы безопасности Российской Федерации по Республике Северная Осетия-Алания, отдела Федеральной службы безопасности России войсковой части 5383, отдела Федеральной службы безопасности России войсковой части 36922, сотрудников Следственного управления Следственного комитета Российской Федерации по Республике Северная Осетия-Алания, проживающих на территории Республики Северная Осетия-Алания, принимавших участие в специальной военной операции с 24 февраля 2022 года (далее - военнослужащий (сотрудник)</a:t>
            </a:r>
          </a:p>
          <a:p>
            <a:pPr indent="450215" algn="ctr"/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назначения и выплаты единовременной материальной помощи член семьи погибшего (умершего) либо его законный представитель подает в Министерство труда и социального развития Республики Северная  Осетия-Алания (далее - Министерство) следующие документы: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1) заявление по форме, утвержденной приказом Министерства, с указанием реквизитов лицевого счета для перечисления единовременной материальной помощи;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2) паспорт или иной документ, удостоверяющий личность члена семьи погибшего (умершего);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3) документ, подтверждающий гибель (смерть) военнослужащего (сотрудника), добровольца при выполнении задач в ходе специальной военной операции;</a:t>
            </a:r>
          </a:p>
          <a:p>
            <a:pPr indent="450215"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50215"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F2642728-A490-466D-BBE4-4C51789E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" y="6184900"/>
            <a:ext cx="16368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26187-07A1-4373-BDE9-CAB5793A60AD}"/>
              </a:ext>
            </a:extLst>
          </p:cNvPr>
          <p:cNvSpPr txBox="1"/>
          <p:nvPr/>
        </p:nvSpPr>
        <p:spPr>
          <a:xfrm>
            <a:off x="1949450" y="8928016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F7AF3-5929-4820-9D55-873FF57699F0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EF378-1303-4413-84D4-DC92BE71F965}"/>
              </a:ext>
            </a:extLst>
          </p:cNvPr>
          <p:cNvSpPr txBox="1"/>
          <p:nvPr/>
        </p:nvSpPr>
        <p:spPr>
          <a:xfrm>
            <a:off x="1777906" y="1157580"/>
            <a:ext cx="4087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Денежные</a:t>
            </a:r>
            <a:r>
              <a:rPr kumimoji="0" lang="ru-RU" sz="2800" b="1" i="1" u="none" strike="noStrike" kern="0" cap="none" spc="-2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800" b="1" i="1" u="none" strike="noStrike" kern="0" cap="none" spc="-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выплаты</a:t>
            </a:r>
            <a:endParaRPr lang="ru-RU" sz="2800" dirty="0"/>
          </a:p>
        </p:txBody>
      </p:sp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id="{E9AC1504-3107-4AA5-BB5E-2904DA9BB6E4}"/>
              </a:ext>
            </a:extLst>
          </p:cNvPr>
          <p:cNvSpPr/>
          <p:nvPr/>
        </p:nvSpPr>
        <p:spPr>
          <a:xfrm>
            <a:off x="1238559" y="1848323"/>
            <a:ext cx="5166197" cy="1147507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единовременная материальная помощь членам семьи погибшего военнослужащего в размере 1 млн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07137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B84C4B7A-C9E2-4331-AF0C-AD71651C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2" y="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3">
            <a:extLst>
              <a:ext uri="{FF2B5EF4-FFF2-40B4-BE49-F238E27FC236}">
                <a16:creationId xmlns:a16="http://schemas.microsoft.com/office/drawing/2014/main" id="{8DC38C33-6D5B-48C3-A13D-F04B3B351143}"/>
              </a:ext>
            </a:extLst>
          </p:cNvPr>
          <p:cNvSpPr/>
          <p:nvPr/>
        </p:nvSpPr>
        <p:spPr>
          <a:xfrm>
            <a:off x="798786" y="1671144"/>
            <a:ext cx="5958926" cy="1523575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Компенсация расходов на оплату жилищно-коммунальных услуг предоставляется членам семей погибших участников специальной военной операции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902B2-5A25-4186-9174-4679215EBD80}"/>
              </a:ext>
            </a:extLst>
          </p:cNvPr>
          <p:cNvSpPr txBox="1"/>
          <p:nvPr/>
        </p:nvSpPr>
        <p:spPr>
          <a:xfrm>
            <a:off x="1810081" y="9309100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A1CA6-9914-42E5-870D-0F58A43E4FDC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6FF5A-EA70-41C5-ABEF-B845D9123847}"/>
              </a:ext>
            </a:extLst>
          </p:cNvPr>
          <p:cNvSpPr txBox="1"/>
          <p:nvPr/>
        </p:nvSpPr>
        <p:spPr>
          <a:xfrm>
            <a:off x="1258436" y="4588932"/>
            <a:ext cx="503962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/>
          </a:p>
          <a:p>
            <a:pPr algn="ctr"/>
            <a:r>
              <a:rPr lang="ru-RU" b="1" dirty="0"/>
              <a:t>П</a:t>
            </a:r>
            <a:r>
              <a:rPr lang="ru-RU" sz="1800" b="1" dirty="0"/>
              <a:t>редоставление членам семей погибших (умерших) ветеранов боевых действий компенсации в размере 50% расходов на оплату жилого помещения и коммунальных услуг, в том числе компенсация части платы за капитальный ремонт (в пределах нормативов потребления)</a:t>
            </a:r>
          </a:p>
          <a:p>
            <a:pPr algn="ctr"/>
            <a:endParaRPr lang="ru-RU" b="1" dirty="0"/>
          </a:p>
          <a:p>
            <a:pPr algn="just"/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получения меры поддержки необходимо подать заявление в </a:t>
            </a:r>
            <a:r>
              <a:rPr lang="ru-RU" sz="12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по месту жительства</a:t>
            </a:r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К заявлению прикладываются: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удостоверяющий личность,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члена семьи погибшего (умершего) ветерана боевых действий,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реквизиты счета в банке для перечисления компенсации заявителя,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ч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еки и квитанции об оплате за последний месяц..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  <a:p>
            <a:pPr algn="ctr"/>
            <a:endParaRPr lang="ru-RU" sz="1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016E3-3922-4D0D-986A-867F9DEFC376}"/>
              </a:ext>
            </a:extLst>
          </p:cNvPr>
          <p:cNvSpPr txBox="1"/>
          <p:nvPr/>
        </p:nvSpPr>
        <p:spPr>
          <a:xfrm>
            <a:off x="958850" y="3773346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ст. 21 Федерального закона от 12 января 1995 г. №5-ФЗ «О ветеранах»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18376DFF-57D2-4D15-AC92-7B2B0FB4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9" y="16510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00785" y="3447555"/>
            <a:ext cx="6789249" cy="64761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9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2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В управление социальной защиты населения по месту жительства предоставляются: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заявление;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паспорт или иной документ удостоверяющий личность, 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документ, подтверждающий участие военнослужащего (сотрудника), добровольца, иностранного гражданина в специальной военной операции;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правоустанавливающий  документ на индивидуальный жилой дом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договор о 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под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ключении индивидуального жилого дома к газовым сетям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акт приемки в эксплуатацию внутридомового газового оборудования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документы, подтверждающие произведенные заявителем расходы на </a:t>
            </a:r>
            <a:r>
              <a:rPr lang="ru-RU" sz="1200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догазификацию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.</a:t>
            </a: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7451" y="4703143"/>
            <a:ext cx="7009764" cy="922688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30835" marR="326390" algn="ctr">
              <a:spcBef>
                <a:spcPts val="235"/>
              </a:spcBef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Закон Республики Северная Осетия-Алания от 5 мая 2022 года №21-РЗ 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предоставлении дополнительной меры поддержки отдельным категориям граждан по осуществлению газификации индивидуальных жилых домов в Республике Северная Осетия-Алания»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5050" y="5805113"/>
            <a:ext cx="6035040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</a:pPr>
            <a:r>
              <a:rPr lang="ru-RU"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Условия:</a:t>
            </a:r>
          </a:p>
          <a:p>
            <a:pPr marL="12700" algn="ctr"/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7C92C-C4B4-4C3C-B851-09EA79C7706B}"/>
              </a:ext>
            </a:extLst>
          </p:cNvPr>
          <p:cNvSpPr txBox="1"/>
          <p:nvPr/>
        </p:nvSpPr>
        <p:spPr>
          <a:xfrm>
            <a:off x="676441" y="530319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6F8D2824-AF93-4994-9E83-72C1560999EE}"/>
              </a:ext>
            </a:extLst>
          </p:cNvPr>
          <p:cNvSpPr/>
          <p:nvPr/>
        </p:nvSpPr>
        <p:spPr>
          <a:xfrm>
            <a:off x="577850" y="1310865"/>
            <a:ext cx="6324600" cy="323939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90"/>
              </a:spcBef>
              <a:tabLst>
                <a:tab pos="241935" algn="l"/>
              </a:tabLst>
            </a:pPr>
            <a:r>
              <a:rPr lang="ru-RU" sz="1400" dirty="0">
                <a:solidFill>
                  <a:schemeClr val="bg1"/>
                </a:solidFill>
                <a:latin typeface="PT Serif" panose="020A0603040505020204" pitchFamily="18" charset="-52"/>
              </a:rPr>
              <a:t>Предоставление участникам СВО или членам их семей социальных гарантий в форме частичной компенсации затрат или выдачи сертификата в пределах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100 000 рублей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на подключение (технологическое присоединение) индивидуальных жилых домов к сетям газораспределения, включая расходы на разработку проектной документации, монтаж газового оборудования, пусконаладочные работы и другие работы, связанные с подключением (технологическим присоединением) индивидуальных жилых домов к сетям газораспределения, и расходов самого получателя на приобретение бытового газового оборудования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41567F-53EA-4271-B8CC-338564ABC226}"/>
              </a:ext>
            </a:extLst>
          </p:cNvPr>
          <p:cNvSpPr txBox="1"/>
          <p:nvPr/>
        </p:nvSpPr>
        <p:spPr>
          <a:xfrm>
            <a:off x="1810081" y="9309100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F67E6-72CC-4583-AC5F-E5C98493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BCB794-DDD9-4F64-9615-B0D2CF0A8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63AF30CF-A8A5-4E9F-A369-F37589D0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" y="5701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3E360-FF5D-4F02-A7E8-5A1EBCF2D0A6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6C0A5-854C-47FD-B266-A93E872FB7D0}"/>
              </a:ext>
            </a:extLst>
          </p:cNvPr>
          <p:cNvSpPr txBox="1"/>
          <p:nvPr/>
        </p:nvSpPr>
        <p:spPr>
          <a:xfrm>
            <a:off x="977952" y="1335828"/>
            <a:ext cx="5467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Льготы, </a:t>
            </a:r>
            <a:r>
              <a:rPr lang="ru-RU" sz="1800" b="1" dirty="0">
                <a:solidFill>
                  <a:srgbClr val="0070C0"/>
                </a:solidFill>
                <a:latin typeface="Arial"/>
                <a:cs typeface="Arial"/>
              </a:rPr>
              <a:t>меры </a:t>
            </a:r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социальной </a:t>
            </a:r>
            <a:r>
              <a:rPr lang="ru-RU" sz="1800" b="1" dirty="0">
                <a:solidFill>
                  <a:srgbClr val="0070C0"/>
                </a:solidFill>
                <a:latin typeface="Arial"/>
                <a:cs typeface="Arial"/>
              </a:rPr>
              <a:t>поддержки и </a:t>
            </a:r>
            <a:r>
              <a:rPr lang="ru-RU" sz="1800" b="1" spc="-5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социальные гарантии</a:t>
            </a:r>
            <a:endParaRPr lang="ru-RU" dirty="0"/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C0A85FA-C3DF-4118-A5C4-F916F58AA6B2}"/>
              </a:ext>
            </a:extLst>
          </p:cNvPr>
          <p:cNvSpPr/>
          <p:nvPr/>
        </p:nvSpPr>
        <p:spPr>
          <a:xfrm>
            <a:off x="944329" y="2046082"/>
            <a:ext cx="5958926" cy="283260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Бесплатная юридическая помощь :</a:t>
            </a:r>
          </a:p>
          <a:p>
            <a:pPr algn="ctr"/>
            <a:r>
              <a:rPr lang="ru-RU" sz="2000" b="1" dirty="0"/>
              <a:t>1) правовое консультирование в устной и письменной форме;</a:t>
            </a:r>
          </a:p>
          <a:p>
            <a:pPr algn="ctr"/>
            <a:r>
              <a:rPr lang="ru-RU" sz="2000" b="1" dirty="0"/>
              <a:t>2) составление заявлений, жалоб, ходатайств и других документов правового характера;</a:t>
            </a:r>
          </a:p>
          <a:p>
            <a:pPr algn="ctr"/>
            <a:r>
              <a:rPr lang="ru-RU" sz="2000" b="1" dirty="0"/>
              <a:t>3) представление интересов гражданина в судах, государственных и муниципальных органах, организациях</a:t>
            </a:r>
          </a:p>
          <a:p>
            <a:pPr algn="ctr"/>
            <a:endParaRPr lang="ru-RU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07060-2628-408B-8145-18ACAD3BE6C6}"/>
              </a:ext>
            </a:extLst>
          </p:cNvPr>
          <p:cNvSpPr txBox="1"/>
          <p:nvPr/>
        </p:nvSpPr>
        <p:spPr>
          <a:xfrm>
            <a:off x="944329" y="5002577"/>
            <a:ext cx="595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Закон Республики Северная Осетия-Алания от 9 октября 2012 г. №42-РЗ</a:t>
            </a:r>
            <a:br>
              <a:rPr lang="ru-RU" sz="1200" dirty="0"/>
            </a:b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«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Об оказании бесплатной юридической помощи на территории Республики Северная Осетия-Алания"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EC95D-C230-488A-8121-13DB765D577E}"/>
              </a:ext>
            </a:extLst>
          </p:cNvPr>
          <p:cNvSpPr txBox="1"/>
          <p:nvPr/>
        </p:nvSpPr>
        <p:spPr>
          <a:xfrm>
            <a:off x="977952" y="5648908"/>
            <a:ext cx="577209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 порядок:</a:t>
            </a:r>
          </a:p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Участники специальной военной операции и члены их семей.</a:t>
            </a:r>
          </a:p>
          <a:p>
            <a:pPr algn="ctr"/>
            <a:endParaRPr lang="ru-RU" sz="1400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0" i="0" dirty="0">
              <a:solidFill>
                <a:srgbClr val="2227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заявлением предоставляются: паспорт или иной документ, удостоверяющий личность, 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участие военнослужащего (сотрудника), добровольца, иностранного гражданина в специальной военной операции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CCCEB-D62F-4058-9DAD-22A62D36A53D}"/>
              </a:ext>
            </a:extLst>
          </p:cNvPr>
          <p:cNvSpPr txBox="1"/>
          <p:nvPr/>
        </p:nvSpPr>
        <p:spPr>
          <a:xfrm>
            <a:off x="1955623" y="8742995"/>
            <a:ext cx="3936337" cy="10618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еmail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i="0" u="none" strike="noStrike" dirty="0">
                <a:solidFill>
                  <a:srgbClr val="EB36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o.kantemirov@minsotc.alania.gov.ru</a:t>
            </a:r>
            <a:endParaRPr lang="ru-RU" sz="1500" i="0" u="none" strike="noStrike" dirty="0">
              <a:solidFill>
                <a:srgbClr val="EB36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Юридическое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Бюро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 РСО-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Алания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г. Владикавказ, ул. Осипенко, 3,  тел:53-65-66</a:t>
            </a:r>
          </a:p>
        </p:txBody>
      </p:sp>
    </p:spTree>
    <p:extLst>
      <p:ext uri="{BB962C8B-B14F-4D97-AF65-F5344CB8AC3E}">
        <p14:creationId xmlns:p14="http://schemas.microsoft.com/office/powerpoint/2010/main" val="385089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FD2F54D-3A86-4369-B82E-5B25333D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-3506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3032" y="1241844"/>
            <a:ext cx="6477000" cy="60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7305" marR="5080" indent="-1285240">
              <a:lnSpc>
                <a:spcPts val="2300"/>
              </a:lnSpc>
              <a:spcBef>
                <a:spcPts val="260"/>
              </a:spcBef>
            </a:pP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Льготы, </a:t>
            </a:r>
            <a:r>
              <a:rPr lang="ru-RU" sz="2400" b="1" dirty="0">
                <a:solidFill>
                  <a:srgbClr val="0070C0"/>
                </a:solidFill>
                <a:latin typeface="Arial"/>
                <a:cs typeface="Arial"/>
              </a:rPr>
              <a:t>меры </a:t>
            </a: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социальной </a:t>
            </a:r>
            <a:r>
              <a:rPr lang="ru-RU" sz="2400" b="1" dirty="0">
                <a:solidFill>
                  <a:srgbClr val="0070C0"/>
                </a:solidFill>
                <a:latin typeface="Arial"/>
                <a:cs typeface="Arial"/>
              </a:rPr>
              <a:t>поддержки и </a:t>
            </a:r>
            <a:r>
              <a:rPr lang="ru-RU" sz="2400" b="1" spc="-5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социальные гарантии</a:t>
            </a:r>
            <a:endParaRPr lang="ru-RU" sz="24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288" y="1993900"/>
            <a:ext cx="6705600" cy="91198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предоставление государственными организациями социального обслуживания Республики Северная Осетия-Алания социальных услуг и  социального сопровождения членам семей участников специальной военной операции  в форме социального обслуживания на дому и в полустационарной форме бесплатно;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социально-медицинская реабилитация в стационарной форме социального обслуживания  социально-оздоровительными</a:t>
            </a:r>
            <a:r>
              <a:rPr lang="ru-RU" sz="12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sz="1200" b="1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бесплатно членам семей мобилизованных  граждан и погибших участников специальной военной операции, не более одного курса в год;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реабилитация участников специальной военной операции (на базе «санатория «Осетия», «санатория «Сосновая роща», Республиканского геронтологического центра, Республиканского центра реабилитации инвалидов и граждан пожилого возраста с нарушениями опорно-двигательного аппарата, Центра дневного пребывания граждан пожилого возраста и инвалидов в г. Владикавказ);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юридическое квалифицированное сопровождение и консультирование юристами государственного казенного учреждения Республики Северная Осетия-Алания «Государственное юридическое бюро Республики Северная Осетия-Алания» и юристами учреждений социального обслуживания;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помощь и поддержка социальными психологами  учреждений социального обслуживания республики;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право на оказание государственной социальной помощи на основании социального контракта;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 участнику специальной военной операции (ветерану боевых действий) компенсации части расходов на оплату жилого помещения, компенсация части платы за капитальный ремонт.</a:t>
            </a:r>
          </a:p>
          <a:p>
            <a:pPr indent="450215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Республики Северная Осетия - Алания от 14 ноября 2014 г. №41-РЗ «О социальном обслуживании населения в Республике РСО-Алания»;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ctr"/>
            <a:r>
              <a:rPr lang="ru-RU" sz="12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  <a:t>постановление Правительства Республики Северная Осетия-Алания от 26 сентября 2023 года № 420 «Об утверждении правил организации социально-медицинской реабилитации, социальной адаптации и ресоциализации участников специальной военной операции, проживающих на территории  Республики Северная Осетия-Алания»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 семьи является участником специальной военной операции. Для получения услуг необходимо:</a:t>
            </a:r>
          </a:p>
          <a:p>
            <a:pPr indent="450215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заявление в территориальный орган  Министерства труда и социального развития Республики Северная Осетия-Алания – управление социальной защиты по месту жительства;</a:t>
            </a:r>
          </a:p>
          <a:p>
            <a:pPr indent="450215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удостоверяющий личность заявителя;</a:t>
            </a:r>
          </a:p>
          <a:p>
            <a:pPr indent="450215" algn="just"/>
            <a:r>
              <a:rPr lang="ru-RU" sz="9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степень родства с участником специальной военной операции.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782-775C-4DE4-8388-402036F593D5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5CD8-A83F-4071-9719-B6540D70C71B}"/>
              </a:ext>
            </a:extLst>
          </p:cNvPr>
          <p:cNvSpPr txBox="1"/>
          <p:nvPr/>
        </p:nvSpPr>
        <p:spPr>
          <a:xfrm>
            <a:off x="1810081" y="9309100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2C213D8-95D8-4BE7-9F4C-7B18829C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9" y="2755900"/>
            <a:ext cx="209744" cy="1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7147FD7-400B-4BB2-9753-B184CA1D1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2" y="3289300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58902C97-0D44-4C93-8C24-031AE6A3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9" y="4262352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A556221-E752-4CE6-B7F3-06CCFA44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2" y="4958289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9762C65-0A83-4388-BD39-D944D6D3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4" y="5355749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A6EB1AEC-3ED4-4224-B6D6-0221CAE8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1" y="5691306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2182360-ED83-405A-96F6-2D506266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4" y="2006311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9750</TotalTime>
  <Words>5651</Words>
  <Application>Microsoft Office PowerPoint</Application>
  <PresentationFormat>Произвольный</PresentationFormat>
  <Paragraphs>554</Paragraphs>
  <Slides>29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5" baseType="lpstr">
      <vt:lpstr>Arial</vt:lpstr>
      <vt:lpstr>Calibri</vt:lpstr>
      <vt:lpstr>Inter Tight</vt:lpstr>
      <vt:lpstr>Inter Tight SemiBold</vt:lpstr>
      <vt:lpstr>Microsoft Sans Serif</vt:lpstr>
      <vt:lpstr>PT Sans</vt:lpstr>
      <vt:lpstr>PT Serif</vt:lpstr>
      <vt:lpstr>Symbol</vt:lpstr>
      <vt:lpstr>Tahoma</vt:lpstr>
      <vt:lpstr>Times New Roman</vt:lpstr>
      <vt:lpstr>Times New Roman CYR</vt:lpstr>
      <vt:lpstr>Ubuntu</vt:lpstr>
      <vt:lpstr>Verdana</vt:lpstr>
      <vt:lpstr>Wingdings</vt:lpstr>
      <vt:lpstr>Office Theme</vt:lpstr>
      <vt:lpstr>Document</vt:lpstr>
      <vt:lpstr>ПАМЯТКА  УЧАСТНИКАМ СВО И ЧЛЕНАМ ИХ СЕМЕЙ О ЛЬГОТАХ, МЕРАХ СОЦИАЛЬНОЙ ПОДДЕРЖКИ</vt:lpstr>
      <vt:lpstr>Презентация PowerPoint</vt:lpstr>
      <vt:lpstr>        Денежные выплаты</vt:lpstr>
      <vt:lpstr>      Выплаты по ранению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Льготы, меры социальной поддержки и  социальные гарантии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ПАМЯТКА УЧАСТНИКАМ СВО И  ЧЛЕНАМ ИХ СЕМЕЙ О ЛЬГОТАХ,  МЕРАХ СОЦИАЛЬНОЙ ПОДДЕРЖКИ</dc:title>
  <dc:creator>ПДн 11</dc:creator>
  <cp:lastModifiedBy>pc</cp:lastModifiedBy>
  <cp:revision>248</cp:revision>
  <cp:lastPrinted>2025-05-21T08:53:04Z</cp:lastPrinted>
  <dcterms:created xsi:type="dcterms:W3CDTF">2024-02-26T14:33:47Z</dcterms:created>
  <dcterms:modified xsi:type="dcterms:W3CDTF">2025-05-21T09:59:57Z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2023-04-17T00:00:00Z</vt:filetime>
  </property>
  <property fmtid="{D5CDD505-2E9C-101B-9397-08002B2CF9AE}" pid="3" name="Creator">
    <vt:lpwstr>Microsoft® Office Word 2007</vt:lpwstr>
  </property>
  <property fmtid="{D5CDD505-2E9C-101B-9397-08002B2CF9AE}" pid="4" name="LastSaved">
    <vt:filetime>2024-02-26T00:00:00Z</vt:filetime>
  </property>
</Properties>
</file>