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2214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65E3-4563-4BEC-9821-D93C43285D4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7A4-7FF9-41DF-B103-6AED1CBA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00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65E3-4563-4BEC-9821-D93C43285D4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7A4-7FF9-41DF-B103-6AED1CBA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84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65E3-4563-4BEC-9821-D93C43285D4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7A4-7FF9-41DF-B103-6AED1CBA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989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65E3-4563-4BEC-9821-D93C43285D4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7A4-7FF9-41DF-B103-6AED1CBA1AE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6308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65E3-4563-4BEC-9821-D93C43285D4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7A4-7FF9-41DF-B103-6AED1CBA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962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65E3-4563-4BEC-9821-D93C43285D4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7A4-7FF9-41DF-B103-6AED1CBA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45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65E3-4563-4BEC-9821-D93C43285D4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7A4-7FF9-41DF-B103-6AED1CBA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4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65E3-4563-4BEC-9821-D93C43285D4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7A4-7FF9-41DF-B103-6AED1CBA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05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65E3-4563-4BEC-9821-D93C43285D4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7A4-7FF9-41DF-B103-6AED1CBA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76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65E3-4563-4BEC-9821-D93C43285D4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7A4-7FF9-41DF-B103-6AED1CBA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15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65E3-4563-4BEC-9821-D93C43285D4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7A4-7FF9-41DF-B103-6AED1CBA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52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65E3-4563-4BEC-9821-D93C43285D4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7A4-7FF9-41DF-B103-6AED1CBA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69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65E3-4563-4BEC-9821-D93C43285D4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7A4-7FF9-41DF-B103-6AED1CBA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0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65E3-4563-4BEC-9821-D93C43285D4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7A4-7FF9-41DF-B103-6AED1CBA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8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65E3-4563-4BEC-9821-D93C43285D4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7A4-7FF9-41DF-B103-6AED1CBA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9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65E3-4563-4BEC-9821-D93C43285D4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7A4-7FF9-41DF-B103-6AED1CBA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3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65E3-4563-4BEC-9821-D93C43285D4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7A4-7FF9-41DF-B103-6AED1CBA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49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78765E3-4563-4BEC-9821-D93C43285D4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2A1B7A4-7FF9-41DF-B103-6AED1CBA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56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06EFD1-E883-D4BE-7EB1-E7A8F5A4B3E1}"/>
              </a:ext>
            </a:extLst>
          </p:cNvPr>
          <p:cNvSpPr txBox="1"/>
          <p:nvPr/>
        </p:nvSpPr>
        <p:spPr>
          <a:xfrm>
            <a:off x="1821749" y="488987"/>
            <a:ext cx="871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Пригородного района разъясняет</a:t>
            </a:r>
          </a:p>
        </p:txBody>
      </p:sp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CC0F61D5-C706-B4F2-F999-48AEF0A89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84" y="2500904"/>
            <a:ext cx="3369881" cy="224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3047C6-2ECF-0E41-789C-9083D2DD528B}"/>
              </a:ext>
            </a:extLst>
          </p:cNvPr>
          <p:cNvSpPr txBox="1"/>
          <p:nvPr/>
        </p:nvSpPr>
        <p:spPr>
          <a:xfrm>
            <a:off x="774700" y="1714501"/>
            <a:ext cx="333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effectLst/>
                <a:latin typeface="Graphik LCG"/>
              </a:rPr>
              <a:t>Основные схемы телефонного мошенничества:</a:t>
            </a:r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FF5B0D9-A0D1-70D5-7F62-3DE1BE34A6B8}"/>
              </a:ext>
            </a:extLst>
          </p:cNvPr>
          <p:cNvSpPr/>
          <p:nvPr/>
        </p:nvSpPr>
        <p:spPr>
          <a:xfrm>
            <a:off x="4756150" y="1483627"/>
            <a:ext cx="5080000" cy="4508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133B578-1D4B-AE45-A47C-A7604981F78F}"/>
              </a:ext>
            </a:extLst>
          </p:cNvPr>
          <p:cNvSpPr/>
          <p:nvPr/>
        </p:nvSpPr>
        <p:spPr>
          <a:xfrm>
            <a:off x="4777739" y="2103303"/>
            <a:ext cx="5080001" cy="4508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55411CC-1EC8-52B0-71F4-9F4E8BBC782E}"/>
              </a:ext>
            </a:extLst>
          </p:cNvPr>
          <p:cNvSpPr/>
          <p:nvPr/>
        </p:nvSpPr>
        <p:spPr>
          <a:xfrm>
            <a:off x="4756150" y="2711044"/>
            <a:ext cx="5080000" cy="4508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62A1249-70A8-87ED-5172-B8D6EC64D377}"/>
              </a:ext>
            </a:extLst>
          </p:cNvPr>
          <p:cNvSpPr/>
          <p:nvPr/>
        </p:nvSpPr>
        <p:spPr>
          <a:xfrm>
            <a:off x="4756150" y="3397336"/>
            <a:ext cx="5080000" cy="4508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1541BC1-2490-ECB9-14FD-466D6A2E965E}"/>
              </a:ext>
            </a:extLst>
          </p:cNvPr>
          <p:cNvSpPr/>
          <p:nvPr/>
        </p:nvSpPr>
        <p:spPr>
          <a:xfrm>
            <a:off x="4756150" y="4083628"/>
            <a:ext cx="5080000" cy="4508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D4C0009-5B7E-5805-6B2E-1E21E95A307D}"/>
              </a:ext>
            </a:extLst>
          </p:cNvPr>
          <p:cNvSpPr/>
          <p:nvPr/>
        </p:nvSpPr>
        <p:spPr>
          <a:xfrm>
            <a:off x="4756150" y="4737101"/>
            <a:ext cx="5080000" cy="4508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штриховая вправо 11">
            <a:extLst>
              <a:ext uri="{FF2B5EF4-FFF2-40B4-BE49-F238E27FC236}">
                <a16:creationId xmlns:a16="http://schemas.microsoft.com/office/drawing/2014/main" id="{EBC1CEAB-B43D-35F8-5D95-28A3D6E45538}"/>
              </a:ext>
            </a:extLst>
          </p:cNvPr>
          <p:cNvSpPr/>
          <p:nvPr/>
        </p:nvSpPr>
        <p:spPr>
          <a:xfrm>
            <a:off x="4242377" y="1541423"/>
            <a:ext cx="298450" cy="344353"/>
          </a:xfrm>
          <a:prstGeom prst="striped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штриховая вправо 12">
            <a:extLst>
              <a:ext uri="{FF2B5EF4-FFF2-40B4-BE49-F238E27FC236}">
                <a16:creationId xmlns:a16="http://schemas.microsoft.com/office/drawing/2014/main" id="{CAA40A4A-3A6A-1BF2-A340-DDC5DF5BEF66}"/>
              </a:ext>
            </a:extLst>
          </p:cNvPr>
          <p:cNvSpPr/>
          <p:nvPr/>
        </p:nvSpPr>
        <p:spPr>
          <a:xfrm>
            <a:off x="4242377" y="2156551"/>
            <a:ext cx="298450" cy="344353"/>
          </a:xfrm>
          <a:prstGeom prst="striped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штриховая вправо 13">
            <a:extLst>
              <a:ext uri="{FF2B5EF4-FFF2-40B4-BE49-F238E27FC236}">
                <a16:creationId xmlns:a16="http://schemas.microsoft.com/office/drawing/2014/main" id="{0FFA8B71-CF9B-6672-12FC-1D6D9CFCBB2A}"/>
              </a:ext>
            </a:extLst>
          </p:cNvPr>
          <p:cNvSpPr/>
          <p:nvPr/>
        </p:nvSpPr>
        <p:spPr>
          <a:xfrm>
            <a:off x="4242377" y="2772816"/>
            <a:ext cx="298450" cy="344353"/>
          </a:xfrm>
          <a:prstGeom prst="striped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штриховая вправо 14">
            <a:extLst>
              <a:ext uri="{FF2B5EF4-FFF2-40B4-BE49-F238E27FC236}">
                <a16:creationId xmlns:a16="http://schemas.microsoft.com/office/drawing/2014/main" id="{267F5CA4-9C2B-2B67-446D-D33FF86BABC3}"/>
              </a:ext>
            </a:extLst>
          </p:cNvPr>
          <p:cNvSpPr/>
          <p:nvPr/>
        </p:nvSpPr>
        <p:spPr>
          <a:xfrm>
            <a:off x="4242377" y="3384348"/>
            <a:ext cx="298450" cy="344353"/>
          </a:xfrm>
          <a:prstGeom prst="striped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штриховая вправо 15">
            <a:extLst>
              <a:ext uri="{FF2B5EF4-FFF2-40B4-BE49-F238E27FC236}">
                <a16:creationId xmlns:a16="http://schemas.microsoft.com/office/drawing/2014/main" id="{167528DB-8762-53A1-9245-995AA4414137}"/>
              </a:ext>
            </a:extLst>
          </p:cNvPr>
          <p:cNvSpPr/>
          <p:nvPr/>
        </p:nvSpPr>
        <p:spPr>
          <a:xfrm>
            <a:off x="4242377" y="4136876"/>
            <a:ext cx="298450" cy="344353"/>
          </a:xfrm>
          <a:prstGeom prst="striped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штриховая вправо 16">
            <a:extLst>
              <a:ext uri="{FF2B5EF4-FFF2-40B4-BE49-F238E27FC236}">
                <a16:creationId xmlns:a16="http://schemas.microsoft.com/office/drawing/2014/main" id="{C264179D-A1AD-2D63-A318-547B6A38C991}"/>
              </a:ext>
            </a:extLst>
          </p:cNvPr>
          <p:cNvSpPr/>
          <p:nvPr/>
        </p:nvSpPr>
        <p:spPr>
          <a:xfrm>
            <a:off x="4242377" y="4800048"/>
            <a:ext cx="298450" cy="344353"/>
          </a:xfrm>
          <a:prstGeom prst="striped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186DB0D9-678F-174B-611D-C29C06EF0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065" y="180087"/>
            <a:ext cx="1230813" cy="130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4784D56-19CB-2ED7-A6C5-4ABDE4EA1208}"/>
              </a:ext>
            </a:extLst>
          </p:cNvPr>
          <p:cNvSpPr txBox="1"/>
          <p:nvPr/>
        </p:nvSpPr>
        <p:spPr>
          <a:xfrm>
            <a:off x="4838700" y="2144061"/>
            <a:ext cx="4914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>
                <a:solidFill>
                  <a:srgbClr val="000000"/>
                </a:solidFill>
                <a:effectLst/>
                <a:latin typeface="Graphik LCG"/>
              </a:rPr>
              <a:t>Розыгрыш призов (это могут быть телефон, ноутбук, автомобиль и др.)</a:t>
            </a:r>
            <a:endParaRPr lang="ru-RU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EC135D-74EE-2010-FE28-70EC17570B1E}"/>
              </a:ext>
            </a:extLst>
          </p:cNvPr>
          <p:cNvSpPr txBox="1"/>
          <p:nvPr/>
        </p:nvSpPr>
        <p:spPr>
          <a:xfrm>
            <a:off x="4851400" y="2726087"/>
            <a:ext cx="491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>
                <a:solidFill>
                  <a:srgbClr val="000000"/>
                </a:solidFill>
                <a:effectLst/>
                <a:latin typeface="Graphik LCG"/>
              </a:rPr>
              <a:t>Телефонный заказ от руководителей правоохранительных и государственных органов власти</a:t>
            </a:r>
            <a:endParaRPr lang="ru-RU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24B7E8-139F-B376-A080-7A80575BD3A7}"/>
              </a:ext>
            </a:extLst>
          </p:cNvPr>
          <p:cNvSpPr txBox="1"/>
          <p:nvPr/>
        </p:nvSpPr>
        <p:spPr>
          <a:xfrm>
            <a:off x="4838700" y="3460961"/>
            <a:ext cx="4914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dirty="0">
                <a:solidFill>
                  <a:srgbClr val="000000"/>
                </a:solidFill>
                <a:effectLst/>
                <a:latin typeface="Graphik LCG"/>
              </a:rPr>
              <a:t>Штрафные санкции оператора</a:t>
            </a:r>
            <a:endParaRPr lang="ru-RU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FE76EE-EA5A-2EC8-9417-221A4B8124F3}"/>
              </a:ext>
            </a:extLst>
          </p:cNvPr>
          <p:cNvSpPr txBox="1"/>
          <p:nvPr/>
        </p:nvSpPr>
        <p:spPr>
          <a:xfrm>
            <a:off x="4838700" y="4136876"/>
            <a:ext cx="4914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dirty="0">
                <a:solidFill>
                  <a:srgbClr val="000000"/>
                </a:solidFill>
                <a:effectLst/>
                <a:latin typeface="Graphik LCG"/>
              </a:rPr>
              <a:t>Ошибочный перевод средств</a:t>
            </a:r>
            <a:endParaRPr lang="ru-RU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F4D74A-BFA2-F416-0959-A30A0B30AA2E}"/>
              </a:ext>
            </a:extLst>
          </p:cNvPr>
          <p:cNvSpPr txBox="1"/>
          <p:nvPr/>
        </p:nvSpPr>
        <p:spPr>
          <a:xfrm>
            <a:off x="4851400" y="4710614"/>
            <a:ext cx="491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dirty="0">
                <a:solidFill>
                  <a:srgbClr val="000000"/>
                </a:solidFill>
                <a:effectLst/>
                <a:latin typeface="Graphik LCG"/>
              </a:rPr>
              <a:t>Предложение получить доступ к СМС-переписке и звонкам абонента</a:t>
            </a:r>
            <a:endParaRPr lang="ru-RU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4706E9-6840-D2FD-6F6F-909E0A080049}"/>
              </a:ext>
            </a:extLst>
          </p:cNvPr>
          <p:cNvSpPr txBox="1"/>
          <p:nvPr/>
        </p:nvSpPr>
        <p:spPr>
          <a:xfrm>
            <a:off x="4756150" y="1541423"/>
            <a:ext cx="5258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>
                <a:solidFill>
                  <a:srgbClr val="000000"/>
                </a:solidFill>
                <a:effectLst/>
                <a:latin typeface="Graphik LCG"/>
              </a:rPr>
              <a:t>Продажа имущества на интернет-сайтах с просьбой сообщить коды карты </a:t>
            </a:r>
            <a:endParaRPr lang="ru-RU" sz="1600" b="1" dirty="0"/>
          </a:p>
        </p:txBody>
      </p:sp>
      <p:sp>
        <p:nvSpPr>
          <p:cNvPr id="26" name="Прямоугольник: скругленные противолежащие углы 25">
            <a:extLst>
              <a:ext uri="{FF2B5EF4-FFF2-40B4-BE49-F238E27FC236}">
                <a16:creationId xmlns:a16="http://schemas.microsoft.com/office/drawing/2014/main" id="{B99017D5-63F4-88D6-124E-23337370DAB8}"/>
              </a:ext>
            </a:extLst>
          </p:cNvPr>
          <p:cNvSpPr/>
          <p:nvPr/>
        </p:nvSpPr>
        <p:spPr>
          <a:xfrm>
            <a:off x="1193074" y="5409970"/>
            <a:ext cx="9805852" cy="1018903"/>
          </a:xfrm>
          <a:prstGeom prst="round2DiagRect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B33890-4EC7-34B0-7678-1F6CF581B25B}"/>
              </a:ext>
            </a:extLst>
          </p:cNvPr>
          <p:cNvSpPr txBox="1"/>
          <p:nvPr/>
        </p:nvSpPr>
        <p:spPr>
          <a:xfrm>
            <a:off x="1589133" y="5543062"/>
            <a:ext cx="91788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СЛУЧАЕ ПОСТКУПЛЕНИЯ ПОДОБНЫХ ЗВОНКОВ  ПОЛОЖИТЕ ТРУБКУ И СООБЩИТЕ В ПОЛИЦИЮ ПО ТЕЛЕФОНУ </a:t>
            </a:r>
            <a:r>
              <a:rPr lang="ru-RU" sz="2400" dirty="0"/>
              <a:t>102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641982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20</TotalTime>
  <Words>69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Corbel</vt:lpstr>
      <vt:lpstr>Graphik LCG</vt:lpstr>
      <vt:lpstr>Times New Roman</vt:lpstr>
      <vt:lpstr>Глубина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Master</dc:creator>
  <cp:lastModifiedBy>Master</cp:lastModifiedBy>
  <cp:revision>1</cp:revision>
  <dcterms:created xsi:type="dcterms:W3CDTF">2024-06-27T20:02:25Z</dcterms:created>
  <dcterms:modified xsi:type="dcterms:W3CDTF">2024-06-27T20:22:47Z</dcterms:modified>
</cp:coreProperties>
</file>