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2" r:id="rId1"/>
  </p:sldMasterIdLst>
  <p:notesMasterIdLst>
    <p:notesMasterId r:id="rId29"/>
  </p:notesMasterIdLst>
  <p:handoutMasterIdLst>
    <p:handoutMasterId r:id="rId30"/>
  </p:handoutMasterIdLst>
  <p:sldIdLst>
    <p:sldId id="765" r:id="rId2"/>
    <p:sldId id="846" r:id="rId3"/>
    <p:sldId id="847" r:id="rId4"/>
    <p:sldId id="888" r:id="rId5"/>
    <p:sldId id="894" r:id="rId6"/>
    <p:sldId id="866" r:id="rId7"/>
    <p:sldId id="895" r:id="rId8"/>
    <p:sldId id="871" r:id="rId9"/>
    <p:sldId id="872" r:id="rId10"/>
    <p:sldId id="873" r:id="rId11"/>
    <p:sldId id="874" r:id="rId12"/>
    <p:sldId id="875" r:id="rId13"/>
    <p:sldId id="876" r:id="rId14"/>
    <p:sldId id="877" r:id="rId15"/>
    <p:sldId id="878" r:id="rId16"/>
    <p:sldId id="879" r:id="rId17"/>
    <p:sldId id="896" r:id="rId18"/>
    <p:sldId id="898" r:id="rId19"/>
    <p:sldId id="899" r:id="rId20"/>
    <p:sldId id="891" r:id="rId21"/>
    <p:sldId id="900" r:id="rId22"/>
    <p:sldId id="897" r:id="rId23"/>
    <p:sldId id="901" r:id="rId24"/>
    <p:sldId id="902" r:id="rId25"/>
    <p:sldId id="904" r:id="rId26"/>
    <p:sldId id="903" r:id="rId27"/>
    <p:sldId id="752" r:id="rId28"/>
  </p:sldIdLst>
  <p:sldSz cx="12599988" cy="864076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77DC1C94-774A-4D16-8B42-AB4A49FA85BB}">
          <p14:sldIdLst/>
        </p14:section>
        <p14:section name="Раздел без заголовка" id="{01F40EA7-DEB3-4F54-BB01-7080CB1BA26F}">
          <p14:sldIdLst>
            <p14:sldId id="765"/>
            <p14:sldId id="846"/>
            <p14:sldId id="847"/>
            <p14:sldId id="888"/>
            <p14:sldId id="894"/>
            <p14:sldId id="866"/>
            <p14:sldId id="895"/>
            <p14:sldId id="871"/>
            <p14:sldId id="872"/>
            <p14:sldId id="873"/>
            <p14:sldId id="874"/>
            <p14:sldId id="875"/>
            <p14:sldId id="876"/>
            <p14:sldId id="877"/>
            <p14:sldId id="878"/>
            <p14:sldId id="879"/>
            <p14:sldId id="896"/>
            <p14:sldId id="898"/>
            <p14:sldId id="899"/>
            <p14:sldId id="891"/>
            <p14:sldId id="900"/>
            <p14:sldId id="897"/>
            <p14:sldId id="901"/>
            <p14:sldId id="902"/>
            <p14:sldId id="904"/>
            <p14:sldId id="903"/>
          </p14:sldIdLst>
        </p14:section>
        <p14:section name="Раздел без заголовка" id="{0DE7F5E1-64AE-4297-8082-99086CEA7F94}">
          <p14:sldIdLst>
            <p14:sldId id="752"/>
          </p14:sldIdLst>
        </p14:section>
      </p14:sectionLst>
    </p:ext>
    <p:ext uri="{EFAFB233-063F-42B5-8137-9DF3F51BA10A}">
      <p15:sldGuideLst xmlns:p15="http://schemas.microsoft.com/office/powerpoint/2012/main">
        <p15:guide id="1" orient="horz" pos="635" userDrawn="1">
          <p15:clr>
            <a:srgbClr val="A4A3A4"/>
          </p15:clr>
        </p15:guide>
        <p15:guide id="2" pos="2488" userDrawn="1">
          <p15:clr>
            <a:srgbClr val="A4A3A4"/>
          </p15:clr>
        </p15:guide>
        <p15:guide id="3" orient="horz" pos="5218">
          <p15:clr>
            <a:srgbClr val="A4A3A4"/>
          </p15:clr>
        </p15:guide>
        <p15:guide id="4" orient="horz" pos="181" userDrawn="1">
          <p15:clr>
            <a:srgbClr val="A4A3A4"/>
          </p15:clr>
        </p15:guide>
        <p15:guide id="5" orient="horz" pos="23" userDrawn="1">
          <p15:clr>
            <a:srgbClr val="A4A3A4"/>
          </p15:clr>
        </p15:guide>
        <p15:guide id="6" pos="7756" userDrawn="1">
          <p15:clr>
            <a:srgbClr val="A4A3A4"/>
          </p15:clr>
        </p15:guide>
        <p15:guide id="7" pos="178">
          <p15:clr>
            <a:srgbClr val="A4A3A4"/>
          </p15:clr>
        </p15:guide>
        <p15:guide id="8" pos="5488" userDrawn="1">
          <p15:clr>
            <a:srgbClr val="A4A3A4"/>
          </p15:clr>
        </p15:guide>
        <p15:guide id="9" orient="horz" pos="5239" userDrawn="1">
          <p15:clr>
            <a:srgbClr val="A4A3A4"/>
          </p15:clr>
        </p15:guide>
        <p15:guide id="10" pos="7779" userDrawn="1">
          <p15:clr>
            <a:srgbClr val="A4A3A4"/>
          </p15:clr>
        </p15:guide>
        <p15:guide id="11" orient="horz" pos="4695" userDrawn="1">
          <p15:clr>
            <a:srgbClr val="A4A3A4"/>
          </p15:clr>
        </p15:guide>
        <p15:guide id="12" orient="horz" pos="35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26200"/>
    <a:srgbClr val="1F4E79"/>
    <a:srgbClr val="F4B183"/>
    <a:srgbClr val="DC9D71"/>
    <a:srgbClr val="E7F5FE"/>
    <a:srgbClr val="E44B0E"/>
    <a:srgbClr val="717984"/>
    <a:srgbClr val="EAEFF7"/>
    <a:srgbClr val="FFBE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61" autoAdjust="0"/>
    <p:restoredTop sz="94535" autoAdjust="0"/>
  </p:normalViewPr>
  <p:slideViewPr>
    <p:cSldViewPr snapToGrid="0">
      <p:cViewPr varScale="1">
        <p:scale>
          <a:sx n="89" d="100"/>
          <a:sy n="89" d="100"/>
        </p:scale>
        <p:origin x="1176" y="90"/>
      </p:cViewPr>
      <p:guideLst>
        <p:guide orient="horz" pos="635"/>
        <p:guide pos="2488"/>
        <p:guide orient="horz" pos="5218"/>
        <p:guide orient="horz" pos="181"/>
        <p:guide orient="horz" pos="23"/>
        <p:guide pos="7756"/>
        <p:guide pos="178"/>
        <p:guide pos="5488"/>
        <p:guide orient="horz" pos="5239"/>
        <p:guide pos="7779"/>
        <p:guide orient="horz" pos="4695"/>
        <p:guide orient="horz" pos="35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174814959004"/>
          <c:y val="0.12746371629923836"/>
          <c:w val="0.69079289325933646"/>
          <c:h val="0.77755445885360663"/>
        </c:manualLayout>
      </c:layout>
      <c:pieChart>
        <c:varyColors val="1"/>
        <c:ser>
          <c:idx val="0"/>
          <c:order val="0"/>
          <c:tx>
            <c:strRef>
              <c:f>Лист1!$B$1</c:f>
              <c:strCache>
                <c:ptCount val="1"/>
                <c:pt idx="0">
                  <c:v>Ряд 1</c:v>
                </c:pt>
              </c:strCache>
            </c:strRef>
          </c:tx>
          <c:dPt>
            <c:idx val="0"/>
            <c:bubble3D val="0"/>
            <c:spPr>
              <a:solidFill>
                <a:srgbClr val="FF0000"/>
              </a:solidFill>
              <a:ln>
                <a:noFill/>
              </a:ln>
              <a:effectLst/>
            </c:spPr>
            <c:extLst>
              <c:ext xmlns:c16="http://schemas.microsoft.com/office/drawing/2014/chart" uri="{C3380CC4-5D6E-409C-BE32-E72D297353CC}">
                <c16:uniqueId val="{00000002-616F-454E-B0E4-7C960C782B9C}"/>
              </c:ext>
            </c:extLst>
          </c:dPt>
          <c:dPt>
            <c:idx val="1"/>
            <c:bubble3D val="0"/>
            <c:spPr>
              <a:solidFill>
                <a:schemeClr val="accent2"/>
              </a:solidFill>
              <a:ln>
                <a:noFill/>
              </a:ln>
              <a:effectLst/>
            </c:spPr>
            <c:extLst>
              <c:ext xmlns:c16="http://schemas.microsoft.com/office/drawing/2014/chart" uri="{C3380CC4-5D6E-409C-BE32-E72D297353CC}">
                <c16:uniqueId val="{00000004-616F-454E-B0E4-7C960C782B9C}"/>
              </c:ext>
            </c:extLst>
          </c:dPt>
          <c:dPt>
            <c:idx val="2"/>
            <c:bubble3D val="0"/>
            <c:spPr>
              <a:solidFill>
                <a:schemeClr val="accent1"/>
              </a:solidFill>
              <a:ln>
                <a:noFill/>
              </a:ln>
              <a:effectLst/>
            </c:spPr>
            <c:extLst>
              <c:ext xmlns:c16="http://schemas.microsoft.com/office/drawing/2014/chart" uri="{C3380CC4-5D6E-409C-BE32-E72D297353CC}">
                <c16:uniqueId val="{00000003-616F-454E-B0E4-7C960C782B9C}"/>
              </c:ext>
            </c:extLst>
          </c:dPt>
          <c:dPt>
            <c:idx val="3"/>
            <c:bubble3D val="0"/>
            <c:spPr>
              <a:solidFill>
                <a:schemeClr val="tx1">
                  <a:lumMod val="50000"/>
                  <a:lumOff val="50000"/>
                </a:schemeClr>
              </a:solidFill>
              <a:ln>
                <a:noFill/>
              </a:ln>
              <a:effectLst/>
            </c:spPr>
            <c:extLst>
              <c:ext xmlns:c16="http://schemas.microsoft.com/office/drawing/2014/chart" uri="{C3380CC4-5D6E-409C-BE32-E72D297353CC}">
                <c16:uniqueId val="{00000001-616F-454E-B0E4-7C960C782B9C}"/>
              </c:ext>
            </c:extLst>
          </c:dPt>
          <c:dLbls>
            <c:dLbl>
              <c:idx val="0"/>
              <c:layout>
                <c:manualLayout>
                  <c:x val="-4.8095794704425779E-2"/>
                  <c:y val="-2.7067177197882741E-3"/>
                </c:manualLayout>
              </c:layout>
              <c:tx>
                <c:rich>
                  <a:bodyPr rot="0" spcFirstLastPara="1" vertOverflow="clip" horzOverflow="clip" vert="horz" wrap="square" lIns="38100" tIns="19050" rIns="38100" bIns="19050" anchor="ctr" anchorCtr="1">
                    <a:noAutofit/>
                  </a:bodyPr>
                  <a:lstStyle/>
                  <a:p>
                    <a:pPr>
                      <a:defRPr sz="1400" b="1" i="0" u="none" strike="noStrike" kern="1200" baseline="0">
                        <a:solidFill>
                          <a:schemeClr val="tx1"/>
                        </a:solidFill>
                        <a:latin typeface="Arial Narrow" panose="020B0606020202030204" pitchFamily="34" charset="0"/>
                        <a:ea typeface="+mn-ea"/>
                        <a:cs typeface="+mn-cs"/>
                      </a:defRPr>
                    </a:pPr>
                    <a:fld id="{63259DF3-E0CA-4FA7-B705-B766DD2D4529}" type="CATEGORYNAME">
                      <a:rPr lang="ru-RU" sz="1400" b="1" smtClean="0">
                        <a:solidFill>
                          <a:schemeClr val="tx1"/>
                        </a:solidFill>
                        <a:latin typeface="Arial Narrow" panose="020B0606020202030204" pitchFamily="34" charset="0"/>
                      </a:rPr>
                      <a:pPr>
                        <a:defRPr sz="1400" b="1">
                          <a:solidFill>
                            <a:schemeClr val="tx1"/>
                          </a:solidFill>
                          <a:latin typeface="Arial Narrow" panose="020B0606020202030204" pitchFamily="34" charset="0"/>
                        </a:defRPr>
                      </a:pPr>
                      <a:t>[ИМЯ КАТЕГОРИИ]</a:t>
                    </a:fld>
                    <a:r>
                      <a:rPr lang="ru-RU" sz="1400" b="1" baseline="0" dirty="0" smtClean="0">
                        <a:solidFill>
                          <a:schemeClr val="tx1"/>
                        </a:solidFill>
                        <a:latin typeface="Arial Narrow" panose="020B0606020202030204" pitchFamily="34" charset="0"/>
                      </a:rPr>
                      <a:t> - 8 регионов</a:t>
                    </a:r>
                  </a:p>
                </c:rich>
              </c:tx>
              <c:spPr>
                <a:noFill/>
                <a:ln>
                  <a:solidFill>
                    <a:prstClr val="white">
                      <a:lumMod val="50000"/>
                    </a:prstClr>
                  </a:solidFill>
                </a:ln>
                <a:effectLst/>
              </c:spPr>
              <c:txPr>
                <a:bodyPr rot="0" spcFirstLastPara="1" vertOverflow="clip" horzOverflow="clip" vert="horz" wrap="square" lIns="38100" tIns="19050" rIns="38100" bIns="19050" anchor="ctr" anchorCtr="1">
                  <a:noAutofit/>
                </a:bodyPr>
                <a:lstStyle/>
                <a:p>
                  <a:pPr>
                    <a:defRPr sz="1400" b="1" i="0" u="none" strike="noStrike" kern="1200" baseline="0">
                      <a:solidFill>
                        <a:schemeClr val="tx1"/>
                      </a:solidFill>
                      <a:latin typeface="Arial Narrow" panose="020B0606020202030204" pitchFamily="34" charset="0"/>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1353055891289871"/>
                      <c:h val="0.11784063625290261"/>
                    </c:manualLayout>
                  </c15:layout>
                  <c15:dlblFieldTable/>
                  <c15:showDataLabelsRange val="0"/>
                </c:ext>
                <c:ext xmlns:c16="http://schemas.microsoft.com/office/drawing/2014/chart" uri="{C3380CC4-5D6E-409C-BE32-E72D297353CC}">
                  <c16:uniqueId val="{00000002-616F-454E-B0E4-7C960C782B9C}"/>
                </c:ext>
              </c:extLst>
            </c:dLbl>
            <c:dLbl>
              <c:idx val="1"/>
              <c:layout>
                <c:manualLayout>
                  <c:x val="0"/>
                  <c:y val="5.142966146579861E-2"/>
                </c:manualLayout>
              </c:layout>
              <c:tx>
                <c:rich>
                  <a:bodyPr rot="0" spcFirstLastPara="1" vertOverflow="clip" horzOverflow="clip" vert="horz" wrap="square" lIns="38100" tIns="19050" rIns="38100" bIns="19050" anchor="ctr" anchorCtr="1">
                    <a:noAutofit/>
                  </a:bodyPr>
                  <a:lstStyle/>
                  <a:p>
                    <a:pPr>
                      <a:defRPr sz="1400" b="1" i="0" u="none" strike="noStrike" kern="1200" baseline="0">
                        <a:solidFill>
                          <a:schemeClr val="tx1"/>
                        </a:solidFill>
                        <a:latin typeface="Arial Narrow" panose="020B0606020202030204" pitchFamily="34" charset="0"/>
                        <a:ea typeface="+mn-ea"/>
                        <a:cs typeface="+mn-cs"/>
                      </a:defRPr>
                    </a:pPr>
                    <a:fld id="{22D90ABD-DE2F-4ADF-9FAE-B99E5221AF8B}" type="CATEGORYNAME">
                      <a:rPr lang="ru-RU" sz="1400" b="1">
                        <a:solidFill>
                          <a:schemeClr val="tx1"/>
                        </a:solidFill>
                        <a:latin typeface="Arial Narrow" panose="020B0606020202030204" pitchFamily="34" charset="0"/>
                      </a:rPr>
                      <a:pPr>
                        <a:defRPr sz="1400" b="1">
                          <a:solidFill>
                            <a:schemeClr val="tx1"/>
                          </a:solidFill>
                          <a:latin typeface="Arial Narrow" panose="020B0606020202030204" pitchFamily="34" charset="0"/>
                        </a:defRPr>
                      </a:pPr>
                      <a:t>[ИМЯ КАТЕГОРИИ]</a:t>
                    </a:fld>
                    <a:r>
                      <a:rPr lang="ru-RU" sz="1400" b="1" baseline="0" dirty="0">
                        <a:solidFill>
                          <a:schemeClr val="tx1"/>
                        </a:solidFill>
                        <a:latin typeface="Arial Narrow" panose="020B0606020202030204" pitchFamily="34" charset="0"/>
                      </a:rPr>
                      <a:t>
</a:t>
                    </a:r>
                    <a:r>
                      <a:rPr lang="ru-RU" sz="1400" b="1" baseline="0" dirty="0" smtClean="0">
                        <a:solidFill>
                          <a:schemeClr val="tx1"/>
                        </a:solidFill>
                        <a:latin typeface="Arial Narrow" panose="020B0606020202030204" pitchFamily="34" charset="0"/>
                      </a:rPr>
                      <a:t>- 7 регионов</a:t>
                    </a:r>
                  </a:p>
                </c:rich>
              </c:tx>
              <c:spPr>
                <a:noFill/>
                <a:ln>
                  <a:solidFill>
                    <a:prstClr val="white">
                      <a:lumMod val="50000"/>
                    </a:prstClr>
                  </a:solidFill>
                </a:ln>
                <a:effectLst/>
              </c:spPr>
              <c:txPr>
                <a:bodyPr rot="0" spcFirstLastPara="1" vertOverflow="clip" horzOverflow="clip" vert="horz" wrap="square" lIns="38100" tIns="19050" rIns="38100" bIns="19050" anchor="ctr" anchorCtr="1">
                  <a:noAutofit/>
                </a:bodyPr>
                <a:lstStyle/>
                <a:p>
                  <a:pPr>
                    <a:defRPr sz="1400" b="1" i="0" u="none" strike="noStrike" kern="1200" baseline="0">
                      <a:solidFill>
                        <a:schemeClr val="tx1"/>
                      </a:solidFill>
                      <a:latin typeface="Arial Narrow" panose="020B0606020202030204" pitchFamily="34" charset="0"/>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361397482014729"/>
                      <c:h val="0.11242698767755542"/>
                    </c:manualLayout>
                  </c15:layout>
                  <c15:dlblFieldTable/>
                  <c15:showDataLabelsRange val="0"/>
                </c:ext>
                <c:ext xmlns:c16="http://schemas.microsoft.com/office/drawing/2014/chart" uri="{C3380CC4-5D6E-409C-BE32-E72D297353CC}">
                  <c16:uniqueId val="{00000004-616F-454E-B0E4-7C960C782B9C}"/>
                </c:ext>
              </c:extLst>
            </c:dLbl>
            <c:dLbl>
              <c:idx val="2"/>
              <c:layout>
                <c:manualLayout>
                  <c:x val="-4.37880967452592E-2"/>
                  <c:y val="0.13804814523923958"/>
                </c:manualLayout>
              </c:layout>
              <c:tx>
                <c:rich>
                  <a:bodyPr rot="0" spcFirstLastPara="1" vertOverflow="clip" horzOverflow="clip" vert="horz" wrap="square" lIns="38100" tIns="19050" rIns="38100" bIns="19050" anchor="ctr" anchorCtr="1">
                    <a:noAutofit/>
                  </a:bodyPr>
                  <a:lstStyle/>
                  <a:p>
                    <a:pPr>
                      <a:defRPr sz="1400" b="1" i="0" u="none" strike="noStrike" kern="1200" baseline="0">
                        <a:solidFill>
                          <a:schemeClr val="tx1"/>
                        </a:solidFill>
                        <a:latin typeface="Arial Narrow" panose="020B0606020202030204" pitchFamily="34" charset="0"/>
                        <a:ea typeface="+mn-ea"/>
                        <a:cs typeface="+mn-cs"/>
                      </a:defRPr>
                    </a:pPr>
                    <a:fld id="{BD5EB281-8CED-4F9C-9AE0-B2C8BC8B3F3B}" type="CATEGORYNAME">
                      <a:rPr lang="ru-RU"/>
                      <a:pPr>
                        <a:defRPr sz="1400" b="1">
                          <a:solidFill>
                            <a:schemeClr val="tx1"/>
                          </a:solidFill>
                          <a:latin typeface="Arial Narrow" panose="020B0606020202030204" pitchFamily="34" charset="0"/>
                        </a:defRPr>
                      </a:pPr>
                      <a:t>[ИМЯ КАТЕГОРИИ]</a:t>
                    </a:fld>
                    <a:r>
                      <a:rPr lang="ru-RU" baseline="0" dirty="0"/>
                      <a:t>
</a:t>
                    </a:r>
                    <a:r>
                      <a:rPr lang="ru-RU" baseline="0" dirty="0" smtClean="0"/>
                      <a:t>- 26 регионов</a:t>
                    </a:r>
                  </a:p>
                </c:rich>
              </c:tx>
              <c:spPr>
                <a:xfrm>
                  <a:off x="3493147" y="3817824"/>
                  <a:ext cx="1556729" cy="702148"/>
                </a:xfrm>
                <a:noFill/>
                <a:ln w="9525" cap="flat" cmpd="sng" algn="ctr">
                  <a:solidFill>
                    <a:prstClr val="white">
                      <a:lumMod val="50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noAutofit/>
                </a:bodyPr>
                <a:lstStyle/>
                <a:p>
                  <a:pPr>
                    <a:defRPr sz="1400" b="1" i="0" u="none" strike="noStrike" kern="1200" baseline="0">
                      <a:solidFill>
                        <a:schemeClr val="tx1"/>
                      </a:solidFill>
                      <a:latin typeface="Arial Narrow" panose="020B0606020202030204" pitchFamily="34" charset="0"/>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22119"/>
                        <a:gd name="adj2" fmla="val -83494"/>
                      </a:avLst>
                    </a:prstGeom>
                    <a:noFill/>
                    <a:ln>
                      <a:noFill/>
                    </a:ln>
                  </c15:spPr>
                  <c15:layout>
                    <c:manualLayout>
                      <c:w val="0.29477230901661705"/>
                      <c:h val="0.14965306824927077"/>
                    </c:manualLayout>
                  </c15:layout>
                  <c15:dlblFieldTable/>
                  <c15:showDataLabelsRange val="0"/>
                </c:ext>
                <c:ext xmlns:c16="http://schemas.microsoft.com/office/drawing/2014/chart" uri="{C3380CC4-5D6E-409C-BE32-E72D297353CC}">
                  <c16:uniqueId val="{00000003-616F-454E-B0E4-7C960C782B9C}"/>
                </c:ext>
              </c:extLst>
            </c:dLbl>
            <c:dLbl>
              <c:idx val="3"/>
              <c:layout>
                <c:manualLayout>
                  <c:x val="4.0881425498761913E-2"/>
                  <c:y val="-0.35730059283714616"/>
                </c:manualLayout>
              </c:layout>
              <c:tx>
                <c:rich>
                  <a:bodyPr rot="0" spcFirstLastPara="1" vertOverflow="clip" horzOverflow="clip" vert="horz" wrap="square" lIns="38100" tIns="19050" rIns="38100" bIns="19050" anchor="ctr" anchorCtr="1">
                    <a:noAutofit/>
                  </a:bodyPr>
                  <a:lstStyle/>
                  <a:p>
                    <a:pPr>
                      <a:defRPr sz="1400" b="1" i="0" u="none" strike="noStrike" kern="1200" baseline="0">
                        <a:solidFill>
                          <a:schemeClr val="tx1"/>
                        </a:solidFill>
                        <a:latin typeface="Arial Narrow" panose="020B0606020202030204" pitchFamily="34" charset="0"/>
                        <a:ea typeface="+mn-ea"/>
                        <a:cs typeface="+mn-cs"/>
                      </a:defRPr>
                    </a:pPr>
                    <a:fld id="{0A8931CB-5C1E-4B20-BA8E-12016820AE85}" type="CATEGORYNAME">
                      <a:rPr lang="ru-RU" b="1" smtClean="0">
                        <a:solidFill>
                          <a:schemeClr val="tx1"/>
                        </a:solidFill>
                        <a:latin typeface="Arial Narrow" panose="020B0606020202030204" pitchFamily="34" charset="0"/>
                      </a:rPr>
                      <a:pPr>
                        <a:defRPr sz="1400" b="1">
                          <a:solidFill>
                            <a:schemeClr val="tx1"/>
                          </a:solidFill>
                          <a:latin typeface="Arial Narrow" panose="020B0606020202030204" pitchFamily="34" charset="0"/>
                        </a:defRPr>
                      </a:pPr>
                      <a:t>[ИМЯ КАТЕГОРИИ]</a:t>
                    </a:fld>
                    <a:r>
                      <a:rPr lang="ru-RU" b="1" dirty="0" smtClean="0">
                        <a:solidFill>
                          <a:schemeClr val="tx1"/>
                        </a:solidFill>
                        <a:latin typeface="Arial Narrow" panose="020B0606020202030204" pitchFamily="34" charset="0"/>
                      </a:rPr>
                      <a:t> - 44 региона</a:t>
                    </a:r>
                  </a:p>
                </c:rich>
              </c:tx>
              <c:spPr>
                <a:xfrm>
                  <a:off x="114299" y="671934"/>
                  <a:ext cx="1067687" cy="540190"/>
                </a:xfrm>
                <a:noFill/>
                <a:ln w="9525" cap="flat" cmpd="sng" algn="ctr">
                  <a:solidFill>
                    <a:prstClr val="white">
                      <a:lumMod val="50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noAutofit/>
                </a:bodyPr>
                <a:lstStyle/>
                <a:p>
                  <a:pPr>
                    <a:defRPr sz="1400" b="1" i="0" u="none" strike="noStrike" kern="1200" baseline="0">
                      <a:solidFill>
                        <a:schemeClr val="tx1"/>
                      </a:solidFill>
                      <a:latin typeface="Arial Narrow" panose="020B0606020202030204" pitchFamily="34" charset="0"/>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32949"/>
                        <a:gd name="adj2" fmla="val 110119"/>
                      </a:avLst>
                    </a:prstGeom>
                    <a:noFill/>
                    <a:ln>
                      <a:noFill/>
                    </a:ln>
                  </c15:spPr>
                  <c15:layout>
                    <c:manualLayout>
                      <c:w val="0.20217029433300884"/>
                      <c:h val="0.11513381196522902"/>
                    </c:manualLayout>
                  </c15:layout>
                  <c15:dlblFieldTable/>
                  <c15:showDataLabelsRange val="0"/>
                </c:ext>
                <c:ext xmlns:c16="http://schemas.microsoft.com/office/drawing/2014/chart" uri="{C3380CC4-5D6E-409C-BE32-E72D297353CC}">
                  <c16:uniqueId val="{00000001-616F-454E-B0E4-7C960C782B9C}"/>
                </c:ext>
              </c:extLst>
            </c:dLbl>
            <c:spPr>
              <a:noFill/>
              <a:ln>
                <a:solidFill>
                  <a:schemeClr val="bg1">
                    <a:lumMod val="50000"/>
                  </a:scheme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mn-ea"/>
                    <a:cs typeface="+mn-cs"/>
                  </a:defRPr>
                </a:pPr>
                <a:endParaRPr lang="ru-RU"/>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Лист1!$A$2:$A$5</c:f>
              <c:strCache>
                <c:ptCount val="4"/>
                <c:pt idx="0">
                  <c:v>до 30%</c:v>
                </c:pt>
                <c:pt idx="1">
                  <c:v>от 30% до 60%</c:v>
                </c:pt>
                <c:pt idx="2">
                  <c:v>от 60% до 100%</c:v>
                </c:pt>
                <c:pt idx="3">
                  <c:v>100%</c:v>
                </c:pt>
              </c:strCache>
            </c:strRef>
          </c:cat>
          <c:val>
            <c:numRef>
              <c:f>Лист1!$B$2:$B$5</c:f>
              <c:numCache>
                <c:formatCode>General</c:formatCode>
                <c:ptCount val="4"/>
                <c:pt idx="0">
                  <c:v>8</c:v>
                </c:pt>
                <c:pt idx="1">
                  <c:v>7</c:v>
                </c:pt>
                <c:pt idx="2">
                  <c:v>26</c:v>
                </c:pt>
                <c:pt idx="3">
                  <c:v>44</c:v>
                </c:pt>
              </c:numCache>
            </c:numRef>
          </c:val>
          <c:extLst>
            <c:ext xmlns:c16="http://schemas.microsoft.com/office/drawing/2014/chart" uri="{C3380CC4-5D6E-409C-BE32-E72D297353CC}">
              <c16:uniqueId val="{00000000-616F-454E-B0E4-7C960C782B9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589E09-95B2-4E2E-881C-19DEBB2EEB5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02374636-91B8-4483-9EDA-68DE53BA08F7}">
      <dgm:prSet phldrT="[Текст]"/>
      <dgm:spPr>
        <a:solidFill>
          <a:schemeClr val="accent1">
            <a:lumMod val="75000"/>
          </a:schemeClr>
        </a:solidFill>
      </dgm:spPr>
      <dgm:t>
        <a:bodyPr/>
        <a:lstStyle/>
        <a:p>
          <a:r>
            <a:rPr lang="ru-RU" b="1" dirty="0" smtClean="0">
              <a:latin typeface="Arial Narrow" panose="020B0606020202030204" pitchFamily="34" charset="0"/>
            </a:rPr>
            <a:t>созданы в 72 регионах (85%)</a:t>
          </a:r>
          <a:endParaRPr lang="ru-RU" dirty="0"/>
        </a:p>
      </dgm:t>
    </dgm:pt>
    <dgm:pt modelId="{F3DA0FAB-4688-4925-A469-BA070BB39FA7}" type="parTrans" cxnId="{20BC6503-C633-41CE-A0C1-CF8917612E51}">
      <dgm:prSet/>
      <dgm:spPr/>
      <dgm:t>
        <a:bodyPr/>
        <a:lstStyle/>
        <a:p>
          <a:endParaRPr lang="ru-RU"/>
        </a:p>
      </dgm:t>
    </dgm:pt>
    <dgm:pt modelId="{4395985C-BAD9-4DC4-9835-8AA9E7E04441}" type="sibTrans" cxnId="{20BC6503-C633-41CE-A0C1-CF8917612E51}">
      <dgm:prSet/>
      <dgm:spPr/>
      <dgm:t>
        <a:bodyPr/>
        <a:lstStyle/>
        <a:p>
          <a:endParaRPr lang="ru-RU"/>
        </a:p>
      </dgm:t>
    </dgm:pt>
    <dgm:pt modelId="{690DCF6D-5D11-482D-853D-1653795BE35C}">
      <dgm:prSet phldrT="[Текст]"/>
      <dgm:spPr>
        <a:solidFill>
          <a:schemeClr val="accent1">
            <a:lumMod val="75000"/>
          </a:schemeClr>
        </a:solidFill>
      </dgm:spPr>
      <dgm:t>
        <a:bodyPr/>
        <a:lstStyle/>
        <a:p>
          <a:r>
            <a:rPr lang="ru-RU" b="1" dirty="0" smtClean="0">
              <a:latin typeface="Arial Narrow" panose="020B0606020202030204" pitchFamily="34" charset="0"/>
            </a:rPr>
            <a:t>не созданы в 13 регионах (15%)</a:t>
          </a:r>
          <a:endParaRPr lang="ru-RU" b="1" dirty="0">
            <a:latin typeface="Arial Narrow" panose="020B0606020202030204" pitchFamily="34" charset="0"/>
          </a:endParaRPr>
        </a:p>
      </dgm:t>
    </dgm:pt>
    <dgm:pt modelId="{F061C59D-CDBC-4FA0-9563-26ECD3EBB007}" type="parTrans" cxnId="{B5151FD1-2009-43AC-935F-9546CF89837B}">
      <dgm:prSet/>
      <dgm:spPr/>
      <dgm:t>
        <a:bodyPr/>
        <a:lstStyle/>
        <a:p>
          <a:endParaRPr lang="ru-RU"/>
        </a:p>
      </dgm:t>
    </dgm:pt>
    <dgm:pt modelId="{696BD419-CF65-4E83-BD29-8F4FFD05BB6F}" type="sibTrans" cxnId="{B5151FD1-2009-43AC-935F-9546CF89837B}">
      <dgm:prSet/>
      <dgm:spPr/>
      <dgm:t>
        <a:bodyPr/>
        <a:lstStyle/>
        <a:p>
          <a:endParaRPr lang="ru-RU"/>
        </a:p>
      </dgm:t>
    </dgm:pt>
    <dgm:pt modelId="{B5FCEB87-B4F2-4C98-B99C-9E65CF1611FA}" type="pres">
      <dgm:prSet presAssocID="{35589E09-95B2-4E2E-881C-19DEBB2EEB5F}" presName="linear" presStyleCnt="0">
        <dgm:presLayoutVars>
          <dgm:dir/>
          <dgm:animLvl val="lvl"/>
          <dgm:resizeHandles val="exact"/>
        </dgm:presLayoutVars>
      </dgm:prSet>
      <dgm:spPr/>
      <dgm:t>
        <a:bodyPr/>
        <a:lstStyle/>
        <a:p>
          <a:endParaRPr lang="ru-RU"/>
        </a:p>
      </dgm:t>
    </dgm:pt>
    <dgm:pt modelId="{8E61B878-600E-4BEC-9361-B24ED107AF46}" type="pres">
      <dgm:prSet presAssocID="{02374636-91B8-4483-9EDA-68DE53BA08F7}" presName="parentLin" presStyleCnt="0"/>
      <dgm:spPr/>
    </dgm:pt>
    <dgm:pt modelId="{E8CE0782-A799-4BEA-8FBA-FCDDFBF2D3ED}" type="pres">
      <dgm:prSet presAssocID="{02374636-91B8-4483-9EDA-68DE53BA08F7}" presName="parentLeftMargin" presStyleLbl="node1" presStyleIdx="0" presStyleCnt="2"/>
      <dgm:spPr/>
      <dgm:t>
        <a:bodyPr/>
        <a:lstStyle/>
        <a:p>
          <a:endParaRPr lang="ru-RU"/>
        </a:p>
      </dgm:t>
    </dgm:pt>
    <dgm:pt modelId="{4B3F278F-228D-421D-8702-0A295FDEC6FB}" type="pres">
      <dgm:prSet presAssocID="{02374636-91B8-4483-9EDA-68DE53BA08F7}" presName="parentText" presStyleLbl="node1" presStyleIdx="0" presStyleCnt="2">
        <dgm:presLayoutVars>
          <dgm:chMax val="0"/>
          <dgm:bulletEnabled val="1"/>
        </dgm:presLayoutVars>
      </dgm:prSet>
      <dgm:spPr/>
      <dgm:t>
        <a:bodyPr/>
        <a:lstStyle/>
        <a:p>
          <a:endParaRPr lang="ru-RU"/>
        </a:p>
      </dgm:t>
    </dgm:pt>
    <dgm:pt modelId="{E0C448AE-2962-4FFF-8D31-D435BF3232A3}" type="pres">
      <dgm:prSet presAssocID="{02374636-91B8-4483-9EDA-68DE53BA08F7}" presName="negativeSpace" presStyleCnt="0"/>
      <dgm:spPr/>
    </dgm:pt>
    <dgm:pt modelId="{4E6D51C5-1610-4BAC-A52A-B4AB874665C8}" type="pres">
      <dgm:prSet presAssocID="{02374636-91B8-4483-9EDA-68DE53BA08F7}" presName="childText" presStyleLbl="conFgAcc1" presStyleIdx="0" presStyleCnt="2">
        <dgm:presLayoutVars>
          <dgm:bulletEnabled val="1"/>
        </dgm:presLayoutVars>
      </dgm:prSet>
      <dgm:spPr/>
    </dgm:pt>
    <dgm:pt modelId="{09E9AE19-7BAD-45C3-AC3C-8414854074AC}" type="pres">
      <dgm:prSet presAssocID="{4395985C-BAD9-4DC4-9835-8AA9E7E04441}" presName="spaceBetweenRectangles" presStyleCnt="0"/>
      <dgm:spPr/>
    </dgm:pt>
    <dgm:pt modelId="{5031F682-94DF-4FFB-895E-9BD94835E882}" type="pres">
      <dgm:prSet presAssocID="{690DCF6D-5D11-482D-853D-1653795BE35C}" presName="parentLin" presStyleCnt="0"/>
      <dgm:spPr/>
    </dgm:pt>
    <dgm:pt modelId="{965A9B88-D838-4958-A1D4-8C70A75234EA}" type="pres">
      <dgm:prSet presAssocID="{690DCF6D-5D11-482D-853D-1653795BE35C}" presName="parentLeftMargin" presStyleLbl="node1" presStyleIdx="0" presStyleCnt="2"/>
      <dgm:spPr/>
      <dgm:t>
        <a:bodyPr/>
        <a:lstStyle/>
        <a:p>
          <a:endParaRPr lang="ru-RU"/>
        </a:p>
      </dgm:t>
    </dgm:pt>
    <dgm:pt modelId="{3F26614B-AC7C-4B6C-AB87-AE57AA892B45}" type="pres">
      <dgm:prSet presAssocID="{690DCF6D-5D11-482D-853D-1653795BE35C}" presName="parentText" presStyleLbl="node1" presStyleIdx="1" presStyleCnt="2" custScaleX="110444">
        <dgm:presLayoutVars>
          <dgm:chMax val="0"/>
          <dgm:bulletEnabled val="1"/>
        </dgm:presLayoutVars>
      </dgm:prSet>
      <dgm:spPr/>
      <dgm:t>
        <a:bodyPr/>
        <a:lstStyle/>
        <a:p>
          <a:endParaRPr lang="ru-RU"/>
        </a:p>
      </dgm:t>
    </dgm:pt>
    <dgm:pt modelId="{6A2A4C87-7B82-4D05-9F8E-805D2DEC3A86}" type="pres">
      <dgm:prSet presAssocID="{690DCF6D-5D11-482D-853D-1653795BE35C}" presName="negativeSpace" presStyleCnt="0"/>
      <dgm:spPr/>
    </dgm:pt>
    <dgm:pt modelId="{1E8DF1E6-5E57-4CC4-A1E5-F11899267B0A}" type="pres">
      <dgm:prSet presAssocID="{690DCF6D-5D11-482D-853D-1653795BE35C}" presName="childText" presStyleLbl="conFgAcc1" presStyleIdx="1" presStyleCnt="2">
        <dgm:presLayoutVars>
          <dgm:bulletEnabled val="1"/>
        </dgm:presLayoutVars>
      </dgm:prSet>
      <dgm:spPr/>
    </dgm:pt>
  </dgm:ptLst>
  <dgm:cxnLst>
    <dgm:cxn modelId="{AAFFE647-ABD6-44F8-845D-91B49173F768}" type="presOf" srcId="{35589E09-95B2-4E2E-881C-19DEBB2EEB5F}" destId="{B5FCEB87-B4F2-4C98-B99C-9E65CF1611FA}" srcOrd="0" destOrd="0" presId="urn:microsoft.com/office/officeart/2005/8/layout/list1"/>
    <dgm:cxn modelId="{59FD1E6F-D56D-41EA-BC50-7C05A6DCB1E7}" type="presOf" srcId="{690DCF6D-5D11-482D-853D-1653795BE35C}" destId="{3F26614B-AC7C-4B6C-AB87-AE57AA892B45}" srcOrd="1" destOrd="0" presId="urn:microsoft.com/office/officeart/2005/8/layout/list1"/>
    <dgm:cxn modelId="{539E54B4-AB16-4355-B52D-EE45DC8E4870}" type="presOf" srcId="{02374636-91B8-4483-9EDA-68DE53BA08F7}" destId="{4B3F278F-228D-421D-8702-0A295FDEC6FB}" srcOrd="1" destOrd="0" presId="urn:microsoft.com/office/officeart/2005/8/layout/list1"/>
    <dgm:cxn modelId="{9CCB9AA6-9ECB-4076-B213-5F606F806089}" type="presOf" srcId="{690DCF6D-5D11-482D-853D-1653795BE35C}" destId="{965A9B88-D838-4958-A1D4-8C70A75234EA}" srcOrd="0" destOrd="0" presId="urn:microsoft.com/office/officeart/2005/8/layout/list1"/>
    <dgm:cxn modelId="{B5151FD1-2009-43AC-935F-9546CF89837B}" srcId="{35589E09-95B2-4E2E-881C-19DEBB2EEB5F}" destId="{690DCF6D-5D11-482D-853D-1653795BE35C}" srcOrd="1" destOrd="0" parTransId="{F061C59D-CDBC-4FA0-9563-26ECD3EBB007}" sibTransId="{696BD419-CF65-4E83-BD29-8F4FFD05BB6F}"/>
    <dgm:cxn modelId="{A7D70257-8690-4D58-96AC-6BC03CEA2561}" type="presOf" srcId="{02374636-91B8-4483-9EDA-68DE53BA08F7}" destId="{E8CE0782-A799-4BEA-8FBA-FCDDFBF2D3ED}" srcOrd="0" destOrd="0" presId="urn:microsoft.com/office/officeart/2005/8/layout/list1"/>
    <dgm:cxn modelId="{20BC6503-C633-41CE-A0C1-CF8917612E51}" srcId="{35589E09-95B2-4E2E-881C-19DEBB2EEB5F}" destId="{02374636-91B8-4483-9EDA-68DE53BA08F7}" srcOrd="0" destOrd="0" parTransId="{F3DA0FAB-4688-4925-A469-BA070BB39FA7}" sibTransId="{4395985C-BAD9-4DC4-9835-8AA9E7E04441}"/>
    <dgm:cxn modelId="{9670BDDD-2C6E-44E8-82D3-CF6538A60186}" type="presParOf" srcId="{B5FCEB87-B4F2-4C98-B99C-9E65CF1611FA}" destId="{8E61B878-600E-4BEC-9361-B24ED107AF46}" srcOrd="0" destOrd="0" presId="urn:microsoft.com/office/officeart/2005/8/layout/list1"/>
    <dgm:cxn modelId="{7CB67D4B-46B1-46C5-9446-1478A808FE4A}" type="presParOf" srcId="{8E61B878-600E-4BEC-9361-B24ED107AF46}" destId="{E8CE0782-A799-4BEA-8FBA-FCDDFBF2D3ED}" srcOrd="0" destOrd="0" presId="urn:microsoft.com/office/officeart/2005/8/layout/list1"/>
    <dgm:cxn modelId="{54DA316B-0E43-498C-8009-4C2799D6EB4D}" type="presParOf" srcId="{8E61B878-600E-4BEC-9361-B24ED107AF46}" destId="{4B3F278F-228D-421D-8702-0A295FDEC6FB}" srcOrd="1" destOrd="0" presId="urn:microsoft.com/office/officeart/2005/8/layout/list1"/>
    <dgm:cxn modelId="{A0B777DD-DE7E-4887-ABD8-5B783C7F8402}" type="presParOf" srcId="{B5FCEB87-B4F2-4C98-B99C-9E65CF1611FA}" destId="{E0C448AE-2962-4FFF-8D31-D435BF3232A3}" srcOrd="1" destOrd="0" presId="urn:microsoft.com/office/officeart/2005/8/layout/list1"/>
    <dgm:cxn modelId="{305A5496-A19A-49B2-8E67-159EA07E7177}" type="presParOf" srcId="{B5FCEB87-B4F2-4C98-B99C-9E65CF1611FA}" destId="{4E6D51C5-1610-4BAC-A52A-B4AB874665C8}" srcOrd="2" destOrd="0" presId="urn:microsoft.com/office/officeart/2005/8/layout/list1"/>
    <dgm:cxn modelId="{9F67C1B5-CDC0-4B31-9447-530939397094}" type="presParOf" srcId="{B5FCEB87-B4F2-4C98-B99C-9E65CF1611FA}" destId="{09E9AE19-7BAD-45C3-AC3C-8414854074AC}" srcOrd="3" destOrd="0" presId="urn:microsoft.com/office/officeart/2005/8/layout/list1"/>
    <dgm:cxn modelId="{B73718AD-33C8-4616-ACA0-9F22EAB54CF5}" type="presParOf" srcId="{B5FCEB87-B4F2-4C98-B99C-9E65CF1611FA}" destId="{5031F682-94DF-4FFB-895E-9BD94835E882}" srcOrd="4" destOrd="0" presId="urn:microsoft.com/office/officeart/2005/8/layout/list1"/>
    <dgm:cxn modelId="{D6CD20A2-6A95-4659-8C39-B11B56EC7A37}" type="presParOf" srcId="{5031F682-94DF-4FFB-895E-9BD94835E882}" destId="{965A9B88-D838-4958-A1D4-8C70A75234EA}" srcOrd="0" destOrd="0" presId="urn:microsoft.com/office/officeart/2005/8/layout/list1"/>
    <dgm:cxn modelId="{D8BAA0E7-5EB5-43AF-92C8-0BD045BDD681}" type="presParOf" srcId="{5031F682-94DF-4FFB-895E-9BD94835E882}" destId="{3F26614B-AC7C-4B6C-AB87-AE57AA892B45}" srcOrd="1" destOrd="0" presId="urn:microsoft.com/office/officeart/2005/8/layout/list1"/>
    <dgm:cxn modelId="{6FB4B3C5-D32D-4E27-A300-D65422D787A7}" type="presParOf" srcId="{B5FCEB87-B4F2-4C98-B99C-9E65CF1611FA}" destId="{6A2A4C87-7B82-4D05-9F8E-805D2DEC3A86}" srcOrd="5" destOrd="0" presId="urn:microsoft.com/office/officeart/2005/8/layout/list1"/>
    <dgm:cxn modelId="{FB8EDED1-FCAD-40DD-8DA8-AD5D0B3060C1}" type="presParOf" srcId="{B5FCEB87-B4F2-4C98-B99C-9E65CF1611FA}" destId="{1E8DF1E6-5E57-4CC4-A1E5-F11899267B0A}" srcOrd="6"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D51C5-1610-4BAC-A52A-B4AB874665C8}">
      <dsp:nvSpPr>
        <dsp:cNvPr id="0" name=""/>
        <dsp:cNvSpPr/>
      </dsp:nvSpPr>
      <dsp:spPr>
        <a:xfrm>
          <a:off x="0" y="768172"/>
          <a:ext cx="4952945"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3F278F-228D-421D-8702-0A295FDEC6FB}">
      <dsp:nvSpPr>
        <dsp:cNvPr id="0" name=""/>
        <dsp:cNvSpPr/>
      </dsp:nvSpPr>
      <dsp:spPr>
        <a:xfrm>
          <a:off x="247647" y="472972"/>
          <a:ext cx="3467061" cy="59040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047" tIns="0" rIns="131047" bIns="0" numCol="1" spcCol="1270" anchor="ctr" anchorCtr="0">
          <a:noAutofit/>
        </a:bodyPr>
        <a:lstStyle/>
        <a:p>
          <a:pPr lvl="0" algn="l" defTabSz="889000">
            <a:lnSpc>
              <a:spcPct val="90000"/>
            </a:lnSpc>
            <a:spcBef>
              <a:spcPct val="0"/>
            </a:spcBef>
            <a:spcAft>
              <a:spcPct val="35000"/>
            </a:spcAft>
          </a:pPr>
          <a:r>
            <a:rPr lang="ru-RU" sz="2000" b="1" kern="1200" dirty="0" smtClean="0">
              <a:latin typeface="Arial Narrow" panose="020B0606020202030204" pitchFamily="34" charset="0"/>
            </a:rPr>
            <a:t>созданы в 72 регионах (85%)</a:t>
          </a:r>
          <a:endParaRPr lang="ru-RU" sz="2000" kern="1200" dirty="0"/>
        </a:p>
      </dsp:txBody>
      <dsp:txXfrm>
        <a:off x="276468" y="501793"/>
        <a:ext cx="3409419" cy="532758"/>
      </dsp:txXfrm>
    </dsp:sp>
    <dsp:sp modelId="{1E8DF1E6-5E57-4CC4-A1E5-F11899267B0A}">
      <dsp:nvSpPr>
        <dsp:cNvPr id="0" name=""/>
        <dsp:cNvSpPr/>
      </dsp:nvSpPr>
      <dsp:spPr>
        <a:xfrm>
          <a:off x="0" y="1675372"/>
          <a:ext cx="4952945"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26614B-AC7C-4B6C-AB87-AE57AA892B45}">
      <dsp:nvSpPr>
        <dsp:cNvPr id="0" name=""/>
        <dsp:cNvSpPr/>
      </dsp:nvSpPr>
      <dsp:spPr>
        <a:xfrm>
          <a:off x="247647" y="1380172"/>
          <a:ext cx="3829161" cy="59040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047" tIns="0" rIns="131047" bIns="0" numCol="1" spcCol="1270" anchor="ctr" anchorCtr="0">
          <a:noAutofit/>
        </a:bodyPr>
        <a:lstStyle/>
        <a:p>
          <a:pPr lvl="0" algn="l" defTabSz="889000">
            <a:lnSpc>
              <a:spcPct val="90000"/>
            </a:lnSpc>
            <a:spcBef>
              <a:spcPct val="0"/>
            </a:spcBef>
            <a:spcAft>
              <a:spcPct val="35000"/>
            </a:spcAft>
          </a:pPr>
          <a:r>
            <a:rPr lang="ru-RU" sz="2000" b="1" kern="1200" dirty="0" smtClean="0">
              <a:latin typeface="Arial Narrow" panose="020B0606020202030204" pitchFamily="34" charset="0"/>
            </a:rPr>
            <a:t>не созданы в 13 регионах (15%)</a:t>
          </a:r>
          <a:endParaRPr lang="ru-RU" sz="2000" b="1" kern="1200" dirty="0">
            <a:latin typeface="Arial Narrow" panose="020B0606020202030204" pitchFamily="34" charset="0"/>
          </a:endParaRPr>
        </a:p>
      </dsp:txBody>
      <dsp:txXfrm>
        <a:off x="276468" y="1408993"/>
        <a:ext cx="3771519"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E1D71B2-C074-4B13-AB67-B32509399B4C}" type="datetimeFigureOut">
              <a:rPr lang="ru-RU" smtClean="0"/>
              <a:pPr/>
              <a:t>14.05.2019</a:t>
            </a:fld>
            <a:endParaRPr lang="ru-RU" dirty="0"/>
          </a:p>
        </p:txBody>
      </p:sp>
      <p:sp>
        <p:nvSpPr>
          <p:cNvPr id="4" name="Нижний колонтитул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4BA3FB5-6A54-469C-AF8A-E30B739F1A51}" type="slidenum">
              <a:rPr lang="ru-RU" smtClean="0"/>
              <a:pPr/>
              <a:t>‹#›</a:t>
            </a:fld>
            <a:endParaRPr lang="ru-RU" dirty="0"/>
          </a:p>
        </p:txBody>
      </p:sp>
    </p:spTree>
    <p:extLst>
      <p:ext uri="{BB962C8B-B14F-4D97-AF65-F5344CB8AC3E}">
        <p14:creationId xmlns:p14="http://schemas.microsoft.com/office/powerpoint/2010/main" val="390793744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EA4A145-E748-45E6-9541-8C569DD64A20}" type="datetimeFigureOut">
              <a:rPr lang="ru-RU" smtClean="0"/>
              <a:pPr/>
              <a:t>14.05.2019</a:t>
            </a:fld>
            <a:endParaRPr lang="ru-RU" dirty="0"/>
          </a:p>
        </p:txBody>
      </p:sp>
      <p:sp>
        <p:nvSpPr>
          <p:cNvPr id="4" name="Образ слайда 3"/>
          <p:cNvSpPr>
            <a:spLocks noGrp="1" noRot="1" noChangeAspect="1"/>
          </p:cNvSpPr>
          <p:nvPr>
            <p:ph type="sldImg" idx="2"/>
          </p:nvPr>
        </p:nvSpPr>
        <p:spPr>
          <a:xfrm>
            <a:off x="957263" y="1241425"/>
            <a:ext cx="4883150" cy="3349625"/>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E4FF0B7-6C7A-444D-BC86-99C02D58423E}" type="slidenum">
              <a:rPr lang="ru-RU" smtClean="0"/>
              <a:pPr/>
              <a:t>‹#›</a:t>
            </a:fld>
            <a:endParaRPr lang="ru-RU" dirty="0"/>
          </a:p>
        </p:txBody>
      </p:sp>
    </p:spTree>
    <p:extLst>
      <p:ext uri="{BB962C8B-B14F-4D97-AF65-F5344CB8AC3E}">
        <p14:creationId xmlns:p14="http://schemas.microsoft.com/office/powerpoint/2010/main" val="2078136946"/>
      </p:ext>
    </p:extLst>
  </p:cSld>
  <p:clrMap bg1="lt1" tx1="dk1" bg2="lt2" tx2="dk2" accent1="accent1" accent2="accent2" accent3="accent3" accent4="accent4" accent5="accent5" accent6="accent6" hlink="hlink" folHlink="folHlink"/>
  <p:hf sldNum="0" hdr="0" ftr="0" dt="0"/>
  <p:notesStyle>
    <a:lvl1pPr marL="0" algn="l" defTabSz="947867" rtl="0" eaLnBrk="1" latinLnBrk="0" hangingPunct="1">
      <a:defRPr sz="1244" kern="1200">
        <a:solidFill>
          <a:schemeClr val="tx1"/>
        </a:solidFill>
        <a:latin typeface="+mn-lt"/>
        <a:ea typeface="+mn-ea"/>
        <a:cs typeface="+mn-cs"/>
      </a:defRPr>
    </a:lvl1pPr>
    <a:lvl2pPr marL="473934" algn="l" defTabSz="947867" rtl="0" eaLnBrk="1" latinLnBrk="0" hangingPunct="1">
      <a:defRPr sz="1244" kern="1200">
        <a:solidFill>
          <a:schemeClr val="tx1"/>
        </a:solidFill>
        <a:latin typeface="+mn-lt"/>
        <a:ea typeface="+mn-ea"/>
        <a:cs typeface="+mn-cs"/>
      </a:defRPr>
    </a:lvl2pPr>
    <a:lvl3pPr marL="947867" algn="l" defTabSz="947867" rtl="0" eaLnBrk="1" latinLnBrk="0" hangingPunct="1">
      <a:defRPr sz="1244" kern="1200">
        <a:solidFill>
          <a:schemeClr val="tx1"/>
        </a:solidFill>
        <a:latin typeface="+mn-lt"/>
        <a:ea typeface="+mn-ea"/>
        <a:cs typeface="+mn-cs"/>
      </a:defRPr>
    </a:lvl3pPr>
    <a:lvl4pPr marL="1421801" algn="l" defTabSz="947867" rtl="0" eaLnBrk="1" latinLnBrk="0" hangingPunct="1">
      <a:defRPr sz="1244" kern="1200">
        <a:solidFill>
          <a:schemeClr val="tx1"/>
        </a:solidFill>
        <a:latin typeface="+mn-lt"/>
        <a:ea typeface="+mn-ea"/>
        <a:cs typeface="+mn-cs"/>
      </a:defRPr>
    </a:lvl4pPr>
    <a:lvl5pPr marL="1895734" algn="l" defTabSz="947867" rtl="0" eaLnBrk="1" latinLnBrk="0" hangingPunct="1">
      <a:defRPr sz="1244" kern="1200">
        <a:solidFill>
          <a:schemeClr val="tx1"/>
        </a:solidFill>
        <a:latin typeface="+mn-lt"/>
        <a:ea typeface="+mn-ea"/>
        <a:cs typeface="+mn-cs"/>
      </a:defRPr>
    </a:lvl5pPr>
    <a:lvl6pPr marL="2369668" algn="l" defTabSz="947867" rtl="0" eaLnBrk="1" latinLnBrk="0" hangingPunct="1">
      <a:defRPr sz="1244" kern="1200">
        <a:solidFill>
          <a:schemeClr val="tx1"/>
        </a:solidFill>
        <a:latin typeface="+mn-lt"/>
        <a:ea typeface="+mn-ea"/>
        <a:cs typeface="+mn-cs"/>
      </a:defRPr>
    </a:lvl6pPr>
    <a:lvl7pPr marL="2843601" algn="l" defTabSz="947867" rtl="0" eaLnBrk="1" latinLnBrk="0" hangingPunct="1">
      <a:defRPr sz="1244" kern="1200">
        <a:solidFill>
          <a:schemeClr val="tx1"/>
        </a:solidFill>
        <a:latin typeface="+mn-lt"/>
        <a:ea typeface="+mn-ea"/>
        <a:cs typeface="+mn-cs"/>
      </a:defRPr>
    </a:lvl7pPr>
    <a:lvl8pPr marL="3317535" algn="l" defTabSz="947867" rtl="0" eaLnBrk="1" latinLnBrk="0" hangingPunct="1">
      <a:defRPr sz="1244" kern="1200">
        <a:solidFill>
          <a:schemeClr val="tx1"/>
        </a:solidFill>
        <a:latin typeface="+mn-lt"/>
        <a:ea typeface="+mn-ea"/>
        <a:cs typeface="+mn-cs"/>
      </a:defRPr>
    </a:lvl8pPr>
    <a:lvl9pPr marL="3791468" algn="l" defTabSz="947867" rtl="0" eaLnBrk="1" latinLnBrk="0" hangingPunct="1">
      <a:defRPr sz="124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4038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D061E6-0AAA-49F8-B74D-B24FEDCECDE1}" type="slidenum">
              <a:rPr kumimoji="0" lang="ru-RU" alt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ru-RU" alt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1290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D061E6-0AAA-49F8-B74D-B24FEDCECDE1}" type="slidenum">
              <a:rPr kumimoji="0" lang="ru-RU" alt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ru-RU" alt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828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44999" y="1414125"/>
            <a:ext cx="10709990" cy="3008266"/>
          </a:xfrm>
        </p:spPr>
        <p:txBody>
          <a:bodyPr anchor="b"/>
          <a:lstStyle>
            <a:lvl1pPr algn="ctr">
              <a:defRPr sz="7560"/>
            </a:lvl1pPr>
          </a:lstStyle>
          <a:p>
            <a:r>
              <a:rPr lang="ru-RU" smtClean="0"/>
              <a:t>Образец заголовка</a:t>
            </a:r>
            <a:endParaRPr lang="en-US" dirty="0"/>
          </a:p>
        </p:txBody>
      </p:sp>
      <p:sp>
        <p:nvSpPr>
          <p:cNvPr id="3" name="Subtitle 2"/>
          <p:cNvSpPr>
            <a:spLocks noGrp="1"/>
          </p:cNvSpPr>
          <p:nvPr>
            <p:ph type="subTitle" idx="1"/>
          </p:nvPr>
        </p:nvSpPr>
        <p:spPr>
          <a:xfrm>
            <a:off x="1574999" y="4538401"/>
            <a:ext cx="9449991" cy="2086184"/>
          </a:xfrm>
        </p:spPr>
        <p:txBody>
          <a:bodyPr/>
          <a:lstStyle>
            <a:lvl1pPr marL="0" indent="0" algn="ctr">
              <a:buNone/>
              <a:defRPr sz="3024"/>
            </a:lvl1pPr>
            <a:lvl2pPr marL="576072" indent="0" algn="ctr">
              <a:buNone/>
              <a:defRPr sz="2520"/>
            </a:lvl2pPr>
            <a:lvl3pPr marL="1152144" indent="0" algn="ctr">
              <a:buNone/>
              <a:defRPr sz="2268"/>
            </a:lvl3pPr>
            <a:lvl4pPr marL="1728216" indent="0" algn="ctr">
              <a:buNone/>
              <a:defRPr sz="2016"/>
            </a:lvl4pPr>
            <a:lvl5pPr marL="2304288" indent="0" algn="ctr">
              <a:buNone/>
              <a:defRPr sz="2016"/>
            </a:lvl5pPr>
            <a:lvl6pPr marL="2880360" indent="0" algn="ctr">
              <a:buNone/>
              <a:defRPr sz="2016"/>
            </a:lvl6pPr>
            <a:lvl7pPr marL="3456432" indent="0" algn="ctr">
              <a:buNone/>
              <a:defRPr sz="2016"/>
            </a:lvl7pPr>
            <a:lvl8pPr marL="4032504" indent="0" algn="ctr">
              <a:buNone/>
              <a:defRPr sz="2016"/>
            </a:lvl8pPr>
            <a:lvl9pPr marL="4608576" indent="0" algn="ctr">
              <a:buNone/>
              <a:defRPr sz="2016"/>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dirty="0"/>
          </a:p>
        </p:txBody>
      </p:sp>
    </p:spTree>
    <p:extLst>
      <p:ext uri="{BB962C8B-B14F-4D97-AF65-F5344CB8AC3E}">
        <p14:creationId xmlns:p14="http://schemas.microsoft.com/office/powerpoint/2010/main" val="3195760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dirty="0"/>
          </a:p>
        </p:txBody>
      </p:sp>
    </p:spTree>
    <p:extLst>
      <p:ext uri="{BB962C8B-B14F-4D97-AF65-F5344CB8AC3E}">
        <p14:creationId xmlns:p14="http://schemas.microsoft.com/office/powerpoint/2010/main" val="2218818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867" y="460041"/>
            <a:ext cx="2716872" cy="7322647"/>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66250" y="460041"/>
            <a:ext cx="7993117" cy="732264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dirty="0"/>
          </a:p>
        </p:txBody>
      </p:sp>
    </p:spTree>
    <p:extLst>
      <p:ext uri="{BB962C8B-B14F-4D97-AF65-F5344CB8AC3E}">
        <p14:creationId xmlns:p14="http://schemas.microsoft.com/office/powerpoint/2010/main" val="1369219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dirty="0"/>
          </a:p>
        </p:txBody>
      </p:sp>
      <p:pic>
        <p:nvPicPr>
          <p:cNvPr id="7" name="Рисунок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21" b="12482"/>
          <a:stretch/>
        </p:blipFill>
        <p:spPr>
          <a:xfrm>
            <a:off x="66870" y="134021"/>
            <a:ext cx="1990739" cy="699100"/>
          </a:xfrm>
          <a:prstGeom prst="rect">
            <a:avLst/>
          </a:prstGeom>
        </p:spPr>
      </p:pic>
    </p:spTree>
    <p:extLst>
      <p:ext uri="{BB962C8B-B14F-4D97-AF65-F5344CB8AC3E}">
        <p14:creationId xmlns:p14="http://schemas.microsoft.com/office/powerpoint/2010/main" val="392387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59687" y="2154193"/>
            <a:ext cx="10867490" cy="3594317"/>
          </a:xfrm>
        </p:spPr>
        <p:txBody>
          <a:bodyPr anchor="b"/>
          <a:lstStyle>
            <a:lvl1pPr>
              <a:defRPr sz="7560"/>
            </a:lvl1pPr>
          </a:lstStyle>
          <a:p>
            <a:r>
              <a:rPr lang="ru-RU" smtClean="0"/>
              <a:t>Образец заголовка</a:t>
            </a:r>
            <a:endParaRPr lang="en-US" dirty="0"/>
          </a:p>
        </p:txBody>
      </p:sp>
      <p:sp>
        <p:nvSpPr>
          <p:cNvPr id="3" name="Text Placeholder 2"/>
          <p:cNvSpPr>
            <a:spLocks noGrp="1"/>
          </p:cNvSpPr>
          <p:nvPr>
            <p:ph type="body" idx="1"/>
          </p:nvPr>
        </p:nvSpPr>
        <p:spPr>
          <a:xfrm>
            <a:off x="859687" y="5782513"/>
            <a:ext cx="10867490" cy="1890166"/>
          </a:xfrm>
        </p:spPr>
        <p:txBody>
          <a:bodyPr/>
          <a:lstStyle>
            <a:lvl1pPr marL="0" indent="0">
              <a:buNone/>
              <a:defRPr sz="3024">
                <a:solidFill>
                  <a:schemeClr val="tx1"/>
                </a:solidFill>
              </a:defRPr>
            </a:lvl1pPr>
            <a:lvl2pPr marL="576072" indent="0">
              <a:buNone/>
              <a:defRPr sz="2520">
                <a:solidFill>
                  <a:schemeClr val="tx1">
                    <a:tint val="75000"/>
                  </a:schemeClr>
                </a:solidFill>
              </a:defRPr>
            </a:lvl2pPr>
            <a:lvl3pPr marL="1152144" indent="0">
              <a:buNone/>
              <a:defRPr sz="2268">
                <a:solidFill>
                  <a:schemeClr val="tx1">
                    <a:tint val="75000"/>
                  </a:schemeClr>
                </a:solidFill>
              </a:defRPr>
            </a:lvl3pPr>
            <a:lvl4pPr marL="1728216" indent="0">
              <a:buNone/>
              <a:defRPr sz="2016">
                <a:solidFill>
                  <a:schemeClr val="tx1">
                    <a:tint val="75000"/>
                  </a:schemeClr>
                </a:solidFill>
              </a:defRPr>
            </a:lvl4pPr>
            <a:lvl5pPr marL="2304288" indent="0">
              <a:buNone/>
              <a:defRPr sz="2016">
                <a:solidFill>
                  <a:schemeClr val="tx1">
                    <a:tint val="75000"/>
                  </a:schemeClr>
                </a:solidFill>
              </a:defRPr>
            </a:lvl5pPr>
            <a:lvl6pPr marL="2880360" indent="0">
              <a:buNone/>
              <a:defRPr sz="2016">
                <a:solidFill>
                  <a:schemeClr val="tx1">
                    <a:tint val="75000"/>
                  </a:schemeClr>
                </a:solidFill>
              </a:defRPr>
            </a:lvl6pPr>
            <a:lvl7pPr marL="3456432" indent="0">
              <a:buNone/>
              <a:defRPr sz="2016">
                <a:solidFill>
                  <a:schemeClr val="tx1">
                    <a:tint val="75000"/>
                  </a:schemeClr>
                </a:solidFill>
              </a:defRPr>
            </a:lvl7pPr>
            <a:lvl8pPr marL="4032504" indent="0">
              <a:buNone/>
              <a:defRPr sz="2016">
                <a:solidFill>
                  <a:schemeClr val="tx1">
                    <a:tint val="75000"/>
                  </a:schemeClr>
                </a:solidFill>
              </a:defRPr>
            </a:lvl8pPr>
            <a:lvl9pPr marL="4608576" indent="0">
              <a:buNone/>
              <a:defRPr sz="2016">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dirty="0"/>
          </a:p>
        </p:txBody>
      </p:sp>
    </p:spTree>
    <p:extLst>
      <p:ext uri="{BB962C8B-B14F-4D97-AF65-F5344CB8AC3E}">
        <p14:creationId xmlns:p14="http://schemas.microsoft.com/office/powerpoint/2010/main" val="321151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66249" y="2300203"/>
            <a:ext cx="5354995" cy="54824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78744" y="2300203"/>
            <a:ext cx="5354995" cy="54824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9005E221-E10C-40C7-8143-48F6241B2838}" type="slidenum">
              <a:rPr lang="ru-RU" smtClean="0"/>
              <a:pPr/>
              <a:t>‹#›</a:t>
            </a:fld>
            <a:endParaRPr lang="ru-RU" dirty="0"/>
          </a:p>
        </p:txBody>
      </p:sp>
    </p:spTree>
    <p:extLst>
      <p:ext uri="{BB962C8B-B14F-4D97-AF65-F5344CB8AC3E}">
        <p14:creationId xmlns:p14="http://schemas.microsoft.com/office/powerpoint/2010/main" val="22907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67890" y="460043"/>
            <a:ext cx="10867490" cy="1670148"/>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67892" y="2118188"/>
            <a:ext cx="5330385" cy="1038091"/>
          </a:xfrm>
        </p:spPr>
        <p:txBody>
          <a:bodyPr anchor="b"/>
          <a:lstStyle>
            <a:lvl1pPr marL="0" indent="0">
              <a:buNone/>
              <a:defRPr sz="3024" b="1"/>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ru-RU" smtClean="0"/>
              <a:t>Образец текста</a:t>
            </a:r>
          </a:p>
        </p:txBody>
      </p:sp>
      <p:sp>
        <p:nvSpPr>
          <p:cNvPr id="4" name="Content Placeholder 3"/>
          <p:cNvSpPr>
            <a:spLocks noGrp="1"/>
          </p:cNvSpPr>
          <p:nvPr>
            <p:ph sz="half" idx="2"/>
          </p:nvPr>
        </p:nvSpPr>
        <p:spPr>
          <a:xfrm>
            <a:off x="867892" y="3156278"/>
            <a:ext cx="5330385" cy="464241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78745" y="2118188"/>
            <a:ext cx="5356636" cy="1038091"/>
          </a:xfrm>
        </p:spPr>
        <p:txBody>
          <a:bodyPr anchor="b"/>
          <a:lstStyle>
            <a:lvl1pPr marL="0" indent="0">
              <a:buNone/>
              <a:defRPr sz="3024" b="1"/>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ru-RU" smtClean="0"/>
              <a:t>Образец текста</a:t>
            </a:r>
          </a:p>
        </p:txBody>
      </p:sp>
      <p:sp>
        <p:nvSpPr>
          <p:cNvPr id="6" name="Content Placeholder 5"/>
          <p:cNvSpPr>
            <a:spLocks noGrp="1"/>
          </p:cNvSpPr>
          <p:nvPr>
            <p:ph sz="quarter" idx="4"/>
          </p:nvPr>
        </p:nvSpPr>
        <p:spPr>
          <a:xfrm>
            <a:off x="6378745" y="3156278"/>
            <a:ext cx="5356636" cy="464241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9005E221-E10C-40C7-8143-48F6241B2838}" type="slidenum">
              <a:rPr lang="ru-RU" smtClean="0"/>
              <a:pPr/>
              <a:t>‹#›</a:t>
            </a:fld>
            <a:endParaRPr lang="ru-RU" dirty="0"/>
          </a:p>
        </p:txBody>
      </p:sp>
    </p:spTree>
    <p:extLst>
      <p:ext uri="{BB962C8B-B14F-4D97-AF65-F5344CB8AC3E}">
        <p14:creationId xmlns:p14="http://schemas.microsoft.com/office/powerpoint/2010/main" val="2564181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9005E221-E10C-40C7-8143-48F6241B2838}" type="slidenum">
              <a:rPr lang="ru-RU" smtClean="0"/>
              <a:pPr/>
              <a:t>‹#›</a:t>
            </a:fld>
            <a:endParaRPr lang="ru-RU" dirty="0"/>
          </a:p>
        </p:txBody>
      </p:sp>
      <p:pic>
        <p:nvPicPr>
          <p:cNvPr id="7" name="Рисунок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21" b="12482"/>
          <a:stretch/>
        </p:blipFill>
        <p:spPr>
          <a:xfrm>
            <a:off x="66870" y="134021"/>
            <a:ext cx="1990739" cy="699100"/>
          </a:xfrm>
          <a:prstGeom prst="rect">
            <a:avLst/>
          </a:prstGeom>
        </p:spPr>
      </p:pic>
    </p:spTree>
    <p:extLst>
      <p:ext uri="{BB962C8B-B14F-4D97-AF65-F5344CB8AC3E}">
        <p14:creationId xmlns:p14="http://schemas.microsoft.com/office/powerpoint/2010/main" val="131799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9005E221-E10C-40C7-8143-48F6241B2838}" type="slidenum">
              <a:rPr lang="ru-RU" smtClean="0"/>
              <a:pPr/>
              <a:t>‹#›</a:t>
            </a:fld>
            <a:endParaRPr lang="ru-RU" dirty="0"/>
          </a:p>
        </p:txBody>
      </p:sp>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21" b="12482"/>
          <a:stretch/>
        </p:blipFill>
        <p:spPr>
          <a:xfrm>
            <a:off x="66870" y="134021"/>
            <a:ext cx="1990739" cy="699100"/>
          </a:xfrm>
          <a:prstGeom prst="rect">
            <a:avLst/>
          </a:prstGeom>
        </p:spPr>
      </p:pic>
    </p:spTree>
    <p:extLst>
      <p:ext uri="{BB962C8B-B14F-4D97-AF65-F5344CB8AC3E}">
        <p14:creationId xmlns:p14="http://schemas.microsoft.com/office/powerpoint/2010/main" val="115521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7890" y="576051"/>
            <a:ext cx="4063824" cy="2016178"/>
          </a:xfrm>
        </p:spPr>
        <p:txBody>
          <a:bodyPr anchor="b"/>
          <a:lstStyle>
            <a:lvl1pPr>
              <a:defRPr sz="4032"/>
            </a:lvl1pPr>
          </a:lstStyle>
          <a:p>
            <a:r>
              <a:rPr lang="ru-RU" smtClean="0"/>
              <a:t>Образец заголовка</a:t>
            </a:r>
            <a:endParaRPr lang="en-US" dirty="0"/>
          </a:p>
        </p:txBody>
      </p:sp>
      <p:sp>
        <p:nvSpPr>
          <p:cNvPr id="3" name="Content Placeholder 2"/>
          <p:cNvSpPr>
            <a:spLocks noGrp="1"/>
          </p:cNvSpPr>
          <p:nvPr>
            <p:ph idx="1"/>
          </p:nvPr>
        </p:nvSpPr>
        <p:spPr>
          <a:xfrm>
            <a:off x="5356636" y="1244112"/>
            <a:ext cx="6378744" cy="6140542"/>
          </a:xfrm>
        </p:spPr>
        <p:txBody>
          <a:bodyPr/>
          <a:lstStyle>
            <a:lvl1pPr>
              <a:defRPr sz="4032"/>
            </a:lvl1pPr>
            <a:lvl2pPr>
              <a:defRPr sz="3528"/>
            </a:lvl2pPr>
            <a:lvl3pPr>
              <a:defRPr sz="3024"/>
            </a:lvl3pPr>
            <a:lvl4pPr>
              <a:defRPr sz="2520"/>
            </a:lvl4pPr>
            <a:lvl5pPr>
              <a:defRPr sz="2520"/>
            </a:lvl5pPr>
            <a:lvl6pPr>
              <a:defRPr sz="2520"/>
            </a:lvl6pPr>
            <a:lvl7pPr>
              <a:defRPr sz="2520"/>
            </a:lvl7pPr>
            <a:lvl8pPr>
              <a:defRPr sz="2520"/>
            </a:lvl8pPr>
            <a:lvl9pPr>
              <a:defRPr sz="252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7890" y="2592229"/>
            <a:ext cx="4063824" cy="4802425"/>
          </a:xfrm>
        </p:spPr>
        <p:txBody>
          <a:bodyPr/>
          <a:lstStyle>
            <a:lvl1pPr marL="0" indent="0">
              <a:buNone/>
              <a:defRPr sz="2016"/>
            </a:lvl1pPr>
            <a:lvl2pPr marL="576072" indent="0">
              <a:buNone/>
              <a:defRPr sz="1764"/>
            </a:lvl2pPr>
            <a:lvl3pPr marL="1152144" indent="0">
              <a:buNone/>
              <a:defRPr sz="1512"/>
            </a:lvl3pPr>
            <a:lvl4pPr marL="1728216" indent="0">
              <a:buNone/>
              <a:defRPr sz="1260"/>
            </a:lvl4pPr>
            <a:lvl5pPr marL="2304288" indent="0">
              <a:buNone/>
              <a:defRPr sz="1260"/>
            </a:lvl5pPr>
            <a:lvl6pPr marL="2880360" indent="0">
              <a:buNone/>
              <a:defRPr sz="1260"/>
            </a:lvl6pPr>
            <a:lvl7pPr marL="3456432" indent="0">
              <a:buNone/>
              <a:defRPr sz="1260"/>
            </a:lvl7pPr>
            <a:lvl8pPr marL="4032504" indent="0">
              <a:buNone/>
              <a:defRPr sz="1260"/>
            </a:lvl8pPr>
            <a:lvl9pPr marL="4608576" indent="0">
              <a:buNone/>
              <a:defRPr sz="126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9005E221-E10C-40C7-8143-48F6241B2838}" type="slidenum">
              <a:rPr lang="ru-RU" smtClean="0"/>
              <a:pPr/>
              <a:t>‹#›</a:t>
            </a:fld>
            <a:endParaRPr lang="ru-RU" dirty="0"/>
          </a:p>
        </p:txBody>
      </p:sp>
    </p:spTree>
    <p:extLst>
      <p:ext uri="{BB962C8B-B14F-4D97-AF65-F5344CB8AC3E}">
        <p14:creationId xmlns:p14="http://schemas.microsoft.com/office/powerpoint/2010/main" val="3416901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7890" y="576051"/>
            <a:ext cx="4063824" cy="2016178"/>
          </a:xfrm>
        </p:spPr>
        <p:txBody>
          <a:bodyPr anchor="b"/>
          <a:lstStyle>
            <a:lvl1pPr>
              <a:defRPr sz="4032"/>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356636" y="1244112"/>
            <a:ext cx="6378744" cy="6140542"/>
          </a:xfrm>
        </p:spPr>
        <p:txBody>
          <a:bodyPr anchor="t"/>
          <a:lstStyle>
            <a:lvl1pPr marL="0" indent="0">
              <a:buNone/>
              <a:defRPr sz="4032"/>
            </a:lvl1pPr>
            <a:lvl2pPr marL="576072" indent="0">
              <a:buNone/>
              <a:defRPr sz="3528"/>
            </a:lvl2pPr>
            <a:lvl3pPr marL="1152144" indent="0">
              <a:buNone/>
              <a:defRPr sz="3024"/>
            </a:lvl3pPr>
            <a:lvl4pPr marL="1728216" indent="0">
              <a:buNone/>
              <a:defRPr sz="2520"/>
            </a:lvl4pPr>
            <a:lvl5pPr marL="2304288" indent="0">
              <a:buNone/>
              <a:defRPr sz="2520"/>
            </a:lvl5pPr>
            <a:lvl6pPr marL="2880360" indent="0">
              <a:buNone/>
              <a:defRPr sz="2520"/>
            </a:lvl6pPr>
            <a:lvl7pPr marL="3456432" indent="0">
              <a:buNone/>
              <a:defRPr sz="2520"/>
            </a:lvl7pPr>
            <a:lvl8pPr marL="4032504" indent="0">
              <a:buNone/>
              <a:defRPr sz="2520"/>
            </a:lvl8pPr>
            <a:lvl9pPr marL="4608576" indent="0">
              <a:buNone/>
              <a:defRPr sz="252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67890" y="2592229"/>
            <a:ext cx="4063824" cy="4802425"/>
          </a:xfrm>
        </p:spPr>
        <p:txBody>
          <a:bodyPr/>
          <a:lstStyle>
            <a:lvl1pPr marL="0" indent="0">
              <a:buNone/>
              <a:defRPr sz="2016"/>
            </a:lvl1pPr>
            <a:lvl2pPr marL="576072" indent="0">
              <a:buNone/>
              <a:defRPr sz="1764"/>
            </a:lvl2pPr>
            <a:lvl3pPr marL="1152144" indent="0">
              <a:buNone/>
              <a:defRPr sz="1512"/>
            </a:lvl3pPr>
            <a:lvl4pPr marL="1728216" indent="0">
              <a:buNone/>
              <a:defRPr sz="1260"/>
            </a:lvl4pPr>
            <a:lvl5pPr marL="2304288" indent="0">
              <a:buNone/>
              <a:defRPr sz="1260"/>
            </a:lvl5pPr>
            <a:lvl6pPr marL="2880360" indent="0">
              <a:buNone/>
              <a:defRPr sz="1260"/>
            </a:lvl6pPr>
            <a:lvl7pPr marL="3456432" indent="0">
              <a:buNone/>
              <a:defRPr sz="1260"/>
            </a:lvl7pPr>
            <a:lvl8pPr marL="4032504" indent="0">
              <a:buNone/>
              <a:defRPr sz="1260"/>
            </a:lvl8pPr>
            <a:lvl9pPr marL="4608576" indent="0">
              <a:buNone/>
              <a:defRPr sz="126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9005E221-E10C-40C7-8143-48F6241B2838}" type="slidenum">
              <a:rPr lang="ru-RU" smtClean="0"/>
              <a:pPr/>
              <a:t>‹#›</a:t>
            </a:fld>
            <a:endParaRPr lang="ru-RU" dirty="0"/>
          </a:p>
        </p:txBody>
      </p:sp>
    </p:spTree>
    <p:extLst>
      <p:ext uri="{BB962C8B-B14F-4D97-AF65-F5344CB8AC3E}">
        <p14:creationId xmlns:p14="http://schemas.microsoft.com/office/powerpoint/2010/main" val="1472957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6249" y="460043"/>
            <a:ext cx="10867490" cy="167014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66249" y="2300203"/>
            <a:ext cx="10867490" cy="548248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6249" y="8008709"/>
            <a:ext cx="2834997" cy="460041"/>
          </a:xfrm>
          <a:prstGeom prst="rect">
            <a:avLst/>
          </a:prstGeom>
        </p:spPr>
        <p:txBody>
          <a:bodyPr vert="horz" lIns="91440" tIns="45720" rIns="91440" bIns="45720" rtlCol="0" anchor="ctr"/>
          <a:lstStyle>
            <a:lvl1pPr algn="l">
              <a:defRPr sz="1512">
                <a:solidFill>
                  <a:schemeClr val="tx1">
                    <a:tint val="75000"/>
                  </a:schemeClr>
                </a:solidFill>
              </a:defRPr>
            </a:lvl1pPr>
          </a:lstStyle>
          <a:p>
            <a:endParaRPr lang="ru-RU" dirty="0"/>
          </a:p>
        </p:txBody>
      </p:sp>
      <p:sp>
        <p:nvSpPr>
          <p:cNvPr id="5" name="Footer Placeholder 4"/>
          <p:cNvSpPr>
            <a:spLocks noGrp="1"/>
          </p:cNvSpPr>
          <p:nvPr>
            <p:ph type="ftr" sz="quarter" idx="3"/>
          </p:nvPr>
        </p:nvSpPr>
        <p:spPr>
          <a:xfrm>
            <a:off x="4173746" y="8008709"/>
            <a:ext cx="4252496" cy="460041"/>
          </a:xfrm>
          <a:prstGeom prst="rect">
            <a:avLst/>
          </a:prstGeom>
        </p:spPr>
        <p:txBody>
          <a:bodyPr vert="horz" lIns="91440" tIns="45720" rIns="91440" bIns="45720" rtlCol="0" anchor="ctr"/>
          <a:lstStyle>
            <a:lvl1pPr algn="ctr">
              <a:defRPr sz="1512">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8898742" y="8008709"/>
            <a:ext cx="2834997" cy="460041"/>
          </a:xfrm>
          <a:prstGeom prst="rect">
            <a:avLst/>
          </a:prstGeom>
        </p:spPr>
        <p:txBody>
          <a:bodyPr vert="horz" lIns="91440" tIns="45720" rIns="91440" bIns="45720" rtlCol="0" anchor="ctr"/>
          <a:lstStyle>
            <a:lvl1pPr algn="r">
              <a:defRPr sz="1512">
                <a:solidFill>
                  <a:schemeClr val="tx1">
                    <a:tint val="75000"/>
                  </a:schemeClr>
                </a:solidFill>
              </a:defRPr>
            </a:lvl1pPr>
          </a:lstStyle>
          <a:p>
            <a:fld id="{9005E221-E10C-40C7-8143-48F6241B2838}" type="slidenum">
              <a:rPr lang="ru-RU" smtClean="0"/>
              <a:pPr/>
              <a:t>‹#›</a:t>
            </a:fld>
            <a:endParaRPr lang="ru-RU" dirty="0"/>
          </a:p>
        </p:txBody>
      </p:sp>
    </p:spTree>
    <p:extLst>
      <p:ext uri="{BB962C8B-B14F-4D97-AF65-F5344CB8AC3E}">
        <p14:creationId xmlns:p14="http://schemas.microsoft.com/office/powerpoint/2010/main" val="2067467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1152144" rtl="0" eaLnBrk="1" latinLnBrk="0" hangingPunct="1">
        <a:lnSpc>
          <a:spcPct val="90000"/>
        </a:lnSpc>
        <a:spcBef>
          <a:spcPct val="0"/>
        </a:spcBef>
        <a:buNone/>
        <a:defRPr sz="5544" kern="1200">
          <a:solidFill>
            <a:schemeClr val="tx1"/>
          </a:solidFill>
          <a:latin typeface="+mj-lt"/>
          <a:ea typeface="+mj-ea"/>
          <a:cs typeface="+mj-cs"/>
        </a:defRPr>
      </a:lvl1pPr>
    </p:titleStyle>
    <p:bodyStyle>
      <a:lvl1pPr marL="288036" indent="-288036" algn="l" defTabSz="1152144" rtl="0" eaLnBrk="1" latinLnBrk="0" hangingPunct="1">
        <a:lnSpc>
          <a:spcPct val="90000"/>
        </a:lnSpc>
        <a:spcBef>
          <a:spcPts val="1260"/>
        </a:spcBef>
        <a:buFont typeface="Arial" panose="020B0604020202020204" pitchFamily="34" charset="0"/>
        <a:buChar char="•"/>
        <a:defRPr sz="3528" kern="1200">
          <a:solidFill>
            <a:schemeClr val="tx1"/>
          </a:solidFill>
          <a:latin typeface="+mn-lt"/>
          <a:ea typeface="+mn-ea"/>
          <a:cs typeface="+mn-cs"/>
        </a:defRPr>
      </a:lvl1pPr>
      <a:lvl2pPr marL="864108" indent="-288036" algn="l" defTabSz="1152144" rtl="0" eaLnBrk="1" latinLnBrk="0" hangingPunct="1">
        <a:lnSpc>
          <a:spcPct val="90000"/>
        </a:lnSpc>
        <a:spcBef>
          <a:spcPts val="630"/>
        </a:spcBef>
        <a:buFont typeface="Arial" panose="020B0604020202020204" pitchFamily="34" charset="0"/>
        <a:buChar char="•"/>
        <a:defRPr sz="3024" kern="1200">
          <a:solidFill>
            <a:schemeClr val="tx1"/>
          </a:solidFill>
          <a:latin typeface="+mn-lt"/>
          <a:ea typeface="+mn-ea"/>
          <a:cs typeface="+mn-cs"/>
        </a:defRPr>
      </a:lvl2pPr>
      <a:lvl3pPr marL="1440180" indent="-288036" algn="l" defTabSz="1152144" rtl="0" eaLnBrk="1" latinLnBrk="0" hangingPunct="1">
        <a:lnSpc>
          <a:spcPct val="90000"/>
        </a:lnSpc>
        <a:spcBef>
          <a:spcPts val="630"/>
        </a:spcBef>
        <a:buFont typeface="Arial" panose="020B0604020202020204" pitchFamily="34" charset="0"/>
        <a:buChar char="•"/>
        <a:defRPr sz="2520" kern="1200">
          <a:solidFill>
            <a:schemeClr val="tx1"/>
          </a:solidFill>
          <a:latin typeface="+mn-lt"/>
          <a:ea typeface="+mn-ea"/>
          <a:cs typeface="+mn-cs"/>
        </a:defRPr>
      </a:lvl3pPr>
      <a:lvl4pPr marL="2016252"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4pPr>
      <a:lvl5pPr marL="2592324"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5pPr>
      <a:lvl6pPr marL="3168396"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6pPr>
      <a:lvl7pPr marL="3744468"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7pPr>
      <a:lvl8pPr marL="4320540"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8pPr>
      <a:lvl9pPr marL="4896612"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9pPr>
    </p:bodyStyle>
    <p:otherStyle>
      <a:defPPr>
        <a:defRPr lang="en-US"/>
      </a:defPPr>
      <a:lvl1pPr marL="0" algn="l" defTabSz="1152144" rtl="0" eaLnBrk="1" latinLnBrk="0" hangingPunct="1">
        <a:defRPr sz="2268" kern="1200">
          <a:solidFill>
            <a:schemeClr val="tx1"/>
          </a:solidFill>
          <a:latin typeface="+mn-lt"/>
          <a:ea typeface="+mn-ea"/>
          <a:cs typeface="+mn-cs"/>
        </a:defRPr>
      </a:lvl1pPr>
      <a:lvl2pPr marL="576072" algn="l" defTabSz="1152144" rtl="0" eaLnBrk="1" latinLnBrk="0" hangingPunct="1">
        <a:defRPr sz="2268" kern="1200">
          <a:solidFill>
            <a:schemeClr val="tx1"/>
          </a:solidFill>
          <a:latin typeface="+mn-lt"/>
          <a:ea typeface="+mn-ea"/>
          <a:cs typeface="+mn-cs"/>
        </a:defRPr>
      </a:lvl2pPr>
      <a:lvl3pPr marL="1152144" algn="l" defTabSz="1152144" rtl="0" eaLnBrk="1" latinLnBrk="0" hangingPunct="1">
        <a:defRPr sz="2268" kern="1200">
          <a:solidFill>
            <a:schemeClr val="tx1"/>
          </a:solidFill>
          <a:latin typeface="+mn-lt"/>
          <a:ea typeface="+mn-ea"/>
          <a:cs typeface="+mn-cs"/>
        </a:defRPr>
      </a:lvl3pPr>
      <a:lvl4pPr marL="1728216" algn="l" defTabSz="1152144" rtl="0" eaLnBrk="1" latinLnBrk="0" hangingPunct="1">
        <a:defRPr sz="2268" kern="1200">
          <a:solidFill>
            <a:schemeClr val="tx1"/>
          </a:solidFill>
          <a:latin typeface="+mn-lt"/>
          <a:ea typeface="+mn-ea"/>
          <a:cs typeface="+mn-cs"/>
        </a:defRPr>
      </a:lvl4pPr>
      <a:lvl5pPr marL="2304288" algn="l" defTabSz="1152144" rtl="0" eaLnBrk="1" latinLnBrk="0" hangingPunct="1">
        <a:defRPr sz="2268" kern="1200">
          <a:solidFill>
            <a:schemeClr val="tx1"/>
          </a:solidFill>
          <a:latin typeface="+mn-lt"/>
          <a:ea typeface="+mn-ea"/>
          <a:cs typeface="+mn-cs"/>
        </a:defRPr>
      </a:lvl5pPr>
      <a:lvl6pPr marL="2880360" algn="l" defTabSz="1152144" rtl="0" eaLnBrk="1" latinLnBrk="0" hangingPunct="1">
        <a:defRPr sz="2268" kern="1200">
          <a:solidFill>
            <a:schemeClr val="tx1"/>
          </a:solidFill>
          <a:latin typeface="+mn-lt"/>
          <a:ea typeface="+mn-ea"/>
          <a:cs typeface="+mn-cs"/>
        </a:defRPr>
      </a:lvl6pPr>
      <a:lvl7pPr marL="3456432" algn="l" defTabSz="1152144" rtl="0" eaLnBrk="1" latinLnBrk="0" hangingPunct="1">
        <a:defRPr sz="2268" kern="1200">
          <a:solidFill>
            <a:schemeClr val="tx1"/>
          </a:solidFill>
          <a:latin typeface="+mn-lt"/>
          <a:ea typeface="+mn-ea"/>
          <a:cs typeface="+mn-cs"/>
        </a:defRPr>
      </a:lvl7pPr>
      <a:lvl8pPr marL="4032504" algn="l" defTabSz="1152144" rtl="0" eaLnBrk="1" latinLnBrk="0" hangingPunct="1">
        <a:defRPr sz="2268" kern="1200">
          <a:solidFill>
            <a:schemeClr val="tx1"/>
          </a:solidFill>
          <a:latin typeface="+mn-lt"/>
          <a:ea typeface="+mn-ea"/>
          <a:cs typeface="+mn-cs"/>
        </a:defRPr>
      </a:lvl8pPr>
      <a:lvl9pPr marL="4608576" algn="l" defTabSz="1152144" rtl="0" eaLnBrk="1" latinLnBrk="0" hangingPunct="1">
        <a:defRPr sz="22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oleObject2.bin"/><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emf"/><Relationship Id="rId5" Type="http://schemas.openxmlformats.org/officeDocument/2006/relationships/oleObject" Target="../embeddings/oleObject5.bin"/><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emf"/><Relationship Id="rId5" Type="http://schemas.openxmlformats.org/officeDocument/2006/relationships/oleObject" Target="../embeddings/oleObject7.bin"/><Relationship Id="rId4" Type="http://schemas.openxmlformats.org/officeDocument/2006/relationships/image" Target="../media/image18.emf"/></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8143" y="7859603"/>
            <a:ext cx="3052693" cy="400110"/>
          </a:xfrm>
          <a:prstGeom prst="rect">
            <a:avLst/>
          </a:prstGeom>
          <a:noFill/>
        </p:spPr>
        <p:txBody>
          <a:bodyPr wrap="square" rtlCol="0">
            <a:spAutoFit/>
          </a:bodyPr>
          <a:lstStyle/>
          <a:p>
            <a:pPr algn="ctr"/>
            <a:r>
              <a:rPr lang="ru-RU" sz="2000" b="1" dirty="0">
                <a:latin typeface="Arial Narrow" panose="020B0606020202030204" pitchFamily="34" charset="0"/>
              </a:rPr>
              <a:t>г</a:t>
            </a:r>
            <a:r>
              <a:rPr lang="ru-RU" sz="2000" b="1" dirty="0" smtClean="0">
                <a:latin typeface="Arial Narrow" panose="020B0606020202030204" pitchFamily="34" charset="0"/>
              </a:rPr>
              <a:t>. Москва, 2019 г</a:t>
            </a:r>
            <a:r>
              <a:rPr lang="ru-RU" b="1" dirty="0" smtClean="0">
                <a:latin typeface="Arial Narrow" panose="020B0606020202030204" pitchFamily="34" charset="0"/>
              </a:rPr>
              <a:t>.</a:t>
            </a:r>
            <a:endParaRPr lang="ru-RU" b="1" dirty="0">
              <a:latin typeface="Arial Narrow" panose="020B0606020202030204" pitchFamily="34"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6978" y="485815"/>
            <a:ext cx="5533522" cy="2181185"/>
          </a:xfrm>
          <a:prstGeom prst="rect">
            <a:avLst/>
          </a:prstGeom>
        </p:spPr>
      </p:pic>
      <p:sp>
        <p:nvSpPr>
          <p:cNvPr id="7" name="TextBox 6"/>
          <p:cNvSpPr txBox="1"/>
          <p:nvPr/>
        </p:nvSpPr>
        <p:spPr>
          <a:xfrm>
            <a:off x="223832" y="3214393"/>
            <a:ext cx="12146973" cy="3331211"/>
          </a:xfrm>
          <a:prstGeom prst="rect">
            <a:avLst/>
          </a:prstGeom>
          <a:noFill/>
        </p:spPr>
        <p:txBody>
          <a:bodyPr wrap="square" rtlCol="0" anchor="ctr" anchorCtr="0">
            <a:noAutofit/>
          </a:bodyPr>
          <a:lstStyle/>
          <a:p>
            <a:pPr algn="ctr"/>
            <a:r>
              <a:rPr lang="ru-RU" sz="3400" b="1" dirty="0" smtClean="0">
                <a:solidFill>
                  <a:schemeClr val="accent1">
                    <a:lumMod val="50000"/>
                  </a:schemeClr>
                </a:solidFill>
                <a:latin typeface="Arial Narrow" panose="020B0606020202030204" pitchFamily="34" charset="0"/>
              </a:rPr>
              <a:t>ИМУЩЕСТВЕННАЯ ПОДДЕРЖКА </a:t>
            </a:r>
          </a:p>
          <a:p>
            <a:pPr algn="ctr"/>
            <a:r>
              <a:rPr lang="ru-RU" sz="3400" b="1" dirty="0" smtClean="0">
                <a:solidFill>
                  <a:schemeClr val="accent1">
                    <a:lumMod val="50000"/>
                  </a:schemeClr>
                </a:solidFill>
                <a:latin typeface="Arial Narrow" panose="020B0606020202030204" pitchFamily="34" charset="0"/>
              </a:rPr>
              <a:t>СУБЪЕКТОВ МАЛОГО И СРЕДНЕГО ПРЕДПРИНИМАТЕЛЬСТВА </a:t>
            </a:r>
          </a:p>
        </p:txBody>
      </p:sp>
    </p:spTree>
    <p:extLst>
      <p:ext uri="{BB962C8B-B14F-4D97-AF65-F5344CB8AC3E}">
        <p14:creationId xmlns:p14="http://schemas.microsoft.com/office/powerpoint/2010/main" val="599552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54281" y="172122"/>
            <a:ext cx="10266673" cy="652955"/>
          </a:xfrm>
          <a:prstGeom prst="rect">
            <a:avLst/>
          </a:prstGeom>
          <a:noFill/>
        </p:spPr>
        <p:txBody>
          <a:bodyPr wrap="square" lIns="59057" tIns="29528" rIns="0" bIns="29528" rtlCol="0" anchor="ctr">
            <a:noAutofit/>
          </a:bodyPr>
          <a:lstStyle/>
          <a:p>
            <a:pPr lvl="0">
              <a:defRPr/>
            </a:pPr>
            <a:r>
              <a:rPr lang="ru-RU" sz="2000" b="1" dirty="0">
                <a:solidFill>
                  <a:srgbClr val="144C80"/>
                </a:solidFill>
                <a:latin typeface="Arial Narrow" panose="020B0606020202030204" pitchFamily="34" charset="0"/>
                <a:cs typeface="Arial" panose="020B0604020202020204" pitchFamily="34" charset="0"/>
              </a:rPr>
              <a:t>Результаты размещения ссылок на реестры государственного и муниципального </a:t>
            </a:r>
            <a:endParaRPr lang="ru-RU" sz="2000" b="1" dirty="0" smtClean="0">
              <a:solidFill>
                <a:srgbClr val="144C80"/>
              </a:solidFill>
              <a:latin typeface="Arial Narrow" panose="020B0606020202030204" pitchFamily="34" charset="0"/>
              <a:cs typeface="Arial" panose="020B0604020202020204" pitchFamily="34" charset="0"/>
            </a:endParaRPr>
          </a:p>
          <a:p>
            <a:pPr lvl="0">
              <a:defRPr/>
            </a:pPr>
            <a:r>
              <a:rPr lang="ru-RU" sz="2000" b="1" dirty="0" smtClean="0">
                <a:solidFill>
                  <a:srgbClr val="144C80"/>
                </a:solidFill>
                <a:latin typeface="Arial Narrow" panose="020B0606020202030204" pitchFamily="34" charset="0"/>
                <a:cs typeface="Arial" panose="020B0604020202020204" pitchFamily="34" charset="0"/>
              </a:rPr>
              <a:t>имущества на территории Уральского федерального округа</a:t>
            </a:r>
            <a:endParaRPr kumimoji="0" lang="ru-RU" altLang="ru-RU" sz="2000" b="0" i="0" u="none" strike="noStrike" kern="1200" cap="none" spc="0" normalizeH="0" baseline="0" noProof="0" dirty="0">
              <a:ln>
                <a:noFill/>
              </a:ln>
              <a:solidFill>
                <a:schemeClr val="accent1">
                  <a:lumMod val="50000"/>
                </a:schemeClr>
              </a:solidFill>
              <a:effectLst/>
              <a:uLnTx/>
              <a:uFillTx/>
              <a:latin typeface="Arial Narrow" panose="020B0606020202030204" pitchFamily="34" charset="0"/>
              <a:ea typeface="Tahoma" pitchFamily="34" charset="0"/>
              <a:cs typeface="Tahoma" pitchFamily="34" charset="0"/>
            </a:endParaRPr>
          </a:p>
        </p:txBody>
      </p:sp>
      <p:sp>
        <p:nvSpPr>
          <p:cNvPr id="4" name="Прямоугольник 3"/>
          <p:cNvSpPr/>
          <p:nvPr/>
        </p:nvSpPr>
        <p:spPr>
          <a:xfrm>
            <a:off x="436274" y="482023"/>
            <a:ext cx="406587" cy="273473"/>
          </a:xfrm>
          <a:prstGeom prst="rect">
            <a:avLst/>
          </a:prstGeom>
        </p:spPr>
        <p:txBody>
          <a:bodyPr wrap="square">
            <a:spAutoFit/>
          </a:bodyPr>
          <a:lstStyle/>
          <a:p>
            <a:pPr>
              <a:lnSpc>
                <a:spcPct val="107000"/>
              </a:lnSpc>
              <a:spcAft>
                <a:spcPts val="80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5" name="Таблица 4"/>
          <p:cNvGraphicFramePr>
            <a:graphicFrameLocks noGrp="1"/>
          </p:cNvGraphicFramePr>
          <p:nvPr>
            <p:extLst>
              <p:ext uri="{D42A27DB-BD31-4B8C-83A1-F6EECF244321}">
                <p14:modId xmlns:p14="http://schemas.microsoft.com/office/powerpoint/2010/main" val="1534155563"/>
              </p:ext>
            </p:extLst>
          </p:nvPr>
        </p:nvGraphicFramePr>
        <p:xfrm>
          <a:off x="523875" y="1108546"/>
          <a:ext cx="11629139" cy="3711734"/>
        </p:xfrm>
        <a:graphic>
          <a:graphicData uri="http://schemas.openxmlformats.org/drawingml/2006/table">
            <a:tbl>
              <a:tblPr>
                <a:tableStyleId>{5C22544A-7EE6-4342-B048-85BDC9FD1C3A}</a:tableStyleId>
              </a:tblPr>
              <a:tblGrid>
                <a:gridCol w="3245208">
                  <a:extLst>
                    <a:ext uri="{9D8B030D-6E8A-4147-A177-3AD203B41FA5}">
                      <a16:colId xmlns:a16="http://schemas.microsoft.com/office/drawing/2014/main" val="20000"/>
                    </a:ext>
                  </a:extLst>
                </a:gridCol>
                <a:gridCol w="2170904">
                  <a:extLst>
                    <a:ext uri="{9D8B030D-6E8A-4147-A177-3AD203B41FA5}">
                      <a16:colId xmlns:a16="http://schemas.microsoft.com/office/drawing/2014/main" val="20001"/>
                    </a:ext>
                  </a:extLst>
                </a:gridCol>
                <a:gridCol w="2220618">
                  <a:extLst>
                    <a:ext uri="{9D8B030D-6E8A-4147-A177-3AD203B41FA5}">
                      <a16:colId xmlns:a16="http://schemas.microsoft.com/office/drawing/2014/main" val="20002"/>
                    </a:ext>
                  </a:extLst>
                </a:gridCol>
                <a:gridCol w="1786273">
                  <a:extLst>
                    <a:ext uri="{9D8B030D-6E8A-4147-A177-3AD203B41FA5}">
                      <a16:colId xmlns:a16="http://schemas.microsoft.com/office/drawing/2014/main" val="20003"/>
                    </a:ext>
                  </a:extLst>
                </a:gridCol>
                <a:gridCol w="2206136">
                  <a:extLst>
                    <a:ext uri="{9D8B030D-6E8A-4147-A177-3AD203B41FA5}">
                      <a16:colId xmlns:a16="http://schemas.microsoft.com/office/drawing/2014/main" val="20004"/>
                    </a:ext>
                  </a:extLst>
                </a:gridCol>
              </a:tblGrid>
              <a:tr h="1587029">
                <a:tc>
                  <a:txBody>
                    <a:bodyPr/>
                    <a:lstStyle/>
                    <a:p>
                      <a:pPr marL="0" algn="ctr" defTabSz="1152144" rtl="0" eaLnBrk="1" fontAlgn="ctr" latinLnBrk="0" hangingPunct="1"/>
                      <a:r>
                        <a:rPr lang="ru-RU" sz="1800" b="0" i="0" u="none" strike="noStrike" kern="1200" dirty="0">
                          <a:solidFill>
                            <a:schemeClr val="bg1"/>
                          </a:solidFill>
                          <a:effectLst/>
                          <a:latin typeface="Arial Narrow" panose="020B0606020202030204" pitchFamily="34" charset="0"/>
                          <a:ea typeface="+mn-ea"/>
                          <a:cs typeface="+mn-cs"/>
                        </a:rPr>
                        <a:t>Наименование региона</a:t>
                      </a:r>
                    </a:p>
                  </a:txBody>
                  <a:tcPr marL="9525" marR="9525" marT="9525" marB="0" anchor="ctr">
                    <a:solidFill>
                      <a:srgbClr val="144C80"/>
                    </a:solidFill>
                  </a:tcPr>
                </a:tc>
                <a:tc>
                  <a:txBody>
                    <a:bodyPr/>
                    <a:lstStyle/>
                    <a:p>
                      <a:pPr marL="0" algn="ctr" defTabSz="1152144" rtl="0" eaLnBrk="1" fontAlgn="ctr" latinLnBrk="0" hangingPunct="1"/>
                      <a:r>
                        <a:rPr lang="ru-RU" sz="1800" b="0" i="0" u="none" strike="noStrike" kern="1200" dirty="0">
                          <a:solidFill>
                            <a:schemeClr val="bg1"/>
                          </a:solidFill>
                          <a:effectLst/>
                          <a:latin typeface="Arial Narrow" panose="020B0606020202030204" pitchFamily="34" charset="0"/>
                          <a:ea typeface="+mn-ea"/>
                          <a:cs typeface="+mn-cs"/>
                        </a:rPr>
                        <a:t>Ссылка на реестр </a:t>
                      </a:r>
                      <a:r>
                        <a:rPr lang="ru-RU" sz="1800" b="0" i="0" u="none" strike="noStrike" kern="1200" dirty="0" smtClean="0">
                          <a:solidFill>
                            <a:schemeClr val="bg1"/>
                          </a:solidFill>
                          <a:effectLst/>
                          <a:latin typeface="Arial Narrow" panose="020B0606020202030204" pitchFamily="34" charset="0"/>
                          <a:ea typeface="+mn-ea"/>
                          <a:cs typeface="+mn-cs"/>
                        </a:rPr>
                        <a:t>государственной</a:t>
                      </a:r>
                      <a:r>
                        <a:rPr lang="ru-RU" sz="1800" b="0" i="0" u="none" strike="noStrike" kern="1200" baseline="0" dirty="0" smtClean="0">
                          <a:solidFill>
                            <a:schemeClr val="bg1"/>
                          </a:solidFill>
                          <a:effectLst/>
                          <a:latin typeface="Arial Narrow" panose="020B0606020202030204" pitchFamily="34" charset="0"/>
                          <a:ea typeface="+mn-ea"/>
                          <a:cs typeface="+mn-cs"/>
                        </a:rPr>
                        <a:t> собственности  региона</a:t>
                      </a:r>
                      <a:endParaRPr lang="ru-RU" sz="1800" b="0" i="0" u="none" strike="noStrike" kern="1200" dirty="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tc>
                  <a:txBody>
                    <a:bodyPr/>
                    <a:lstStyle/>
                    <a:p>
                      <a:pPr marL="0" algn="ctr" defTabSz="1152144" rtl="0" eaLnBrk="1" fontAlgn="ctr" latinLnBrk="0" hangingPunct="1"/>
                      <a:r>
                        <a:rPr lang="ru-RU" sz="1800" b="0" i="0" u="none" strike="noStrike" kern="1200" dirty="0" smtClean="0">
                          <a:solidFill>
                            <a:schemeClr val="bg1"/>
                          </a:solidFill>
                          <a:effectLst/>
                          <a:latin typeface="Arial Narrow" panose="020B0606020202030204" pitchFamily="34" charset="0"/>
                          <a:ea typeface="+mn-ea"/>
                          <a:cs typeface="+mn-cs"/>
                        </a:rPr>
                        <a:t>Количество муниципальных</a:t>
                      </a:r>
                      <a:r>
                        <a:rPr lang="ru-RU" sz="1800" b="0" i="0" u="none" strike="noStrike" kern="1200" baseline="0" dirty="0" smtClean="0">
                          <a:solidFill>
                            <a:schemeClr val="bg1"/>
                          </a:solidFill>
                          <a:effectLst/>
                          <a:latin typeface="Arial Narrow" panose="020B0606020202030204" pitchFamily="34" charset="0"/>
                          <a:ea typeface="+mn-ea"/>
                          <a:cs typeface="+mn-cs"/>
                        </a:rPr>
                        <a:t> образований в составе региона</a:t>
                      </a:r>
                      <a:endParaRPr lang="ru-RU" sz="1800" b="0" i="0" u="none" strike="noStrike" kern="1200" dirty="0" smtClean="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tc>
                  <a:txBody>
                    <a:bodyPr/>
                    <a:lstStyle/>
                    <a:p>
                      <a:pPr marL="0" algn="ctr" defTabSz="1152144" rtl="0" eaLnBrk="1" fontAlgn="ctr" latinLnBrk="0" hangingPunct="1"/>
                      <a:r>
                        <a:rPr lang="ru-RU" sz="1800" b="0" i="0" u="none" strike="noStrike" kern="1200" dirty="0" smtClean="0">
                          <a:solidFill>
                            <a:schemeClr val="bg1"/>
                          </a:solidFill>
                          <a:effectLst/>
                          <a:latin typeface="Arial Narrow" panose="020B0606020202030204" pitchFamily="34" charset="0"/>
                          <a:ea typeface="+mn-ea"/>
                          <a:cs typeface="+mn-cs"/>
                        </a:rPr>
                        <a:t>Количество реестров муниципальных образований</a:t>
                      </a:r>
                      <a:endParaRPr lang="ru-RU" sz="1800" b="0" i="0" u="none" strike="noStrike" kern="1200" dirty="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tc>
                  <a:txBody>
                    <a:bodyPr/>
                    <a:lstStyle/>
                    <a:p>
                      <a:pPr marL="0" algn="ctr" defTabSz="1152144" rtl="0" eaLnBrk="1" fontAlgn="ctr" latinLnBrk="0" hangingPunct="1"/>
                      <a:r>
                        <a:rPr lang="ru-RU" sz="1800" b="0" i="0" u="none" strike="noStrike" kern="1200" dirty="0" smtClean="0">
                          <a:solidFill>
                            <a:schemeClr val="bg1"/>
                          </a:solidFill>
                          <a:effectLst/>
                          <a:latin typeface="Arial Narrow" panose="020B0606020202030204" pitchFamily="34" charset="0"/>
                          <a:ea typeface="+mn-ea"/>
                          <a:cs typeface="+mn-cs"/>
                        </a:rPr>
                        <a:t>% Выполнения</a:t>
                      </a:r>
                      <a:endParaRPr lang="ru-RU" sz="1800" b="0" i="0" u="none" strike="noStrike" kern="1200" dirty="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extLst>
                  <a:ext uri="{0D108BD9-81ED-4DB2-BD59-A6C34878D82A}">
                    <a16:rowId xmlns:a16="http://schemas.microsoft.com/office/drawing/2014/main" val="10000"/>
                  </a:ext>
                </a:extLst>
              </a:tr>
              <a:tr h="313419">
                <a:tc gridSpan="5">
                  <a:txBody>
                    <a:bodyPr/>
                    <a:lstStyle/>
                    <a:p>
                      <a:pPr marL="0" marR="0" lvl="0" indent="0" algn="ctr" defTabSz="1152144" rtl="0" eaLnBrk="1" fontAlgn="ctr" latinLnBrk="0" hangingPunct="1">
                        <a:lnSpc>
                          <a:spcPct val="100000"/>
                        </a:lnSpc>
                        <a:spcBef>
                          <a:spcPts val="0"/>
                        </a:spcBef>
                        <a:spcAft>
                          <a:spcPts val="0"/>
                        </a:spcAft>
                        <a:buClrTx/>
                        <a:buSzTx/>
                        <a:buFontTx/>
                        <a:buNone/>
                        <a:tabLst/>
                        <a:defRPr/>
                      </a:pPr>
                      <a:r>
                        <a:rPr lang="ru-RU" sz="1600" b="1" i="0" u="none" strike="noStrike" kern="1200" dirty="0" smtClean="0">
                          <a:solidFill>
                            <a:schemeClr val="bg1"/>
                          </a:solidFill>
                          <a:effectLst/>
                          <a:latin typeface="Arial Narrow" panose="020B0606020202030204" pitchFamily="34" charset="0"/>
                          <a:ea typeface="+mn-ea"/>
                          <a:cs typeface="+mn-cs"/>
                        </a:rPr>
                        <a:t>Сведения</a:t>
                      </a:r>
                      <a:r>
                        <a:rPr lang="ru-RU" sz="1600" b="1" i="0" u="none" strike="noStrike" kern="1200" baseline="0" dirty="0" smtClean="0">
                          <a:solidFill>
                            <a:schemeClr val="bg1"/>
                          </a:solidFill>
                          <a:effectLst/>
                          <a:latin typeface="Arial Narrow" panose="020B0606020202030204" pitchFamily="34" charset="0"/>
                          <a:ea typeface="+mn-ea"/>
                          <a:cs typeface="+mn-cs"/>
                        </a:rPr>
                        <a:t> размещены в полном объеме</a:t>
                      </a:r>
                      <a:endParaRPr lang="ru-RU" sz="1600" b="1" i="0" u="none" strike="noStrike" kern="1200" dirty="0" smtClean="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endParaRPr lang="ru-RU"/>
                    </a:p>
                  </a:txBody>
                  <a:tcPr/>
                </a:tc>
                <a:extLst>
                  <a:ext uri="{0D108BD9-81ED-4DB2-BD59-A6C34878D82A}">
                    <a16:rowId xmlns:a16="http://schemas.microsoft.com/office/drawing/2014/main" val="10001"/>
                  </a:ext>
                </a:extLst>
              </a:tr>
              <a:tr h="311713">
                <a:tc>
                  <a:txBody>
                    <a:bodyPr/>
                    <a:lstStyle/>
                    <a:p>
                      <a:pPr algn="l" fontAlgn="ctr"/>
                      <a:r>
                        <a:rPr lang="ru-RU" sz="1400" b="1" i="0" u="none" strike="noStrike" kern="1200" dirty="0">
                          <a:solidFill>
                            <a:srgbClr val="000000"/>
                          </a:solidFill>
                          <a:effectLst/>
                          <a:latin typeface="Arial Narrow" panose="020B0606020202030204" pitchFamily="34" charset="0"/>
                          <a:ea typeface="+mn-ea"/>
                          <a:cs typeface="+mn-cs"/>
                        </a:rPr>
                        <a:t>Курганская область</a:t>
                      </a:r>
                    </a:p>
                  </a:txBody>
                  <a:tcPr marL="9525" marR="9525" marT="9525" marB="0" anchor="ctr"/>
                </a:tc>
                <a:tc>
                  <a:txBody>
                    <a:bodyPr/>
                    <a:lstStyle/>
                    <a:p>
                      <a:pPr marL="0" algn="ctr" defTabSz="1152144" rtl="0" eaLnBrk="1" fontAlgn="ctr" latinLnBrk="0" hangingPunct="1"/>
                      <a:r>
                        <a:rPr lang="ru-RU" sz="1400" b="1" i="0" u="none" strike="noStrike" kern="1200" dirty="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448</a:t>
                      </a:r>
                    </a:p>
                  </a:txBody>
                  <a:tcPr marL="9525" marR="9525" marT="9525" marB="0" anchor="ctr"/>
                </a:tc>
                <a:tc>
                  <a:txBody>
                    <a:bodyPr/>
                    <a:lstStyle/>
                    <a:p>
                      <a:pPr algn="ctr" fontAlgn="ctr"/>
                      <a:r>
                        <a:rPr lang="ru-RU" sz="1400" b="1" i="0" u="none" strike="noStrike" kern="1200">
                          <a:solidFill>
                            <a:srgbClr val="000000"/>
                          </a:solidFill>
                          <a:effectLst/>
                          <a:latin typeface="Arial Narrow" panose="020B0606020202030204" pitchFamily="34" charset="0"/>
                          <a:ea typeface="+mn-ea"/>
                          <a:cs typeface="+mn-cs"/>
                        </a:rPr>
                        <a:t>448</a:t>
                      </a:r>
                    </a:p>
                  </a:txBody>
                  <a:tcPr marL="9525" marR="9525" marT="9525" marB="0" anchor="ctr"/>
                </a:tc>
                <a:tc>
                  <a:txBody>
                    <a:bodyPr/>
                    <a:lstStyle/>
                    <a:p>
                      <a:pPr algn="ctr" fontAlgn="ctr"/>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02"/>
                  </a:ext>
                </a:extLst>
              </a:tr>
              <a:tr h="56262">
                <a:tc>
                  <a:txBody>
                    <a:bodyPr/>
                    <a:lstStyle/>
                    <a:p>
                      <a:pPr algn="l" fontAlgn="ctr"/>
                      <a:r>
                        <a:rPr lang="ru-RU" sz="1400" b="1" i="0" u="none" strike="noStrike" kern="1200" dirty="0">
                          <a:solidFill>
                            <a:srgbClr val="000000"/>
                          </a:solidFill>
                          <a:effectLst/>
                          <a:latin typeface="Arial Narrow" panose="020B0606020202030204" pitchFamily="34" charset="0"/>
                          <a:ea typeface="+mn-ea"/>
                          <a:cs typeface="+mn-cs"/>
                        </a:rPr>
                        <a:t>Свердловская область</a:t>
                      </a:r>
                    </a:p>
                  </a:txBody>
                  <a:tcPr marL="9525" marR="9525" marT="9525" marB="0" anchor="ctr"/>
                </a:tc>
                <a:tc>
                  <a:txBody>
                    <a:bodyPr/>
                    <a:lstStyle/>
                    <a:p>
                      <a:pPr marL="0" marR="0" lvl="0" indent="0" algn="ctr" defTabSz="1152144" rtl="0" eaLnBrk="1" fontAlgn="ctr" latinLnBrk="0" hangingPunct="1">
                        <a:lnSpc>
                          <a:spcPct val="100000"/>
                        </a:lnSpc>
                        <a:spcBef>
                          <a:spcPts val="0"/>
                        </a:spcBef>
                        <a:spcAft>
                          <a:spcPts val="0"/>
                        </a:spcAft>
                        <a:buClrTx/>
                        <a:buSzTx/>
                        <a:buFontTx/>
                        <a:buNone/>
                        <a:tabLst/>
                        <a:defRPr/>
                      </a:pPr>
                      <a:r>
                        <a:rPr lang="ru-RU" sz="1400" b="1" i="0" u="none" strike="noStrike" kern="1200" dirty="0" smtClean="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94</a:t>
                      </a:r>
                    </a:p>
                  </a:txBody>
                  <a:tcPr marL="9525" marR="9525" marT="9525" marB="0" anchor="ctr"/>
                </a:tc>
                <a:tc>
                  <a:txBody>
                    <a:bodyPr/>
                    <a:lstStyle/>
                    <a:p>
                      <a:pPr algn="ctr" fontAlgn="ctr"/>
                      <a:r>
                        <a:rPr lang="ru-RU" sz="1400" b="1" i="0" u="none" strike="noStrike" kern="1200">
                          <a:solidFill>
                            <a:srgbClr val="000000"/>
                          </a:solidFill>
                          <a:effectLst/>
                          <a:latin typeface="Arial Narrow" panose="020B0606020202030204" pitchFamily="34" charset="0"/>
                          <a:ea typeface="+mn-ea"/>
                          <a:cs typeface="+mn-cs"/>
                        </a:rPr>
                        <a:t>94</a:t>
                      </a:r>
                    </a:p>
                  </a:txBody>
                  <a:tcPr marL="9525" marR="9525" marT="9525" marB="0" anchor="ctr"/>
                </a:tc>
                <a:tc>
                  <a:txBody>
                    <a:bodyPr/>
                    <a:lstStyle/>
                    <a:p>
                      <a:pPr algn="ctr" fontAlgn="ctr"/>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03"/>
                  </a:ext>
                </a:extLst>
              </a:tr>
              <a:tr h="166623">
                <a:tc>
                  <a:txBody>
                    <a:bodyPr/>
                    <a:lstStyle/>
                    <a:p>
                      <a:pPr algn="l" fontAlgn="ctr"/>
                      <a:r>
                        <a:rPr lang="ru-RU" sz="1400" b="1" i="0" u="none" strike="noStrike" kern="1200" dirty="0">
                          <a:solidFill>
                            <a:srgbClr val="000000"/>
                          </a:solidFill>
                          <a:effectLst/>
                          <a:latin typeface="Arial Narrow" panose="020B0606020202030204" pitchFamily="34" charset="0"/>
                          <a:ea typeface="+mn-ea"/>
                          <a:cs typeface="+mn-cs"/>
                        </a:rPr>
                        <a:t>Тюменская </a:t>
                      </a:r>
                      <a:r>
                        <a:rPr lang="ru-RU" sz="1400" b="1" i="0" u="none" strike="noStrike" kern="1200" dirty="0" smtClean="0">
                          <a:solidFill>
                            <a:srgbClr val="000000"/>
                          </a:solidFill>
                          <a:effectLst/>
                          <a:latin typeface="Arial Narrow" panose="020B0606020202030204" pitchFamily="34" charset="0"/>
                          <a:ea typeface="+mn-ea"/>
                          <a:cs typeface="+mn-cs"/>
                        </a:rPr>
                        <a:t>область</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a:txBody>
                    <a:bodyPr/>
                    <a:lstStyle/>
                    <a:p>
                      <a:pPr marL="0" algn="ctr" defTabSz="1152144" rtl="0" eaLnBrk="1" fontAlgn="ctr" latinLnBrk="0" hangingPunct="1"/>
                      <a:r>
                        <a:rPr lang="ru-RU" sz="1400" b="1" i="0" u="none" strike="noStrike" kern="1200" dirty="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ctr"/>
                      <a:r>
                        <a:rPr lang="ru-RU" sz="1400" b="1" i="0" u="none" strike="noStrike" kern="1200">
                          <a:solidFill>
                            <a:srgbClr val="000000"/>
                          </a:solidFill>
                          <a:effectLst/>
                          <a:latin typeface="Arial Narrow" panose="020B0606020202030204" pitchFamily="34" charset="0"/>
                          <a:ea typeface="+mn-ea"/>
                          <a:cs typeface="+mn-cs"/>
                        </a:rPr>
                        <a:t>302</a:t>
                      </a:r>
                    </a:p>
                  </a:txBody>
                  <a:tcPr marL="9525" marR="9525" marT="9525" marB="0" anchor="ct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302</a:t>
                      </a:r>
                    </a:p>
                  </a:txBody>
                  <a:tcPr marL="9525" marR="9525" marT="9525" marB="0" anchor="ctr"/>
                </a:tc>
                <a:tc>
                  <a:txBody>
                    <a:bodyPr/>
                    <a:lstStyle/>
                    <a:p>
                      <a:pPr algn="ctr" fontAlgn="ctr"/>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04"/>
                  </a:ext>
                </a:extLst>
              </a:tr>
              <a:tr h="0">
                <a:tc>
                  <a:txBody>
                    <a:bodyPr/>
                    <a:lstStyle/>
                    <a:p>
                      <a:pPr algn="l" fontAlgn="ctr"/>
                      <a:r>
                        <a:rPr lang="ru-RU" sz="1400" b="1" i="0" u="none" strike="noStrike" kern="1200" dirty="0">
                          <a:solidFill>
                            <a:srgbClr val="000000"/>
                          </a:solidFill>
                          <a:effectLst/>
                          <a:latin typeface="Arial Narrow" panose="020B0606020202030204" pitchFamily="34" charset="0"/>
                          <a:ea typeface="+mn-ea"/>
                          <a:cs typeface="+mn-cs"/>
                        </a:rPr>
                        <a:t>Челябинская область</a:t>
                      </a:r>
                    </a:p>
                  </a:txBody>
                  <a:tcPr marL="9525" marR="9525" marT="9525" marB="0" anchor="ctr"/>
                </a:tc>
                <a:tc>
                  <a:txBody>
                    <a:bodyPr/>
                    <a:lstStyle/>
                    <a:p>
                      <a:pPr marL="0" algn="ctr" defTabSz="1152144" rtl="0" eaLnBrk="1" fontAlgn="ctr" latinLnBrk="0" hangingPunct="1"/>
                      <a:r>
                        <a:rPr lang="ru-RU" sz="1400" b="1" i="0" u="none" strike="noStrike" kern="1200" dirty="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ctr"/>
                      <a:r>
                        <a:rPr lang="ru-RU" sz="1400" b="1" i="0" u="none" strike="noStrike" kern="1200">
                          <a:solidFill>
                            <a:srgbClr val="000000"/>
                          </a:solidFill>
                          <a:effectLst/>
                          <a:latin typeface="Arial Narrow" panose="020B0606020202030204" pitchFamily="34" charset="0"/>
                          <a:ea typeface="+mn-ea"/>
                          <a:cs typeface="+mn-cs"/>
                        </a:rPr>
                        <a:t>312</a:t>
                      </a:r>
                    </a:p>
                  </a:txBody>
                  <a:tcPr marL="9525" marR="9525" marT="9525" marB="0" anchor="ctr"/>
                </a:tc>
                <a:tc>
                  <a:txBody>
                    <a:bodyPr/>
                    <a:lstStyle/>
                    <a:p>
                      <a:pPr algn="ctr" fontAlgn="ctr"/>
                      <a:r>
                        <a:rPr lang="ru-RU" sz="1400" b="1" i="0" u="none" strike="noStrike" kern="1200">
                          <a:solidFill>
                            <a:srgbClr val="000000"/>
                          </a:solidFill>
                          <a:effectLst/>
                          <a:latin typeface="Arial Narrow" panose="020B0606020202030204" pitchFamily="34" charset="0"/>
                          <a:ea typeface="+mn-ea"/>
                          <a:cs typeface="+mn-cs"/>
                        </a:rPr>
                        <a:t>312</a:t>
                      </a:r>
                    </a:p>
                  </a:txBody>
                  <a:tcPr marL="9525" marR="9525" marT="9525" marB="0" anchor="ctr"/>
                </a:tc>
                <a:tc>
                  <a:txBody>
                    <a:bodyPr/>
                    <a:lstStyle/>
                    <a:p>
                      <a:pPr algn="ctr" fontAlgn="ctr"/>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06"/>
                  </a:ext>
                </a:extLst>
              </a:tr>
              <a:tr h="0">
                <a:tc>
                  <a:txBody>
                    <a:bodyPr/>
                    <a:lstStyle/>
                    <a:p>
                      <a:pPr algn="l" fontAlgn="ctr"/>
                      <a:r>
                        <a:rPr lang="ru-RU" sz="1400" b="1" i="0" u="none" strike="noStrike" kern="1200" dirty="0">
                          <a:solidFill>
                            <a:srgbClr val="000000"/>
                          </a:solidFill>
                          <a:effectLst/>
                          <a:latin typeface="Arial Narrow" panose="020B0606020202030204" pitchFamily="34" charset="0"/>
                          <a:ea typeface="+mn-ea"/>
                          <a:cs typeface="+mn-cs"/>
                        </a:rPr>
                        <a:t>Ямало-Ненецкий автономный округ</a:t>
                      </a:r>
                    </a:p>
                  </a:txBody>
                  <a:tcPr marL="9525" marR="9525" marT="9525" marB="0" anchor="ctr"/>
                </a:tc>
                <a:tc>
                  <a:txBody>
                    <a:bodyPr/>
                    <a:lstStyle/>
                    <a:p>
                      <a:pPr marL="0" marR="0" lvl="0" indent="0" algn="ctr" defTabSz="1152144" rtl="0" eaLnBrk="1" fontAlgn="ctr" latinLnBrk="0" hangingPunct="1">
                        <a:lnSpc>
                          <a:spcPct val="100000"/>
                        </a:lnSpc>
                        <a:spcBef>
                          <a:spcPts val="0"/>
                        </a:spcBef>
                        <a:spcAft>
                          <a:spcPts val="0"/>
                        </a:spcAft>
                        <a:buClrTx/>
                        <a:buSzTx/>
                        <a:buFontTx/>
                        <a:buNone/>
                        <a:tabLst/>
                        <a:defRPr/>
                      </a:pPr>
                      <a:r>
                        <a:rPr lang="ru-RU" sz="1400" b="1" i="0" u="none" strike="noStrike" kern="1200" dirty="0" smtClean="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ctr"/>
                      <a:r>
                        <a:rPr lang="ru-RU" sz="1400" b="1" i="0" u="none" strike="noStrike" kern="1200">
                          <a:solidFill>
                            <a:srgbClr val="000000"/>
                          </a:solidFill>
                          <a:effectLst/>
                          <a:latin typeface="Arial Narrow" panose="020B0606020202030204" pitchFamily="34" charset="0"/>
                          <a:ea typeface="+mn-ea"/>
                          <a:cs typeface="+mn-cs"/>
                        </a:rPr>
                        <a:t>55</a:t>
                      </a:r>
                    </a:p>
                  </a:txBody>
                  <a:tcPr marL="9525" marR="9525" marT="9525" marB="0" anchor="ctr"/>
                </a:tc>
                <a:tc>
                  <a:txBody>
                    <a:bodyPr/>
                    <a:lstStyle/>
                    <a:p>
                      <a:pPr algn="ctr" fontAlgn="ctr"/>
                      <a:r>
                        <a:rPr lang="ru-RU" sz="1400" b="1" i="0" u="none" strike="noStrike" kern="1200">
                          <a:solidFill>
                            <a:srgbClr val="000000"/>
                          </a:solidFill>
                          <a:effectLst/>
                          <a:latin typeface="Arial Narrow" panose="020B0606020202030204" pitchFamily="34" charset="0"/>
                          <a:ea typeface="+mn-ea"/>
                          <a:cs typeface="+mn-cs"/>
                        </a:rPr>
                        <a:t>55</a:t>
                      </a:r>
                    </a:p>
                  </a:txBody>
                  <a:tcPr marL="9525" marR="9525" marT="9525" marB="0" anchor="ctr"/>
                </a:tc>
                <a:tc>
                  <a:txBody>
                    <a:bodyPr/>
                    <a:lstStyle/>
                    <a:p>
                      <a:pPr algn="ctr" fontAlgn="ctr"/>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07"/>
                  </a:ext>
                </a:extLst>
              </a:tr>
              <a:tr h="326723">
                <a:tc gridSpan="5">
                  <a:txBody>
                    <a:bodyPr/>
                    <a:lstStyle/>
                    <a:p>
                      <a:pPr marL="0" marR="0" lvl="0" indent="0" algn="ctr" defTabSz="1152144" rtl="0" eaLnBrk="1" fontAlgn="b" latinLnBrk="0" hangingPunct="1">
                        <a:lnSpc>
                          <a:spcPct val="100000"/>
                        </a:lnSpc>
                        <a:spcBef>
                          <a:spcPts val="0"/>
                        </a:spcBef>
                        <a:spcAft>
                          <a:spcPts val="0"/>
                        </a:spcAft>
                        <a:buClrTx/>
                        <a:buSzTx/>
                        <a:buFontTx/>
                        <a:buNone/>
                        <a:tabLst/>
                        <a:defRPr/>
                      </a:pPr>
                      <a:r>
                        <a:rPr lang="ru-RU" sz="1600" b="1" i="0" u="none" strike="noStrike" kern="1200" baseline="0" dirty="0" smtClean="0">
                          <a:solidFill>
                            <a:schemeClr val="bg1"/>
                          </a:solidFill>
                          <a:effectLst/>
                          <a:latin typeface="Arial Narrow" panose="020B0606020202030204" pitchFamily="34" charset="0"/>
                          <a:ea typeface="+mn-ea"/>
                          <a:cs typeface="+mn-cs"/>
                        </a:rPr>
                        <a:t>Сведения размещены от 60% до 100%</a:t>
                      </a:r>
                    </a:p>
                  </a:txBody>
                  <a:tcPr marL="9525" marR="9525" marT="9525" marB="0" anchor="b">
                    <a:solidFill>
                      <a:srgbClr val="144C80"/>
                    </a:solidFill>
                  </a:tcP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endParaRPr lang="ru-RU"/>
                    </a:p>
                  </a:txBody>
                  <a:tcPr/>
                </a:tc>
                <a:extLst>
                  <a:ext uri="{0D108BD9-81ED-4DB2-BD59-A6C34878D82A}">
                    <a16:rowId xmlns:a16="http://schemas.microsoft.com/office/drawing/2014/main" val="10005"/>
                  </a:ext>
                </a:extLst>
              </a:tr>
              <a:tr h="281310">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Ханты-Мансийский автономный округ</a:t>
                      </a:r>
                    </a:p>
                  </a:txBody>
                  <a:tcPr marL="9525" marR="9525" marT="9525" marB="0" anchor="b">
                    <a:solidFill>
                      <a:schemeClr val="accent4">
                        <a:lumMod val="40000"/>
                        <a:lumOff val="60000"/>
                      </a:schemeClr>
                    </a:solidFill>
                  </a:tcPr>
                </a:tc>
                <a:tc>
                  <a:txBody>
                    <a:bodyPr/>
                    <a:lstStyle/>
                    <a:p>
                      <a:pPr marL="0" algn="ctr" defTabSz="1152144" rtl="0" eaLnBrk="1" fontAlgn="ctr" latinLnBrk="0" hangingPunct="1"/>
                      <a:r>
                        <a:rPr lang="ru-RU" sz="1400" b="1" i="0" u="none" strike="noStrike" kern="1200" dirty="0" smtClean="0">
                          <a:solidFill>
                            <a:srgbClr val="000000"/>
                          </a:solidFill>
                          <a:effectLst/>
                          <a:latin typeface="Arial Narrow" panose="020B0606020202030204" pitchFamily="34" charset="0"/>
                          <a:ea typeface="+mn-ea"/>
                          <a:cs typeface="+mn-cs"/>
                        </a:rPr>
                        <a:t>Да</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solidFill>
                      <a:schemeClr val="accent4">
                        <a:lumMod val="40000"/>
                        <a:lumOff val="60000"/>
                      </a:schemeClr>
                    </a:solidFill>
                  </a:tcP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105</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102</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97,1</a:t>
                      </a:r>
                    </a:p>
                  </a:txBody>
                  <a:tcPr marL="9525" marR="9525" marT="9525" marB="0" anchor="ctr">
                    <a:solidFill>
                      <a:schemeClr val="accent4">
                        <a:lumMod val="40000"/>
                        <a:lumOff val="60000"/>
                      </a:schemeClr>
                    </a:solidFill>
                  </a:tcPr>
                </a:tc>
                <a:extLst>
                  <a:ext uri="{0D108BD9-81ED-4DB2-BD59-A6C34878D82A}">
                    <a16:rowId xmlns:a16="http://schemas.microsoft.com/office/drawing/2014/main" val="10008"/>
                  </a:ext>
                </a:extLst>
              </a:tr>
            </a:tbl>
          </a:graphicData>
        </a:graphic>
      </p:graphicFrame>
      <p:cxnSp>
        <p:nvCxnSpPr>
          <p:cNvPr id="6" name="Прямая соединительная линия 5"/>
          <p:cNvCxnSpPr/>
          <p:nvPr/>
        </p:nvCxnSpPr>
        <p:spPr>
          <a:xfrm>
            <a:off x="282575" y="938889"/>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63432" y="6217976"/>
            <a:ext cx="8892783" cy="830997"/>
          </a:xfrm>
          <a:prstGeom prst="rect">
            <a:avLst/>
          </a:prstGeom>
          <a:noFill/>
        </p:spPr>
        <p:txBody>
          <a:bodyPr wrap="square" rtlCol="0">
            <a:spAutoFit/>
          </a:bodyPr>
          <a:lstStyle/>
          <a:p>
            <a:pPr marL="285750" indent="-14288"/>
            <a:r>
              <a:rPr lang="ru-RU" sz="2400" b="1" dirty="0">
                <a:solidFill>
                  <a:srgbClr val="144C80"/>
                </a:solidFill>
                <a:latin typeface="Arial Narrow" panose="020B0606020202030204" pitchFamily="34" charset="0"/>
              </a:rPr>
              <a:t>5</a:t>
            </a:r>
            <a:r>
              <a:rPr lang="ru-RU" sz="2400" b="1" dirty="0" smtClean="0">
                <a:solidFill>
                  <a:srgbClr val="144C80"/>
                </a:solidFill>
                <a:latin typeface="Arial Narrow" panose="020B0606020202030204" pitchFamily="34" charset="0"/>
              </a:rPr>
              <a:t> регионов со 100</a:t>
            </a:r>
            <a:r>
              <a:rPr lang="en-US" sz="2400" b="1" dirty="0" smtClean="0">
                <a:solidFill>
                  <a:srgbClr val="144C80"/>
                </a:solidFill>
                <a:latin typeface="Arial Narrow" panose="020B0606020202030204" pitchFamily="34" charset="0"/>
              </a:rPr>
              <a:t>% </a:t>
            </a:r>
            <a:r>
              <a:rPr lang="ru-RU" sz="2400" b="1" dirty="0" smtClean="0">
                <a:solidFill>
                  <a:srgbClr val="144C80"/>
                </a:solidFill>
                <a:latin typeface="Arial Narrow" panose="020B0606020202030204" pitchFamily="34" charset="0"/>
              </a:rPr>
              <a:t>показателем размещения реестров</a:t>
            </a:r>
          </a:p>
          <a:p>
            <a:pPr marL="285750"/>
            <a:r>
              <a:rPr lang="ru-RU" sz="2400" b="1" dirty="0">
                <a:solidFill>
                  <a:srgbClr val="144C80"/>
                </a:solidFill>
                <a:latin typeface="Arial Narrow" panose="020B0606020202030204" pitchFamily="34" charset="0"/>
              </a:rPr>
              <a:t>1</a:t>
            </a:r>
            <a:r>
              <a:rPr lang="ru-RU" sz="2400" b="1" dirty="0" smtClean="0">
                <a:solidFill>
                  <a:srgbClr val="144C80"/>
                </a:solidFill>
                <a:latin typeface="Arial Narrow" panose="020B0606020202030204" pitchFamily="34" charset="0"/>
              </a:rPr>
              <a:t> регион с показателем размещения от 60% до 100%</a:t>
            </a:r>
          </a:p>
        </p:txBody>
      </p:sp>
      <p:sp>
        <p:nvSpPr>
          <p:cNvPr id="8" name="TextBox 7"/>
          <p:cNvSpPr txBox="1"/>
          <p:nvPr/>
        </p:nvSpPr>
        <p:spPr>
          <a:xfrm>
            <a:off x="1336569" y="6224683"/>
            <a:ext cx="2546412" cy="461665"/>
          </a:xfrm>
          <a:prstGeom prst="rect">
            <a:avLst/>
          </a:prstGeom>
          <a:noFill/>
        </p:spPr>
        <p:txBody>
          <a:bodyPr wrap="square" rtlCol="0">
            <a:spAutoFit/>
          </a:bodyPr>
          <a:lstStyle/>
          <a:p>
            <a:r>
              <a:rPr lang="ru-RU" sz="2400" b="1" dirty="0" smtClean="0">
                <a:solidFill>
                  <a:srgbClr val="144C80"/>
                </a:solidFill>
                <a:latin typeface="Arial Narrow" panose="020B0606020202030204" pitchFamily="34" charset="0"/>
              </a:rPr>
              <a:t>ИТОГО по УФО:</a:t>
            </a:r>
            <a:endParaRPr lang="ru-RU" sz="2400" dirty="0"/>
          </a:p>
        </p:txBody>
      </p:sp>
      <p:sp>
        <p:nvSpPr>
          <p:cNvPr id="9" name="Номер слайда 1"/>
          <p:cNvSpPr txBox="1">
            <a:spLocks/>
          </p:cNvSpPr>
          <p:nvPr/>
        </p:nvSpPr>
        <p:spPr>
          <a:xfrm>
            <a:off x="9484003" y="8057599"/>
            <a:ext cx="2834997" cy="460041"/>
          </a:xfrm>
          <a:prstGeom prst="rect">
            <a:avLst/>
          </a:prstGeom>
        </p:spPr>
        <p:txBody>
          <a:bodyPr vert="horz" lIns="91440" tIns="45720" rIns="91440" bIns="45720" rtlCol="0" anchor="ctr"/>
          <a:lstStyle>
            <a:defPPr>
              <a:defRPr lang="en-US"/>
            </a:defPPr>
            <a:lvl1pPr marL="0" algn="r" defTabSz="457200" rtl="0" eaLnBrk="1" latinLnBrk="0" hangingPunct="1">
              <a:defRPr sz="1512"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05E221-E10C-40C7-8143-48F6241B2838}" type="slidenum">
              <a:rPr lang="ru-RU" smtClean="0"/>
              <a:pPr/>
              <a:t>10</a:t>
            </a:fld>
            <a:endParaRPr lang="ru-RU" dirty="0"/>
          </a:p>
        </p:txBody>
      </p:sp>
    </p:spTree>
    <p:extLst>
      <p:ext uri="{BB962C8B-B14F-4D97-AF65-F5344CB8AC3E}">
        <p14:creationId xmlns:p14="http://schemas.microsoft.com/office/powerpoint/2010/main" val="142824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54281" y="172122"/>
            <a:ext cx="10266673" cy="652955"/>
          </a:xfrm>
          <a:prstGeom prst="rect">
            <a:avLst/>
          </a:prstGeom>
          <a:noFill/>
        </p:spPr>
        <p:txBody>
          <a:bodyPr wrap="square" lIns="59057" tIns="29528" rIns="0" bIns="29528" rtlCol="0" anchor="ctr">
            <a:noAutofit/>
          </a:bodyPr>
          <a:lstStyle/>
          <a:p>
            <a:pPr lvl="0">
              <a:defRPr/>
            </a:pPr>
            <a:r>
              <a:rPr lang="ru-RU" sz="2000" b="1" dirty="0">
                <a:solidFill>
                  <a:srgbClr val="144C80"/>
                </a:solidFill>
                <a:latin typeface="Arial Narrow" panose="020B0606020202030204" pitchFamily="34" charset="0"/>
                <a:cs typeface="Arial" panose="020B0604020202020204" pitchFamily="34" charset="0"/>
              </a:rPr>
              <a:t>Результаты размещения ссылок на реестры государственного и муниципального </a:t>
            </a:r>
            <a:endParaRPr lang="ru-RU" sz="2000" b="1" dirty="0" smtClean="0">
              <a:solidFill>
                <a:srgbClr val="144C80"/>
              </a:solidFill>
              <a:latin typeface="Arial Narrow" panose="020B0606020202030204" pitchFamily="34" charset="0"/>
              <a:cs typeface="Arial" panose="020B0604020202020204" pitchFamily="34" charset="0"/>
            </a:endParaRPr>
          </a:p>
          <a:p>
            <a:pPr lvl="0">
              <a:defRPr/>
            </a:pPr>
            <a:r>
              <a:rPr lang="ru-RU" sz="2000" b="1" dirty="0" smtClean="0">
                <a:solidFill>
                  <a:srgbClr val="144C80"/>
                </a:solidFill>
                <a:latin typeface="Arial Narrow" panose="020B0606020202030204" pitchFamily="34" charset="0"/>
                <a:cs typeface="Arial" panose="020B0604020202020204" pitchFamily="34" charset="0"/>
              </a:rPr>
              <a:t>имущества на территории Сибирского федерального округа</a:t>
            </a:r>
            <a:endParaRPr kumimoji="0" lang="ru-RU" altLang="ru-RU" sz="2000" b="0" i="0" u="none" strike="noStrike" kern="1200" cap="none" spc="0" normalizeH="0" baseline="0" noProof="0" dirty="0">
              <a:ln>
                <a:noFill/>
              </a:ln>
              <a:solidFill>
                <a:schemeClr val="accent1">
                  <a:lumMod val="50000"/>
                </a:schemeClr>
              </a:solidFill>
              <a:effectLst/>
              <a:uLnTx/>
              <a:uFillTx/>
              <a:latin typeface="Arial Narrow" panose="020B0606020202030204" pitchFamily="34" charset="0"/>
              <a:ea typeface="Tahoma" pitchFamily="34" charset="0"/>
              <a:cs typeface="Tahoma" pitchFamily="34" charset="0"/>
            </a:endParaRPr>
          </a:p>
        </p:txBody>
      </p:sp>
      <p:sp>
        <p:nvSpPr>
          <p:cNvPr id="4" name="Прямоугольник 3"/>
          <p:cNvSpPr/>
          <p:nvPr/>
        </p:nvSpPr>
        <p:spPr>
          <a:xfrm>
            <a:off x="436274" y="482023"/>
            <a:ext cx="406587" cy="273473"/>
          </a:xfrm>
          <a:prstGeom prst="rect">
            <a:avLst/>
          </a:prstGeom>
        </p:spPr>
        <p:txBody>
          <a:bodyPr wrap="square">
            <a:spAutoFit/>
          </a:bodyPr>
          <a:lstStyle/>
          <a:p>
            <a:pPr>
              <a:lnSpc>
                <a:spcPct val="107000"/>
              </a:lnSpc>
              <a:spcAft>
                <a:spcPts val="80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5" name="Таблица 4"/>
          <p:cNvGraphicFramePr>
            <a:graphicFrameLocks noGrp="1"/>
          </p:cNvGraphicFramePr>
          <p:nvPr>
            <p:extLst>
              <p:ext uri="{D42A27DB-BD31-4B8C-83A1-F6EECF244321}">
                <p14:modId xmlns:p14="http://schemas.microsoft.com/office/powerpoint/2010/main" val="1112081334"/>
              </p:ext>
            </p:extLst>
          </p:nvPr>
        </p:nvGraphicFramePr>
        <p:xfrm>
          <a:off x="523875" y="1108546"/>
          <a:ext cx="11629139" cy="5137916"/>
        </p:xfrm>
        <a:graphic>
          <a:graphicData uri="http://schemas.openxmlformats.org/drawingml/2006/table">
            <a:tbl>
              <a:tblPr>
                <a:tableStyleId>{5C22544A-7EE6-4342-B048-85BDC9FD1C3A}</a:tableStyleId>
              </a:tblPr>
              <a:tblGrid>
                <a:gridCol w="3245208">
                  <a:extLst>
                    <a:ext uri="{9D8B030D-6E8A-4147-A177-3AD203B41FA5}">
                      <a16:colId xmlns:a16="http://schemas.microsoft.com/office/drawing/2014/main" val="20000"/>
                    </a:ext>
                  </a:extLst>
                </a:gridCol>
                <a:gridCol w="2170904">
                  <a:extLst>
                    <a:ext uri="{9D8B030D-6E8A-4147-A177-3AD203B41FA5}">
                      <a16:colId xmlns:a16="http://schemas.microsoft.com/office/drawing/2014/main" val="20001"/>
                    </a:ext>
                  </a:extLst>
                </a:gridCol>
                <a:gridCol w="2220618">
                  <a:extLst>
                    <a:ext uri="{9D8B030D-6E8A-4147-A177-3AD203B41FA5}">
                      <a16:colId xmlns:a16="http://schemas.microsoft.com/office/drawing/2014/main" val="20002"/>
                    </a:ext>
                  </a:extLst>
                </a:gridCol>
                <a:gridCol w="1786273">
                  <a:extLst>
                    <a:ext uri="{9D8B030D-6E8A-4147-A177-3AD203B41FA5}">
                      <a16:colId xmlns:a16="http://schemas.microsoft.com/office/drawing/2014/main" val="20003"/>
                    </a:ext>
                  </a:extLst>
                </a:gridCol>
                <a:gridCol w="2206136">
                  <a:extLst>
                    <a:ext uri="{9D8B030D-6E8A-4147-A177-3AD203B41FA5}">
                      <a16:colId xmlns:a16="http://schemas.microsoft.com/office/drawing/2014/main" val="20004"/>
                    </a:ext>
                  </a:extLst>
                </a:gridCol>
              </a:tblGrid>
              <a:tr h="1587029">
                <a:tc>
                  <a:txBody>
                    <a:bodyPr/>
                    <a:lstStyle/>
                    <a:p>
                      <a:pPr marL="0" algn="ctr" defTabSz="1152144" rtl="0" eaLnBrk="1" fontAlgn="ctr" latinLnBrk="0" hangingPunct="1"/>
                      <a:r>
                        <a:rPr lang="ru-RU" sz="1800" b="0" i="0" u="none" strike="noStrike" kern="1200" dirty="0">
                          <a:solidFill>
                            <a:schemeClr val="bg1"/>
                          </a:solidFill>
                          <a:effectLst/>
                          <a:latin typeface="Arial Narrow" panose="020B0606020202030204" pitchFamily="34" charset="0"/>
                          <a:ea typeface="+mn-ea"/>
                          <a:cs typeface="+mn-cs"/>
                        </a:rPr>
                        <a:t>Наименование региона</a:t>
                      </a:r>
                    </a:p>
                  </a:txBody>
                  <a:tcPr marL="9525" marR="9525" marT="9525" marB="0" anchor="ctr">
                    <a:solidFill>
                      <a:srgbClr val="144C80"/>
                    </a:solidFill>
                  </a:tcPr>
                </a:tc>
                <a:tc>
                  <a:txBody>
                    <a:bodyPr/>
                    <a:lstStyle/>
                    <a:p>
                      <a:pPr marL="0" algn="ctr" defTabSz="1152144" rtl="0" eaLnBrk="1" fontAlgn="ctr" latinLnBrk="0" hangingPunct="1"/>
                      <a:r>
                        <a:rPr lang="ru-RU" sz="1800" b="0" i="0" u="none" strike="noStrike" kern="1200" dirty="0">
                          <a:solidFill>
                            <a:schemeClr val="bg1"/>
                          </a:solidFill>
                          <a:effectLst/>
                          <a:latin typeface="Arial Narrow" panose="020B0606020202030204" pitchFamily="34" charset="0"/>
                          <a:ea typeface="+mn-ea"/>
                          <a:cs typeface="+mn-cs"/>
                        </a:rPr>
                        <a:t>Ссылка на реестр </a:t>
                      </a:r>
                      <a:r>
                        <a:rPr lang="ru-RU" sz="1800" b="0" i="0" u="none" strike="noStrike" kern="1200" dirty="0" smtClean="0">
                          <a:solidFill>
                            <a:schemeClr val="bg1"/>
                          </a:solidFill>
                          <a:effectLst/>
                          <a:latin typeface="Arial Narrow" panose="020B0606020202030204" pitchFamily="34" charset="0"/>
                          <a:ea typeface="+mn-ea"/>
                          <a:cs typeface="+mn-cs"/>
                        </a:rPr>
                        <a:t>государственной</a:t>
                      </a:r>
                      <a:r>
                        <a:rPr lang="ru-RU" sz="1800" b="0" i="0" u="none" strike="noStrike" kern="1200" baseline="0" dirty="0" smtClean="0">
                          <a:solidFill>
                            <a:schemeClr val="bg1"/>
                          </a:solidFill>
                          <a:effectLst/>
                          <a:latin typeface="Arial Narrow" panose="020B0606020202030204" pitchFamily="34" charset="0"/>
                          <a:ea typeface="+mn-ea"/>
                          <a:cs typeface="+mn-cs"/>
                        </a:rPr>
                        <a:t> собственности  региона</a:t>
                      </a:r>
                      <a:endParaRPr lang="ru-RU" sz="1800" b="0" i="0" u="none" strike="noStrike" kern="1200" dirty="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tc>
                  <a:txBody>
                    <a:bodyPr/>
                    <a:lstStyle/>
                    <a:p>
                      <a:pPr marL="0" algn="ctr" defTabSz="1152144" rtl="0" eaLnBrk="1" fontAlgn="ctr" latinLnBrk="0" hangingPunct="1"/>
                      <a:r>
                        <a:rPr lang="ru-RU" sz="1800" b="0" i="0" u="none" strike="noStrike" kern="1200" dirty="0" smtClean="0">
                          <a:solidFill>
                            <a:schemeClr val="bg1"/>
                          </a:solidFill>
                          <a:effectLst/>
                          <a:latin typeface="Arial Narrow" panose="020B0606020202030204" pitchFamily="34" charset="0"/>
                          <a:ea typeface="+mn-ea"/>
                          <a:cs typeface="+mn-cs"/>
                        </a:rPr>
                        <a:t>Количество муниципальных</a:t>
                      </a:r>
                      <a:r>
                        <a:rPr lang="ru-RU" sz="1800" b="0" i="0" u="none" strike="noStrike" kern="1200" baseline="0" dirty="0" smtClean="0">
                          <a:solidFill>
                            <a:schemeClr val="bg1"/>
                          </a:solidFill>
                          <a:effectLst/>
                          <a:latin typeface="Arial Narrow" panose="020B0606020202030204" pitchFamily="34" charset="0"/>
                          <a:ea typeface="+mn-ea"/>
                          <a:cs typeface="+mn-cs"/>
                        </a:rPr>
                        <a:t> образований в составе региона</a:t>
                      </a:r>
                      <a:endParaRPr lang="ru-RU" sz="1800" b="0" i="0" u="none" strike="noStrike" kern="1200" dirty="0" smtClean="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tc>
                  <a:txBody>
                    <a:bodyPr/>
                    <a:lstStyle/>
                    <a:p>
                      <a:pPr marL="0" algn="ctr" defTabSz="1152144" rtl="0" eaLnBrk="1" fontAlgn="ctr" latinLnBrk="0" hangingPunct="1"/>
                      <a:r>
                        <a:rPr lang="ru-RU" sz="1800" b="0" i="0" u="none" strike="noStrike" kern="1200" dirty="0" smtClean="0">
                          <a:solidFill>
                            <a:schemeClr val="bg1"/>
                          </a:solidFill>
                          <a:effectLst/>
                          <a:latin typeface="Arial Narrow" panose="020B0606020202030204" pitchFamily="34" charset="0"/>
                          <a:ea typeface="+mn-ea"/>
                          <a:cs typeface="+mn-cs"/>
                        </a:rPr>
                        <a:t>Количество реестров муниципальных образований</a:t>
                      </a:r>
                      <a:endParaRPr lang="ru-RU" sz="1800" b="0" i="0" u="none" strike="noStrike" kern="1200" dirty="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tc>
                  <a:txBody>
                    <a:bodyPr/>
                    <a:lstStyle/>
                    <a:p>
                      <a:pPr marL="0" algn="ctr" defTabSz="1152144" rtl="0" eaLnBrk="1" fontAlgn="ctr" latinLnBrk="0" hangingPunct="1"/>
                      <a:r>
                        <a:rPr lang="ru-RU" sz="1800" b="0" i="0" u="none" strike="noStrike" kern="1200" dirty="0" smtClean="0">
                          <a:solidFill>
                            <a:schemeClr val="bg1"/>
                          </a:solidFill>
                          <a:effectLst/>
                          <a:latin typeface="Arial Narrow" panose="020B0606020202030204" pitchFamily="34" charset="0"/>
                          <a:ea typeface="+mn-ea"/>
                          <a:cs typeface="+mn-cs"/>
                        </a:rPr>
                        <a:t>% Выполнения</a:t>
                      </a:r>
                      <a:endParaRPr lang="ru-RU" sz="1800" b="0" i="0" u="none" strike="noStrike" kern="1200" dirty="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extLst>
                  <a:ext uri="{0D108BD9-81ED-4DB2-BD59-A6C34878D82A}">
                    <a16:rowId xmlns:a16="http://schemas.microsoft.com/office/drawing/2014/main" val="10000"/>
                  </a:ext>
                </a:extLst>
              </a:tr>
              <a:tr h="313419">
                <a:tc gridSpan="5">
                  <a:txBody>
                    <a:bodyPr/>
                    <a:lstStyle/>
                    <a:p>
                      <a:pPr marL="0" marR="0" lvl="0" indent="0" algn="ctr" defTabSz="1152144" rtl="0" eaLnBrk="1" fontAlgn="ctr" latinLnBrk="0" hangingPunct="1">
                        <a:lnSpc>
                          <a:spcPct val="100000"/>
                        </a:lnSpc>
                        <a:spcBef>
                          <a:spcPts val="0"/>
                        </a:spcBef>
                        <a:spcAft>
                          <a:spcPts val="0"/>
                        </a:spcAft>
                        <a:buClrTx/>
                        <a:buSzTx/>
                        <a:buFontTx/>
                        <a:buNone/>
                        <a:tabLst/>
                        <a:defRPr/>
                      </a:pPr>
                      <a:r>
                        <a:rPr lang="ru-RU" sz="1600" b="1" i="0" u="none" strike="noStrike" kern="1200" dirty="0" smtClean="0">
                          <a:solidFill>
                            <a:schemeClr val="bg1"/>
                          </a:solidFill>
                          <a:effectLst/>
                          <a:latin typeface="Arial Narrow" panose="020B0606020202030204" pitchFamily="34" charset="0"/>
                          <a:ea typeface="+mn-ea"/>
                          <a:cs typeface="+mn-cs"/>
                        </a:rPr>
                        <a:t>Сведения</a:t>
                      </a:r>
                      <a:r>
                        <a:rPr lang="ru-RU" sz="1600" b="1" i="0" u="none" strike="noStrike" kern="1200" baseline="0" dirty="0" smtClean="0">
                          <a:solidFill>
                            <a:schemeClr val="bg1"/>
                          </a:solidFill>
                          <a:effectLst/>
                          <a:latin typeface="Arial Narrow" panose="020B0606020202030204" pitchFamily="34" charset="0"/>
                          <a:ea typeface="+mn-ea"/>
                          <a:cs typeface="+mn-cs"/>
                        </a:rPr>
                        <a:t> размещены в полном объеме</a:t>
                      </a:r>
                      <a:endParaRPr lang="ru-RU" sz="1600" b="1" i="0" u="none" strike="noStrike" kern="1200" dirty="0" smtClean="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endParaRPr lang="ru-RU"/>
                    </a:p>
                  </a:txBody>
                  <a:tcPr/>
                </a:tc>
                <a:extLst>
                  <a:ext uri="{0D108BD9-81ED-4DB2-BD59-A6C34878D82A}">
                    <a16:rowId xmlns:a16="http://schemas.microsoft.com/office/drawing/2014/main" val="10001"/>
                  </a:ext>
                </a:extLst>
              </a:tr>
              <a:tr h="155857">
                <a:tc>
                  <a:txBody>
                    <a:bodyPr/>
                    <a:lstStyle/>
                    <a:p>
                      <a:pPr algn="l" fontAlgn="ctr"/>
                      <a:r>
                        <a:rPr lang="ru-RU" sz="1400" b="1" i="0" u="none" strike="noStrike" kern="1200" dirty="0">
                          <a:solidFill>
                            <a:srgbClr val="000000"/>
                          </a:solidFill>
                          <a:effectLst/>
                          <a:latin typeface="Arial Narrow" panose="020B0606020202030204" pitchFamily="34" charset="0"/>
                          <a:ea typeface="+mn-ea"/>
                          <a:cs typeface="+mn-cs"/>
                        </a:rPr>
                        <a:t>Омская область</a:t>
                      </a:r>
                    </a:p>
                  </a:txBody>
                  <a:tcPr marL="9525" marR="9525" marT="9525" marB="0" anchor="ctr"/>
                </a:tc>
                <a:tc>
                  <a:txBody>
                    <a:bodyPr/>
                    <a:lstStyle/>
                    <a:p>
                      <a:pPr marL="0" algn="ctr" defTabSz="1152144" rtl="0" eaLnBrk="1" fontAlgn="ctr" latinLnBrk="0" hangingPunct="1"/>
                      <a:r>
                        <a:rPr lang="ru-RU" sz="1400" b="1" i="0" u="none" strike="noStrike" kern="1200" dirty="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424</a:t>
                      </a:r>
                    </a:p>
                  </a:txBody>
                  <a:tcPr marL="9525" marR="9525" marT="9525" marB="0" anchor="ct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424</a:t>
                      </a:r>
                    </a:p>
                  </a:txBody>
                  <a:tcPr marL="9525" marR="9525" marT="9525" marB="0" anchor="ctr"/>
                </a:tc>
                <a:tc>
                  <a:txBody>
                    <a:bodyPr/>
                    <a:lstStyle/>
                    <a:p>
                      <a:pPr algn="ctr" fontAlgn="ctr"/>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02"/>
                  </a:ext>
                </a:extLst>
              </a:tr>
              <a:tr h="155857">
                <a:tc>
                  <a:txBody>
                    <a:bodyPr/>
                    <a:lstStyle/>
                    <a:p>
                      <a:pPr algn="l" fontAlgn="ctr"/>
                      <a:r>
                        <a:rPr lang="ru-RU" sz="1400" b="1" i="0" u="none" strike="noStrike" kern="1200" dirty="0">
                          <a:solidFill>
                            <a:srgbClr val="000000"/>
                          </a:solidFill>
                          <a:effectLst/>
                          <a:latin typeface="Arial Narrow" panose="020B0606020202030204" pitchFamily="34" charset="0"/>
                          <a:ea typeface="+mn-ea"/>
                          <a:cs typeface="+mn-cs"/>
                        </a:rPr>
                        <a:t>Республика Тыва</a:t>
                      </a:r>
                    </a:p>
                  </a:txBody>
                  <a:tcPr marL="9525" marR="9525" marT="9525" marB="0" anchor="ctr"/>
                </a:tc>
                <a:tc>
                  <a:txBody>
                    <a:bodyPr/>
                    <a:lstStyle/>
                    <a:p>
                      <a:pPr marL="0" algn="ctr" defTabSz="1152144" rtl="0" eaLnBrk="1" fontAlgn="ctr" latinLnBrk="0" hangingPunct="1"/>
                      <a:r>
                        <a:rPr lang="ru-RU" sz="1400" b="1" i="0" u="none" strike="noStrike" kern="1200" dirty="0" smtClean="0">
                          <a:solidFill>
                            <a:srgbClr val="000000"/>
                          </a:solidFill>
                          <a:effectLst/>
                          <a:latin typeface="Arial Narrow" panose="020B0606020202030204" pitchFamily="34" charset="0"/>
                          <a:ea typeface="+mn-ea"/>
                          <a:cs typeface="+mn-cs"/>
                        </a:rPr>
                        <a:t>Да</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a:txBody>
                    <a:bodyPr/>
                    <a:lstStyle/>
                    <a:p>
                      <a:pPr algn="ctr" fontAlgn="ctr"/>
                      <a:r>
                        <a:rPr lang="ru-RU" sz="1400" b="1" i="0" u="none" strike="noStrike" kern="1200">
                          <a:solidFill>
                            <a:srgbClr val="000000"/>
                          </a:solidFill>
                          <a:effectLst/>
                          <a:latin typeface="Arial Narrow" panose="020B0606020202030204" pitchFamily="34" charset="0"/>
                          <a:ea typeface="+mn-ea"/>
                          <a:cs typeface="+mn-cs"/>
                        </a:rPr>
                        <a:t>140</a:t>
                      </a:r>
                    </a:p>
                  </a:txBody>
                  <a:tcPr marL="9525" marR="9525" marT="9525" marB="0" anchor="ctr"/>
                </a:tc>
                <a:tc>
                  <a:txBody>
                    <a:bodyPr/>
                    <a:lstStyle/>
                    <a:p>
                      <a:pPr algn="ctr" fontAlgn="ctr"/>
                      <a:r>
                        <a:rPr lang="ru-RU" sz="1400" b="1" i="0" u="none" strike="noStrike" kern="1200">
                          <a:solidFill>
                            <a:srgbClr val="000000"/>
                          </a:solidFill>
                          <a:effectLst/>
                          <a:latin typeface="Arial Narrow" panose="020B0606020202030204" pitchFamily="34" charset="0"/>
                          <a:ea typeface="+mn-ea"/>
                          <a:cs typeface="+mn-cs"/>
                        </a:rPr>
                        <a:t>130</a:t>
                      </a:r>
                    </a:p>
                  </a:txBody>
                  <a:tcPr marL="9525" marR="9525" marT="9525" marB="0" anchor="ctr"/>
                </a:tc>
                <a:tc>
                  <a:txBody>
                    <a:bodyPr/>
                    <a:lstStyle/>
                    <a:p>
                      <a:pPr algn="ctr" fontAlgn="ctr"/>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03"/>
                  </a:ext>
                </a:extLst>
              </a:tr>
              <a:tr h="326723">
                <a:tc gridSpan="5">
                  <a:txBody>
                    <a:bodyPr/>
                    <a:lstStyle/>
                    <a:p>
                      <a:pPr marL="0" marR="0" lvl="0" indent="0" algn="ctr" defTabSz="1152144" rtl="0" eaLnBrk="1" fontAlgn="b" latinLnBrk="0" hangingPunct="1">
                        <a:lnSpc>
                          <a:spcPct val="100000"/>
                        </a:lnSpc>
                        <a:spcBef>
                          <a:spcPts val="0"/>
                        </a:spcBef>
                        <a:spcAft>
                          <a:spcPts val="0"/>
                        </a:spcAft>
                        <a:buClrTx/>
                        <a:buSzTx/>
                        <a:buFontTx/>
                        <a:buNone/>
                        <a:tabLst/>
                        <a:defRPr/>
                      </a:pPr>
                      <a:r>
                        <a:rPr lang="ru-RU" sz="1600" b="1" i="0" u="none" strike="noStrike" kern="1200" baseline="0" dirty="0" smtClean="0">
                          <a:solidFill>
                            <a:schemeClr val="bg1"/>
                          </a:solidFill>
                          <a:effectLst/>
                          <a:latin typeface="Arial Narrow" panose="020B0606020202030204" pitchFamily="34" charset="0"/>
                          <a:ea typeface="+mn-ea"/>
                          <a:cs typeface="+mn-cs"/>
                        </a:rPr>
                        <a:t>Сведения размещены от 60% до 100%</a:t>
                      </a:r>
                    </a:p>
                  </a:txBody>
                  <a:tcPr marL="9525" marR="9525" marT="9525" marB="0" anchor="b">
                    <a:solidFill>
                      <a:srgbClr val="144C80"/>
                    </a:solidFill>
                  </a:tcP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endParaRPr lang="ru-RU"/>
                    </a:p>
                  </a:txBody>
                  <a:tcPr/>
                </a:tc>
                <a:extLst>
                  <a:ext uri="{0D108BD9-81ED-4DB2-BD59-A6C34878D82A}">
                    <a16:rowId xmlns:a16="http://schemas.microsoft.com/office/drawing/2014/main" val="10005"/>
                  </a:ext>
                </a:extLst>
              </a:tr>
              <a:tr h="281310">
                <a:tc>
                  <a:txBody>
                    <a:bodyPr/>
                    <a:lstStyle/>
                    <a:p>
                      <a:pPr algn="l" fontAlgn="ctr"/>
                      <a:r>
                        <a:rPr lang="ru-RU" sz="1400" b="1" i="0" u="none" strike="noStrike" kern="1200" dirty="0">
                          <a:solidFill>
                            <a:srgbClr val="000000"/>
                          </a:solidFill>
                          <a:effectLst/>
                          <a:latin typeface="Arial Narrow" panose="020B0606020202030204" pitchFamily="34" charset="0"/>
                          <a:ea typeface="+mn-ea"/>
                          <a:cs typeface="+mn-cs"/>
                        </a:rPr>
                        <a:t>Новосибирская область</a:t>
                      </a:r>
                    </a:p>
                  </a:txBody>
                  <a:tcPr marL="9525" marR="9525" marT="9525" marB="0" anchor="ctr">
                    <a:solidFill>
                      <a:schemeClr val="accent4">
                        <a:lumMod val="40000"/>
                        <a:lumOff val="60000"/>
                      </a:schemeClr>
                    </a:solidFill>
                  </a:tcPr>
                </a:tc>
                <a:tc>
                  <a:txBody>
                    <a:bodyPr/>
                    <a:lstStyle/>
                    <a:p>
                      <a:pPr marL="0" algn="ctr" defTabSz="1152144" rtl="0" eaLnBrk="1" fontAlgn="ctr" latinLnBrk="0" hangingPunct="1"/>
                      <a:r>
                        <a:rPr lang="ru-RU" sz="1400" b="1" i="0" u="none" strike="noStrike" kern="1200" dirty="0">
                          <a:solidFill>
                            <a:srgbClr val="000000"/>
                          </a:solidFill>
                          <a:effectLst/>
                          <a:latin typeface="Arial Narrow" panose="020B0606020202030204" pitchFamily="34" charset="0"/>
                          <a:ea typeface="+mn-ea"/>
                          <a:cs typeface="+mn-cs"/>
                        </a:rPr>
                        <a:t>Да</a:t>
                      </a:r>
                    </a:p>
                  </a:txBody>
                  <a:tcPr marL="9525" marR="9525" marT="9525" marB="0" anchor="ctr">
                    <a:solidFill>
                      <a:schemeClr val="accent4">
                        <a:lumMod val="40000"/>
                        <a:lumOff val="60000"/>
                      </a:schemeClr>
                    </a:solidFill>
                  </a:tcP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490</a:t>
                      </a:r>
                    </a:p>
                  </a:txBody>
                  <a:tcPr marL="9525" marR="9525" marT="9525" marB="0" anchor="ctr">
                    <a:solidFill>
                      <a:schemeClr val="accent4">
                        <a:lumMod val="40000"/>
                        <a:lumOff val="60000"/>
                      </a:schemeClr>
                    </a:solidFill>
                  </a:tcPr>
                </a:tc>
                <a:tc>
                  <a:txBody>
                    <a:bodyPr/>
                    <a:lstStyle/>
                    <a:p>
                      <a:pPr algn="ctr" fontAlgn="ctr"/>
                      <a:r>
                        <a:rPr lang="ru-RU" sz="1400" b="1" i="0" u="none" strike="noStrike" kern="1200">
                          <a:solidFill>
                            <a:srgbClr val="000000"/>
                          </a:solidFill>
                          <a:effectLst/>
                          <a:latin typeface="Arial Narrow" panose="020B0606020202030204" pitchFamily="34" charset="0"/>
                          <a:ea typeface="+mn-ea"/>
                          <a:cs typeface="+mn-cs"/>
                        </a:rPr>
                        <a:t>471</a:t>
                      </a:r>
                    </a:p>
                  </a:txBody>
                  <a:tcPr marL="9525" marR="9525" marT="9525" marB="0" anchor="ctr">
                    <a:solidFill>
                      <a:schemeClr val="accent4">
                        <a:lumMod val="40000"/>
                        <a:lumOff val="60000"/>
                      </a:schemeClr>
                    </a:solidFill>
                  </a:tcPr>
                </a:tc>
                <a:tc>
                  <a:txBody>
                    <a:bodyPr/>
                    <a:lstStyle/>
                    <a:p>
                      <a:pPr algn="ctr" fontAlgn="ctr"/>
                      <a:r>
                        <a:rPr lang="ru-RU" sz="1400" b="1" i="0" u="none" strike="noStrike" kern="1200">
                          <a:solidFill>
                            <a:srgbClr val="000000"/>
                          </a:solidFill>
                          <a:effectLst/>
                          <a:latin typeface="Arial Narrow" panose="020B0606020202030204" pitchFamily="34" charset="0"/>
                          <a:ea typeface="+mn-ea"/>
                          <a:cs typeface="+mn-cs"/>
                        </a:rPr>
                        <a:t>96,1</a:t>
                      </a:r>
                    </a:p>
                  </a:txBody>
                  <a:tcPr marL="9525" marR="9525" marT="9525" marB="0" anchor="ctr">
                    <a:solidFill>
                      <a:schemeClr val="accent4">
                        <a:lumMod val="40000"/>
                        <a:lumOff val="60000"/>
                      </a:schemeClr>
                    </a:solidFill>
                  </a:tcPr>
                </a:tc>
                <a:extLst>
                  <a:ext uri="{0D108BD9-81ED-4DB2-BD59-A6C34878D82A}">
                    <a16:rowId xmlns:a16="http://schemas.microsoft.com/office/drawing/2014/main" val="10006"/>
                  </a:ext>
                </a:extLst>
              </a:tr>
              <a:tr h="140655">
                <a:tc>
                  <a:txBody>
                    <a:bodyPr/>
                    <a:lstStyle/>
                    <a:p>
                      <a:pPr algn="l" fontAlgn="ctr"/>
                      <a:r>
                        <a:rPr lang="ru-RU" sz="1400" b="1" i="0" u="none" strike="noStrike" kern="1200" dirty="0">
                          <a:solidFill>
                            <a:srgbClr val="000000"/>
                          </a:solidFill>
                          <a:effectLst/>
                          <a:latin typeface="Arial Narrow" panose="020B0606020202030204" pitchFamily="34" charset="0"/>
                          <a:ea typeface="+mn-ea"/>
                          <a:cs typeface="+mn-cs"/>
                        </a:rPr>
                        <a:t>Республика Хакасия </a:t>
                      </a:r>
                    </a:p>
                  </a:txBody>
                  <a:tcPr marL="9525" marR="9525" marT="9525" marB="0" anchor="ctr">
                    <a:solidFill>
                      <a:schemeClr val="accent4">
                        <a:lumMod val="40000"/>
                        <a:lumOff val="60000"/>
                      </a:schemeClr>
                    </a:solidFill>
                  </a:tcPr>
                </a:tc>
                <a:tc>
                  <a:txBody>
                    <a:bodyPr/>
                    <a:lstStyle/>
                    <a:p>
                      <a:pPr marL="0" algn="ctr" defTabSz="1152144" rtl="0" eaLnBrk="1" fontAlgn="ctr" latinLnBrk="0" hangingPunct="1"/>
                      <a:r>
                        <a:rPr lang="ru-RU" sz="1400" b="1" i="0" u="none" strike="noStrike" kern="1200" dirty="0">
                          <a:solidFill>
                            <a:srgbClr val="000000"/>
                          </a:solidFill>
                          <a:effectLst/>
                          <a:latin typeface="Arial Narrow" panose="020B0606020202030204" pitchFamily="34" charset="0"/>
                          <a:ea typeface="+mn-ea"/>
                          <a:cs typeface="+mn-cs"/>
                        </a:rPr>
                        <a:t>Да</a:t>
                      </a:r>
                    </a:p>
                  </a:txBody>
                  <a:tcPr marL="9525" marR="9525" marT="9525" marB="0" anchor="ctr">
                    <a:solidFill>
                      <a:schemeClr val="accent4">
                        <a:lumMod val="40000"/>
                        <a:lumOff val="60000"/>
                      </a:schemeClr>
                    </a:solidFill>
                  </a:tcP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100</a:t>
                      </a:r>
                    </a:p>
                  </a:txBody>
                  <a:tcPr marL="9525" marR="9525" marT="9525" marB="0" anchor="ctr">
                    <a:solidFill>
                      <a:schemeClr val="accent4">
                        <a:lumMod val="40000"/>
                        <a:lumOff val="60000"/>
                      </a:schemeClr>
                    </a:solidFill>
                  </a:tcP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64</a:t>
                      </a:r>
                    </a:p>
                  </a:txBody>
                  <a:tcPr marL="9525" marR="9525" marT="9525" marB="0" anchor="ctr">
                    <a:solidFill>
                      <a:schemeClr val="accent4">
                        <a:lumMod val="40000"/>
                        <a:lumOff val="60000"/>
                      </a:schemeClr>
                    </a:solidFill>
                  </a:tcPr>
                </a:tc>
                <a:tc>
                  <a:txBody>
                    <a:bodyPr/>
                    <a:lstStyle/>
                    <a:p>
                      <a:pPr algn="ctr" fontAlgn="ctr"/>
                      <a:r>
                        <a:rPr lang="ru-RU" sz="1400" b="1" i="0" u="none" strike="noStrike" kern="1200" dirty="0" smtClean="0">
                          <a:solidFill>
                            <a:srgbClr val="000000"/>
                          </a:solidFill>
                          <a:effectLst/>
                          <a:latin typeface="Arial Narrow" panose="020B0606020202030204" pitchFamily="34" charset="0"/>
                          <a:ea typeface="+mn-ea"/>
                          <a:cs typeface="+mn-cs"/>
                        </a:rPr>
                        <a:t>64</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solidFill>
                      <a:schemeClr val="accent4">
                        <a:lumMod val="40000"/>
                        <a:lumOff val="60000"/>
                      </a:schemeClr>
                    </a:solidFill>
                  </a:tcPr>
                </a:tc>
                <a:extLst>
                  <a:ext uri="{0D108BD9-81ED-4DB2-BD59-A6C34878D82A}">
                    <a16:rowId xmlns:a16="http://schemas.microsoft.com/office/drawing/2014/main" val="10007"/>
                  </a:ext>
                </a:extLst>
              </a:tr>
              <a:tr h="279683">
                <a:tc gridSpan="5">
                  <a:txBody>
                    <a:bodyPr/>
                    <a:lstStyle/>
                    <a:p>
                      <a:pPr marL="0" marR="0" lvl="0" indent="0" algn="ctr" defTabSz="1152144" rtl="0" eaLnBrk="1" fontAlgn="b" latinLnBrk="0" hangingPunct="1">
                        <a:lnSpc>
                          <a:spcPct val="100000"/>
                        </a:lnSpc>
                        <a:spcBef>
                          <a:spcPts val="0"/>
                        </a:spcBef>
                        <a:spcAft>
                          <a:spcPts val="0"/>
                        </a:spcAft>
                        <a:buClrTx/>
                        <a:buSzTx/>
                        <a:buFontTx/>
                        <a:buNone/>
                        <a:tabLst/>
                        <a:defRPr/>
                      </a:pPr>
                      <a:r>
                        <a:rPr lang="ru-RU" sz="1600" b="1" i="0" u="none" strike="noStrike" kern="1200" baseline="0" dirty="0" smtClean="0">
                          <a:solidFill>
                            <a:schemeClr val="bg1"/>
                          </a:solidFill>
                          <a:effectLst/>
                          <a:latin typeface="Arial Narrow" panose="020B0606020202030204" pitchFamily="34" charset="0"/>
                          <a:ea typeface="+mn-ea"/>
                          <a:cs typeface="+mn-cs"/>
                        </a:rPr>
                        <a:t>Сведения размещены от 30% до 60%</a:t>
                      </a:r>
                    </a:p>
                  </a:txBody>
                  <a:tcPr marL="9525" marR="9525" marT="9525" marB="0" anchor="b">
                    <a:solidFill>
                      <a:srgbClr val="144C80"/>
                    </a:solidFill>
                  </a:tcP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endParaRPr lang="ru-RU"/>
                    </a:p>
                  </a:txBody>
                  <a:tcPr/>
                </a:tc>
                <a:extLst>
                  <a:ext uri="{0D108BD9-81ED-4DB2-BD59-A6C34878D82A}">
                    <a16:rowId xmlns:a16="http://schemas.microsoft.com/office/drawing/2014/main" val="10010"/>
                  </a:ext>
                </a:extLst>
              </a:tr>
              <a:tr h="281310">
                <a:tc>
                  <a:txBody>
                    <a:bodyPr/>
                    <a:lstStyle/>
                    <a:p>
                      <a:pPr algn="l" fontAlgn="ctr"/>
                      <a:r>
                        <a:rPr lang="ru-RU" sz="1400" b="1" i="0" u="none" strike="noStrike" kern="1200" dirty="0">
                          <a:solidFill>
                            <a:srgbClr val="000000"/>
                          </a:solidFill>
                          <a:effectLst/>
                          <a:latin typeface="Arial Narrow" panose="020B0606020202030204" pitchFamily="34" charset="0"/>
                          <a:ea typeface="+mn-ea"/>
                          <a:cs typeface="+mn-cs"/>
                        </a:rPr>
                        <a:t>Томская область</a:t>
                      </a:r>
                    </a:p>
                  </a:txBody>
                  <a:tcPr marL="9525" marR="9525" marT="9525" marB="0" anchor="ctr">
                    <a:solidFill>
                      <a:schemeClr val="accent2">
                        <a:lumMod val="60000"/>
                        <a:lumOff val="40000"/>
                      </a:schemeClr>
                    </a:solidFill>
                  </a:tcPr>
                </a:tc>
                <a:tc>
                  <a:txBody>
                    <a:bodyPr/>
                    <a:lstStyle/>
                    <a:p>
                      <a:pPr marL="0" algn="ctr" defTabSz="1152144" rtl="0" eaLnBrk="1" fontAlgn="ctr" latinLnBrk="0" hangingPunct="1"/>
                      <a:r>
                        <a:rPr lang="ru-RU" sz="1400" b="1" i="0" u="none" strike="noStrike" kern="1200" dirty="0" smtClean="0">
                          <a:solidFill>
                            <a:srgbClr val="000000"/>
                          </a:solidFill>
                          <a:effectLst/>
                          <a:latin typeface="Arial Narrow" panose="020B0606020202030204" pitchFamily="34" charset="0"/>
                          <a:ea typeface="+mn-ea"/>
                          <a:cs typeface="+mn-cs"/>
                        </a:rPr>
                        <a:t>Да</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solidFill>
                      <a:schemeClr val="accent2">
                        <a:lumMod val="60000"/>
                        <a:lumOff val="40000"/>
                      </a:schemeClr>
                    </a:solidFill>
                  </a:tcP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135</a:t>
                      </a:r>
                    </a:p>
                  </a:txBody>
                  <a:tcPr marL="9525" marR="9525" marT="9525" marB="0" anchor="ctr">
                    <a:solidFill>
                      <a:schemeClr val="accent2">
                        <a:lumMod val="60000"/>
                        <a:lumOff val="40000"/>
                      </a:schemeClr>
                    </a:solidFill>
                  </a:tcPr>
                </a:tc>
                <a:tc>
                  <a:txBody>
                    <a:bodyPr/>
                    <a:lstStyle/>
                    <a:p>
                      <a:pPr algn="ctr" fontAlgn="ctr"/>
                      <a:r>
                        <a:rPr lang="ru-RU" sz="1400" b="1" i="0" u="none" strike="noStrike" kern="1200">
                          <a:solidFill>
                            <a:srgbClr val="000000"/>
                          </a:solidFill>
                          <a:effectLst/>
                          <a:latin typeface="Arial Narrow" panose="020B0606020202030204" pitchFamily="34" charset="0"/>
                          <a:ea typeface="+mn-ea"/>
                          <a:cs typeface="+mn-cs"/>
                        </a:rPr>
                        <a:t>77</a:t>
                      </a:r>
                    </a:p>
                  </a:txBody>
                  <a:tcPr marL="9525" marR="9525" marT="9525" marB="0" anchor="ctr">
                    <a:solidFill>
                      <a:schemeClr val="accent2">
                        <a:lumMod val="60000"/>
                        <a:lumOff val="40000"/>
                      </a:schemeClr>
                    </a:solidFill>
                  </a:tcPr>
                </a:tc>
                <a:tc>
                  <a:txBody>
                    <a:bodyPr/>
                    <a:lstStyle/>
                    <a:p>
                      <a:pPr algn="ctr" fontAlgn="ctr"/>
                      <a:r>
                        <a:rPr lang="ru-RU" sz="1400" b="1" i="0" u="none" strike="noStrike" kern="1200" dirty="0" smtClean="0">
                          <a:solidFill>
                            <a:srgbClr val="000000"/>
                          </a:solidFill>
                          <a:effectLst/>
                          <a:latin typeface="Arial Narrow" panose="020B0606020202030204" pitchFamily="34" charset="0"/>
                          <a:ea typeface="+mn-ea"/>
                          <a:cs typeface="+mn-cs"/>
                        </a:rPr>
                        <a:t>57</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10011"/>
                  </a:ext>
                </a:extLst>
              </a:tr>
              <a:tr h="111443">
                <a:tc>
                  <a:txBody>
                    <a:bodyPr/>
                    <a:lstStyle/>
                    <a:p>
                      <a:pPr algn="l" fontAlgn="ctr"/>
                      <a:r>
                        <a:rPr lang="ru-RU" sz="1400" b="1" i="0" u="none" strike="noStrike" kern="1200">
                          <a:solidFill>
                            <a:srgbClr val="000000"/>
                          </a:solidFill>
                          <a:effectLst/>
                          <a:latin typeface="Arial Narrow" panose="020B0606020202030204" pitchFamily="34" charset="0"/>
                          <a:ea typeface="+mn-ea"/>
                          <a:cs typeface="+mn-cs"/>
                        </a:rPr>
                        <a:t>Алтайский край</a:t>
                      </a:r>
                    </a:p>
                  </a:txBody>
                  <a:tcPr marL="9525" marR="9525" marT="9525" marB="0" anchor="ctr">
                    <a:solidFill>
                      <a:schemeClr val="accent2">
                        <a:lumMod val="60000"/>
                        <a:lumOff val="40000"/>
                      </a:schemeClr>
                    </a:solidFill>
                  </a:tcPr>
                </a:tc>
                <a:tc>
                  <a:txBody>
                    <a:bodyPr/>
                    <a:lstStyle/>
                    <a:p>
                      <a:pPr marL="0" algn="ctr" defTabSz="1152144" rtl="0" eaLnBrk="1" fontAlgn="ctr" latinLnBrk="0" hangingPunct="1"/>
                      <a:r>
                        <a:rPr lang="ru-RU" sz="1400" b="1" i="0" u="none" strike="noStrike" kern="1200" dirty="0" smtClean="0">
                          <a:solidFill>
                            <a:srgbClr val="000000"/>
                          </a:solidFill>
                          <a:effectLst/>
                          <a:latin typeface="Arial Narrow" panose="020B0606020202030204" pitchFamily="34" charset="0"/>
                          <a:ea typeface="+mn-ea"/>
                          <a:cs typeface="+mn-cs"/>
                        </a:rPr>
                        <a:t>Да</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solidFill>
                      <a:schemeClr val="accent2">
                        <a:lumMod val="60000"/>
                        <a:lumOff val="40000"/>
                      </a:schemeClr>
                    </a:solidFill>
                  </a:tcP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719</a:t>
                      </a:r>
                    </a:p>
                  </a:txBody>
                  <a:tcPr marL="9525" marR="9525" marT="9525" marB="0" anchor="ctr">
                    <a:solidFill>
                      <a:schemeClr val="accent2">
                        <a:lumMod val="60000"/>
                        <a:lumOff val="40000"/>
                      </a:schemeClr>
                    </a:solidFill>
                  </a:tcPr>
                </a:tc>
                <a:tc>
                  <a:txBody>
                    <a:bodyPr/>
                    <a:lstStyle/>
                    <a:p>
                      <a:pPr algn="ctr" fontAlgn="ctr"/>
                      <a:r>
                        <a:rPr lang="ru-RU" sz="1400" b="1" i="0" u="none" strike="noStrike" kern="1200">
                          <a:solidFill>
                            <a:srgbClr val="000000"/>
                          </a:solidFill>
                          <a:effectLst/>
                          <a:latin typeface="Arial Narrow" panose="020B0606020202030204" pitchFamily="34" charset="0"/>
                          <a:ea typeface="+mn-ea"/>
                          <a:cs typeface="+mn-cs"/>
                        </a:rPr>
                        <a:t>324</a:t>
                      </a:r>
                    </a:p>
                  </a:txBody>
                  <a:tcPr marL="9525" marR="9525" marT="9525" marB="0" anchor="ctr">
                    <a:solidFill>
                      <a:schemeClr val="accent2">
                        <a:lumMod val="60000"/>
                        <a:lumOff val="40000"/>
                      </a:schemeClr>
                    </a:solidFill>
                  </a:tcPr>
                </a:tc>
                <a:tc>
                  <a:txBody>
                    <a:bodyPr/>
                    <a:lstStyle/>
                    <a:p>
                      <a:pPr algn="ctr" fontAlgn="ctr"/>
                      <a:r>
                        <a:rPr lang="ru-RU" sz="1400" b="1" i="0" u="none" strike="noStrike" kern="1200">
                          <a:solidFill>
                            <a:srgbClr val="000000"/>
                          </a:solidFill>
                          <a:effectLst/>
                          <a:latin typeface="Arial Narrow" panose="020B0606020202030204" pitchFamily="34" charset="0"/>
                          <a:ea typeface="+mn-ea"/>
                          <a:cs typeface="+mn-cs"/>
                        </a:rPr>
                        <a:t>45,1</a:t>
                      </a:r>
                    </a:p>
                  </a:txBody>
                  <a:tcPr marL="9525" marR="9525" marT="9525" marB="0" anchor="ctr">
                    <a:solidFill>
                      <a:schemeClr val="accent2">
                        <a:lumMod val="60000"/>
                        <a:lumOff val="40000"/>
                      </a:schemeClr>
                    </a:solidFill>
                  </a:tcPr>
                </a:tc>
                <a:extLst>
                  <a:ext uri="{0D108BD9-81ED-4DB2-BD59-A6C34878D82A}">
                    <a16:rowId xmlns:a16="http://schemas.microsoft.com/office/drawing/2014/main" val="10012"/>
                  </a:ext>
                </a:extLst>
              </a:tr>
              <a:tr h="0">
                <a:tc>
                  <a:txBody>
                    <a:bodyPr/>
                    <a:lstStyle/>
                    <a:p>
                      <a:pPr algn="l" fontAlgn="ctr"/>
                      <a:r>
                        <a:rPr lang="ru-RU" sz="1400" b="1" i="0" u="none" strike="noStrike" kern="1200" dirty="0">
                          <a:solidFill>
                            <a:srgbClr val="000000"/>
                          </a:solidFill>
                          <a:effectLst/>
                          <a:latin typeface="Arial Narrow" panose="020B0606020202030204" pitchFamily="34" charset="0"/>
                          <a:ea typeface="+mn-ea"/>
                          <a:cs typeface="+mn-cs"/>
                        </a:rPr>
                        <a:t>Кемеровская область</a:t>
                      </a:r>
                    </a:p>
                  </a:txBody>
                  <a:tcPr marL="9525" marR="9525" marT="9525" marB="0" anchor="ctr">
                    <a:solidFill>
                      <a:schemeClr val="accent2">
                        <a:lumMod val="60000"/>
                        <a:lumOff val="40000"/>
                      </a:schemeClr>
                    </a:solidFill>
                  </a:tcPr>
                </a:tc>
                <a:tc>
                  <a:txBody>
                    <a:bodyPr/>
                    <a:lstStyle/>
                    <a:p>
                      <a:pPr marL="0" algn="ctr" defTabSz="1152144" rtl="0" eaLnBrk="1" fontAlgn="ctr" latinLnBrk="0" hangingPunct="1"/>
                      <a:r>
                        <a:rPr lang="ru-RU" sz="1400" b="1" i="0" u="none" strike="noStrike" kern="1200" dirty="0" smtClean="0">
                          <a:solidFill>
                            <a:srgbClr val="000000"/>
                          </a:solidFill>
                          <a:effectLst/>
                          <a:latin typeface="Arial Narrow" panose="020B0606020202030204" pitchFamily="34" charset="0"/>
                          <a:ea typeface="+mn-ea"/>
                          <a:cs typeface="+mn-cs"/>
                        </a:rPr>
                        <a:t>Да</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solidFill>
                      <a:schemeClr val="accent2">
                        <a:lumMod val="60000"/>
                        <a:lumOff val="40000"/>
                      </a:schemeClr>
                    </a:solidFill>
                  </a:tcP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210</a:t>
                      </a:r>
                    </a:p>
                  </a:txBody>
                  <a:tcPr marL="9525" marR="9525" marT="9525" marB="0" anchor="ctr">
                    <a:solidFill>
                      <a:schemeClr val="accent2">
                        <a:lumMod val="60000"/>
                        <a:lumOff val="40000"/>
                      </a:schemeClr>
                    </a:solidFill>
                  </a:tcP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65</a:t>
                      </a:r>
                    </a:p>
                  </a:txBody>
                  <a:tcPr marL="9525" marR="9525" marT="9525" marB="0" anchor="ctr">
                    <a:solidFill>
                      <a:schemeClr val="accent2">
                        <a:lumMod val="60000"/>
                        <a:lumOff val="40000"/>
                      </a:schemeClr>
                    </a:solidFill>
                  </a:tcP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36,1</a:t>
                      </a:r>
                    </a:p>
                  </a:txBody>
                  <a:tcPr marL="9525" marR="9525" marT="9525" marB="0" anchor="ctr">
                    <a:solidFill>
                      <a:schemeClr val="accent2">
                        <a:lumMod val="60000"/>
                        <a:lumOff val="40000"/>
                      </a:schemeClr>
                    </a:solidFill>
                  </a:tcPr>
                </a:tc>
                <a:extLst>
                  <a:ext uri="{0D108BD9-81ED-4DB2-BD59-A6C34878D82A}">
                    <a16:rowId xmlns:a16="http://schemas.microsoft.com/office/drawing/2014/main" val="10016"/>
                  </a:ext>
                </a:extLst>
              </a:tr>
              <a:tr h="285362">
                <a:tc gridSpan="5">
                  <a:txBody>
                    <a:bodyPr/>
                    <a:lstStyle/>
                    <a:p>
                      <a:pPr marL="0" marR="0" lvl="0" indent="0" algn="ctr" defTabSz="1152144" rtl="0" eaLnBrk="1" fontAlgn="b" latinLnBrk="0" hangingPunct="1">
                        <a:lnSpc>
                          <a:spcPct val="100000"/>
                        </a:lnSpc>
                        <a:spcBef>
                          <a:spcPts val="0"/>
                        </a:spcBef>
                        <a:spcAft>
                          <a:spcPts val="0"/>
                        </a:spcAft>
                        <a:buClrTx/>
                        <a:buSzTx/>
                        <a:buFontTx/>
                        <a:buNone/>
                        <a:tabLst/>
                        <a:defRPr/>
                      </a:pPr>
                      <a:r>
                        <a:rPr lang="ru-RU" sz="1600" b="1" i="0" u="none" strike="noStrike" kern="1200" baseline="0" dirty="0" smtClean="0">
                          <a:solidFill>
                            <a:schemeClr val="bg1"/>
                          </a:solidFill>
                          <a:effectLst/>
                          <a:latin typeface="Arial Narrow" panose="020B0606020202030204" pitchFamily="34" charset="0"/>
                          <a:ea typeface="+mn-ea"/>
                          <a:cs typeface="+mn-cs"/>
                        </a:rPr>
                        <a:t>Сведения размещены до 30%</a:t>
                      </a:r>
                    </a:p>
                  </a:txBody>
                  <a:tcPr marL="9525" marR="9525" marT="9525" marB="0" anchor="b">
                    <a:solidFill>
                      <a:srgbClr val="144C80"/>
                    </a:solidFill>
                  </a:tcP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solidFill>
                      <a:schemeClr val="accent2">
                        <a:lumMod val="60000"/>
                        <a:lumOff val="40000"/>
                      </a:schemeClr>
                    </a:solidFill>
                  </a:tcP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solidFill>
                      <a:schemeClr val="accent2">
                        <a:lumMod val="60000"/>
                        <a:lumOff val="40000"/>
                      </a:schemeClr>
                    </a:solidFill>
                  </a:tcP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solidFill>
                      <a:schemeClr val="accent2">
                        <a:lumMod val="60000"/>
                        <a:lumOff val="40000"/>
                      </a:schemeClr>
                    </a:solidFill>
                  </a:tcP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10009"/>
                  </a:ext>
                </a:extLst>
              </a:tr>
              <a:tr h="0">
                <a:tc>
                  <a:txBody>
                    <a:bodyPr/>
                    <a:lstStyle/>
                    <a:p>
                      <a:pPr algn="l" fontAlgn="ctr"/>
                      <a:r>
                        <a:rPr lang="ru-RU" sz="1400" b="1" i="0" u="none" strike="noStrike" kern="1200" dirty="0">
                          <a:solidFill>
                            <a:srgbClr val="000000"/>
                          </a:solidFill>
                          <a:effectLst/>
                          <a:latin typeface="Arial Narrow" panose="020B0606020202030204" pitchFamily="34" charset="0"/>
                          <a:ea typeface="+mn-ea"/>
                          <a:cs typeface="+mn-cs"/>
                        </a:rPr>
                        <a:t>Республика Алтай</a:t>
                      </a:r>
                    </a:p>
                  </a:txBody>
                  <a:tcPr marL="9525" marR="9525" marT="9525" marB="0" anchor="ctr">
                    <a:solidFill>
                      <a:srgbClr val="EC8E8C"/>
                    </a:solidFill>
                  </a:tcPr>
                </a:tc>
                <a:tc>
                  <a:txBody>
                    <a:bodyPr/>
                    <a:lstStyle/>
                    <a:p>
                      <a:pPr marL="0" algn="ctr" defTabSz="1152144" rtl="0" eaLnBrk="1" fontAlgn="ctr" latinLnBrk="0" hangingPunct="1"/>
                      <a:r>
                        <a:rPr lang="ru-RU" sz="1400" b="1" i="0" u="none" strike="noStrike" kern="1200" dirty="0" smtClean="0">
                          <a:solidFill>
                            <a:srgbClr val="000000"/>
                          </a:solidFill>
                          <a:effectLst/>
                          <a:latin typeface="Arial Narrow" panose="020B0606020202030204" pitchFamily="34" charset="0"/>
                          <a:ea typeface="+mn-ea"/>
                          <a:cs typeface="+mn-cs"/>
                        </a:rPr>
                        <a:t>Да</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solidFill>
                      <a:srgbClr val="EC8E8C"/>
                    </a:solidFill>
                  </a:tcP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102</a:t>
                      </a:r>
                    </a:p>
                  </a:txBody>
                  <a:tcPr marL="9525" marR="9525" marT="9525" marB="0" anchor="ctr">
                    <a:solidFill>
                      <a:srgbClr val="EC8E8C"/>
                    </a:solidFill>
                  </a:tcPr>
                </a:tc>
                <a:tc>
                  <a:txBody>
                    <a:bodyPr/>
                    <a:lstStyle/>
                    <a:p>
                      <a:pPr algn="ctr" fontAlgn="ctr"/>
                      <a:r>
                        <a:rPr lang="ru-RU" sz="1400" b="1" i="0" u="none" strike="noStrike" kern="1200">
                          <a:solidFill>
                            <a:srgbClr val="000000"/>
                          </a:solidFill>
                          <a:effectLst/>
                          <a:latin typeface="Arial Narrow" panose="020B0606020202030204" pitchFamily="34" charset="0"/>
                          <a:ea typeface="+mn-ea"/>
                          <a:cs typeface="+mn-cs"/>
                        </a:rPr>
                        <a:t>27</a:t>
                      </a:r>
                    </a:p>
                  </a:txBody>
                  <a:tcPr marL="9525" marR="9525" marT="9525" marB="0" anchor="ctr">
                    <a:solidFill>
                      <a:srgbClr val="EC8E8C"/>
                    </a:solidFill>
                  </a:tcPr>
                </a:tc>
                <a:tc>
                  <a:txBody>
                    <a:bodyPr/>
                    <a:lstStyle/>
                    <a:p>
                      <a:pPr algn="ctr" fontAlgn="ctr"/>
                      <a:r>
                        <a:rPr lang="ru-RU" sz="1400" b="1" i="0" u="none" strike="noStrike" kern="1200">
                          <a:solidFill>
                            <a:srgbClr val="000000"/>
                          </a:solidFill>
                          <a:effectLst/>
                          <a:latin typeface="Arial Narrow" panose="020B0606020202030204" pitchFamily="34" charset="0"/>
                          <a:ea typeface="+mn-ea"/>
                          <a:cs typeface="+mn-cs"/>
                        </a:rPr>
                        <a:t>26,5</a:t>
                      </a:r>
                    </a:p>
                  </a:txBody>
                  <a:tcPr marL="9525" marR="9525" marT="9525" marB="0" anchor="ctr">
                    <a:solidFill>
                      <a:srgbClr val="EC8E8C"/>
                    </a:solidFill>
                  </a:tcPr>
                </a:tc>
                <a:extLst>
                  <a:ext uri="{0D108BD9-81ED-4DB2-BD59-A6C34878D82A}">
                    <a16:rowId xmlns:a16="http://schemas.microsoft.com/office/drawing/2014/main" val="10013"/>
                  </a:ext>
                </a:extLst>
              </a:tr>
              <a:tr h="55721">
                <a:tc>
                  <a:txBody>
                    <a:bodyPr/>
                    <a:lstStyle/>
                    <a:p>
                      <a:pPr algn="l" fontAlgn="ctr"/>
                      <a:r>
                        <a:rPr lang="ru-RU" sz="1400" b="1" i="0" u="none" strike="noStrike" kern="1200">
                          <a:solidFill>
                            <a:srgbClr val="000000"/>
                          </a:solidFill>
                          <a:effectLst/>
                          <a:latin typeface="Arial Narrow" panose="020B0606020202030204" pitchFamily="34" charset="0"/>
                          <a:ea typeface="+mn-ea"/>
                          <a:cs typeface="+mn-cs"/>
                        </a:rPr>
                        <a:t>Иркутская область </a:t>
                      </a:r>
                    </a:p>
                  </a:txBody>
                  <a:tcPr marL="9525" marR="9525" marT="9525" marB="0" anchor="ctr">
                    <a:solidFill>
                      <a:srgbClr val="EC8E8C"/>
                    </a:solidFill>
                  </a:tcPr>
                </a:tc>
                <a:tc>
                  <a:txBody>
                    <a:bodyPr/>
                    <a:lstStyle/>
                    <a:p>
                      <a:pPr marL="0" algn="ctr" defTabSz="1152144" rtl="0" eaLnBrk="1" fontAlgn="ctr" latinLnBrk="0" hangingPunct="1"/>
                      <a:r>
                        <a:rPr lang="ru-RU" sz="1400" b="1" i="0" u="none" strike="noStrike" kern="1200" dirty="0" smtClean="0">
                          <a:solidFill>
                            <a:srgbClr val="000000"/>
                          </a:solidFill>
                          <a:effectLst/>
                          <a:latin typeface="Arial Narrow" panose="020B0606020202030204" pitchFamily="34" charset="0"/>
                          <a:ea typeface="+mn-ea"/>
                          <a:cs typeface="+mn-cs"/>
                        </a:rPr>
                        <a:t>Да</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solidFill>
                      <a:srgbClr val="EC8E8C"/>
                    </a:solidFill>
                  </a:tcP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466</a:t>
                      </a:r>
                    </a:p>
                  </a:txBody>
                  <a:tcPr marL="9525" marR="9525" marT="9525" marB="0" anchor="ctr">
                    <a:solidFill>
                      <a:srgbClr val="EC8E8C"/>
                    </a:solidFill>
                  </a:tcPr>
                </a:tc>
                <a:tc>
                  <a:txBody>
                    <a:bodyPr/>
                    <a:lstStyle/>
                    <a:p>
                      <a:pPr algn="ctr" fontAlgn="ctr"/>
                      <a:r>
                        <a:rPr lang="ru-RU" sz="1400" b="1" i="0" u="none" strike="noStrike" kern="1200">
                          <a:solidFill>
                            <a:srgbClr val="000000"/>
                          </a:solidFill>
                          <a:effectLst/>
                          <a:latin typeface="Arial Narrow" panose="020B0606020202030204" pitchFamily="34" charset="0"/>
                          <a:ea typeface="+mn-ea"/>
                          <a:cs typeface="+mn-cs"/>
                        </a:rPr>
                        <a:t>119</a:t>
                      </a:r>
                    </a:p>
                  </a:txBody>
                  <a:tcPr marL="9525" marR="9525" marT="9525" marB="0" anchor="ctr">
                    <a:solidFill>
                      <a:srgbClr val="EC8E8C"/>
                    </a:solidFill>
                  </a:tcPr>
                </a:tc>
                <a:tc>
                  <a:txBody>
                    <a:bodyPr/>
                    <a:lstStyle/>
                    <a:p>
                      <a:pPr algn="ctr" fontAlgn="ctr"/>
                      <a:r>
                        <a:rPr lang="ru-RU" sz="1400" b="1" i="0" u="none" strike="noStrike" kern="1200">
                          <a:solidFill>
                            <a:srgbClr val="000000"/>
                          </a:solidFill>
                          <a:effectLst/>
                          <a:latin typeface="Arial Narrow" panose="020B0606020202030204" pitchFamily="34" charset="0"/>
                          <a:ea typeface="+mn-ea"/>
                          <a:cs typeface="+mn-cs"/>
                        </a:rPr>
                        <a:t>25,5</a:t>
                      </a:r>
                    </a:p>
                  </a:txBody>
                  <a:tcPr marL="9525" marR="9525" marT="9525" marB="0" anchor="ctr">
                    <a:solidFill>
                      <a:srgbClr val="EC8E8C"/>
                    </a:solidFill>
                  </a:tcPr>
                </a:tc>
                <a:extLst>
                  <a:ext uri="{0D108BD9-81ED-4DB2-BD59-A6C34878D82A}">
                    <a16:rowId xmlns:a16="http://schemas.microsoft.com/office/drawing/2014/main" val="10014"/>
                  </a:ext>
                </a:extLst>
              </a:tr>
              <a:tr h="167164">
                <a:tc>
                  <a:txBody>
                    <a:bodyPr/>
                    <a:lstStyle/>
                    <a:p>
                      <a:pPr algn="l" fontAlgn="ctr"/>
                      <a:r>
                        <a:rPr lang="ru-RU" sz="1400" b="1" i="0" u="none" strike="noStrike" kern="1200" dirty="0">
                          <a:solidFill>
                            <a:srgbClr val="000000"/>
                          </a:solidFill>
                          <a:effectLst/>
                          <a:latin typeface="Arial Narrow" panose="020B0606020202030204" pitchFamily="34" charset="0"/>
                          <a:ea typeface="+mn-ea"/>
                          <a:cs typeface="+mn-cs"/>
                        </a:rPr>
                        <a:t>Красноярский край </a:t>
                      </a:r>
                    </a:p>
                  </a:txBody>
                  <a:tcPr marL="9525" marR="9525" marT="9525" marB="0" anchor="ctr">
                    <a:solidFill>
                      <a:srgbClr val="EC8E8C"/>
                    </a:solidFill>
                  </a:tcPr>
                </a:tc>
                <a:tc>
                  <a:txBody>
                    <a:bodyPr/>
                    <a:lstStyle/>
                    <a:p>
                      <a:pPr marL="0" algn="ctr" defTabSz="1152144" rtl="0" eaLnBrk="1" fontAlgn="ctr" latinLnBrk="0" hangingPunct="1"/>
                      <a:r>
                        <a:rPr lang="ru-RU" sz="1400" b="1" i="0" u="none" strike="noStrike" kern="1200" dirty="0" smtClean="0">
                          <a:solidFill>
                            <a:srgbClr val="000000"/>
                          </a:solidFill>
                          <a:effectLst/>
                          <a:latin typeface="Arial Narrow" panose="020B0606020202030204" pitchFamily="34" charset="0"/>
                          <a:ea typeface="+mn-ea"/>
                          <a:cs typeface="+mn-cs"/>
                        </a:rPr>
                        <a:t>Да</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solidFill>
                      <a:srgbClr val="EC8E8C"/>
                    </a:solidFill>
                  </a:tcP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575</a:t>
                      </a:r>
                    </a:p>
                  </a:txBody>
                  <a:tcPr marL="9525" marR="9525" marT="9525" marB="0" anchor="ctr">
                    <a:solidFill>
                      <a:srgbClr val="EC8E8C"/>
                    </a:solidFill>
                  </a:tcP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49</a:t>
                      </a:r>
                    </a:p>
                  </a:txBody>
                  <a:tcPr marL="9525" marR="9525" marT="9525" marB="0" anchor="ctr">
                    <a:solidFill>
                      <a:srgbClr val="EC8E8C"/>
                    </a:solidFill>
                  </a:tcP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8,5</a:t>
                      </a:r>
                    </a:p>
                  </a:txBody>
                  <a:tcPr marL="9525" marR="9525" marT="9525" marB="0" anchor="ctr">
                    <a:solidFill>
                      <a:srgbClr val="EC8E8C"/>
                    </a:solidFill>
                  </a:tcPr>
                </a:tc>
                <a:extLst>
                  <a:ext uri="{0D108BD9-81ED-4DB2-BD59-A6C34878D82A}">
                    <a16:rowId xmlns:a16="http://schemas.microsoft.com/office/drawing/2014/main" val="10015"/>
                  </a:ext>
                </a:extLst>
              </a:tr>
            </a:tbl>
          </a:graphicData>
        </a:graphic>
      </p:graphicFrame>
      <p:cxnSp>
        <p:nvCxnSpPr>
          <p:cNvPr id="6" name="Прямая соединительная линия 5"/>
          <p:cNvCxnSpPr/>
          <p:nvPr/>
        </p:nvCxnSpPr>
        <p:spPr>
          <a:xfrm>
            <a:off x="282575" y="938889"/>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31383" y="6717300"/>
            <a:ext cx="8892783" cy="1569660"/>
          </a:xfrm>
          <a:prstGeom prst="rect">
            <a:avLst/>
          </a:prstGeom>
          <a:noFill/>
        </p:spPr>
        <p:txBody>
          <a:bodyPr wrap="square" rtlCol="0">
            <a:spAutoFit/>
          </a:bodyPr>
          <a:lstStyle/>
          <a:p>
            <a:pPr marL="285750" indent="-14288"/>
            <a:r>
              <a:rPr lang="ru-RU" sz="2400" b="1" dirty="0">
                <a:solidFill>
                  <a:srgbClr val="144C80"/>
                </a:solidFill>
                <a:latin typeface="Arial Narrow" panose="020B0606020202030204" pitchFamily="34" charset="0"/>
              </a:rPr>
              <a:t>2</a:t>
            </a:r>
            <a:r>
              <a:rPr lang="ru-RU" sz="2400" b="1" dirty="0" smtClean="0">
                <a:solidFill>
                  <a:srgbClr val="144C80"/>
                </a:solidFill>
                <a:latin typeface="Arial Narrow" panose="020B0606020202030204" pitchFamily="34" charset="0"/>
              </a:rPr>
              <a:t> региона со 100</a:t>
            </a:r>
            <a:r>
              <a:rPr lang="en-US" sz="2400" b="1" dirty="0" smtClean="0">
                <a:solidFill>
                  <a:srgbClr val="144C80"/>
                </a:solidFill>
                <a:latin typeface="Arial Narrow" panose="020B0606020202030204" pitchFamily="34" charset="0"/>
              </a:rPr>
              <a:t>% </a:t>
            </a:r>
            <a:r>
              <a:rPr lang="ru-RU" sz="2400" b="1" dirty="0" smtClean="0">
                <a:solidFill>
                  <a:srgbClr val="144C80"/>
                </a:solidFill>
                <a:latin typeface="Arial Narrow" panose="020B0606020202030204" pitchFamily="34" charset="0"/>
              </a:rPr>
              <a:t>показателем размещения реестров</a:t>
            </a:r>
          </a:p>
          <a:p>
            <a:pPr marL="285750"/>
            <a:r>
              <a:rPr lang="ru-RU" sz="2400" b="1" dirty="0">
                <a:solidFill>
                  <a:srgbClr val="144C80"/>
                </a:solidFill>
                <a:latin typeface="Arial Narrow" panose="020B0606020202030204" pitchFamily="34" charset="0"/>
              </a:rPr>
              <a:t>2</a:t>
            </a:r>
            <a:r>
              <a:rPr lang="ru-RU" sz="2400" b="1" dirty="0" smtClean="0">
                <a:solidFill>
                  <a:srgbClr val="144C80"/>
                </a:solidFill>
                <a:latin typeface="Arial Narrow" panose="020B0606020202030204" pitchFamily="34" charset="0"/>
              </a:rPr>
              <a:t> региона с показателем размещения от 60% до 100%</a:t>
            </a:r>
          </a:p>
          <a:p>
            <a:pPr marL="285750"/>
            <a:r>
              <a:rPr lang="ru-RU" sz="2400" b="1" dirty="0">
                <a:solidFill>
                  <a:srgbClr val="144C80"/>
                </a:solidFill>
                <a:latin typeface="Arial Narrow" panose="020B0606020202030204" pitchFamily="34" charset="0"/>
              </a:rPr>
              <a:t>3</a:t>
            </a:r>
            <a:r>
              <a:rPr lang="ru-RU" sz="2400" b="1" dirty="0" smtClean="0">
                <a:solidFill>
                  <a:srgbClr val="144C80"/>
                </a:solidFill>
                <a:latin typeface="Arial Narrow" panose="020B0606020202030204" pitchFamily="34" charset="0"/>
              </a:rPr>
              <a:t> региона с показателем размещения от 30% до 60%</a:t>
            </a:r>
          </a:p>
          <a:p>
            <a:pPr marL="285750"/>
            <a:r>
              <a:rPr lang="ru-RU" sz="2400" b="1" dirty="0">
                <a:solidFill>
                  <a:srgbClr val="144C80"/>
                </a:solidFill>
                <a:latin typeface="Arial Narrow" panose="020B0606020202030204" pitchFamily="34" charset="0"/>
              </a:rPr>
              <a:t>3</a:t>
            </a:r>
            <a:r>
              <a:rPr lang="ru-RU" sz="2400" b="1" dirty="0" smtClean="0">
                <a:solidFill>
                  <a:srgbClr val="144C80"/>
                </a:solidFill>
                <a:latin typeface="Arial Narrow" panose="020B0606020202030204" pitchFamily="34" charset="0"/>
              </a:rPr>
              <a:t> региона с показателем размещения до 30%</a:t>
            </a:r>
          </a:p>
        </p:txBody>
      </p:sp>
      <p:sp>
        <p:nvSpPr>
          <p:cNvPr id="8" name="TextBox 7"/>
          <p:cNvSpPr txBox="1"/>
          <p:nvPr/>
        </p:nvSpPr>
        <p:spPr>
          <a:xfrm>
            <a:off x="1330432" y="6767038"/>
            <a:ext cx="2546412" cy="461665"/>
          </a:xfrm>
          <a:prstGeom prst="rect">
            <a:avLst/>
          </a:prstGeom>
          <a:noFill/>
        </p:spPr>
        <p:txBody>
          <a:bodyPr wrap="square" rtlCol="0">
            <a:spAutoFit/>
          </a:bodyPr>
          <a:lstStyle/>
          <a:p>
            <a:r>
              <a:rPr lang="ru-RU" sz="2400" b="1" dirty="0" smtClean="0">
                <a:solidFill>
                  <a:srgbClr val="144C80"/>
                </a:solidFill>
                <a:latin typeface="Arial Narrow" panose="020B0606020202030204" pitchFamily="34" charset="0"/>
              </a:rPr>
              <a:t>ИТОГО по СФО</a:t>
            </a:r>
            <a:r>
              <a:rPr lang="ru-RU" sz="2400" b="1" dirty="0">
                <a:solidFill>
                  <a:srgbClr val="144C80"/>
                </a:solidFill>
                <a:latin typeface="Arial Narrow" panose="020B0606020202030204" pitchFamily="34" charset="0"/>
              </a:rPr>
              <a:t>:</a:t>
            </a:r>
            <a:endParaRPr lang="ru-RU" sz="2400" dirty="0"/>
          </a:p>
        </p:txBody>
      </p:sp>
      <p:sp>
        <p:nvSpPr>
          <p:cNvPr id="9" name="Номер слайда 1"/>
          <p:cNvSpPr txBox="1">
            <a:spLocks/>
          </p:cNvSpPr>
          <p:nvPr/>
        </p:nvSpPr>
        <p:spPr>
          <a:xfrm>
            <a:off x="9484003" y="8006228"/>
            <a:ext cx="2834997" cy="460041"/>
          </a:xfrm>
          <a:prstGeom prst="rect">
            <a:avLst/>
          </a:prstGeom>
        </p:spPr>
        <p:txBody>
          <a:bodyPr vert="horz" lIns="91440" tIns="45720" rIns="91440" bIns="45720" rtlCol="0" anchor="ctr"/>
          <a:lstStyle>
            <a:defPPr>
              <a:defRPr lang="en-US"/>
            </a:defPPr>
            <a:lvl1pPr marL="0" algn="r" defTabSz="457200" rtl="0" eaLnBrk="1" latinLnBrk="0" hangingPunct="1">
              <a:defRPr sz="1512"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05E221-E10C-40C7-8143-48F6241B2838}" type="slidenum">
              <a:rPr lang="ru-RU" smtClean="0"/>
              <a:pPr/>
              <a:t>11</a:t>
            </a:fld>
            <a:endParaRPr lang="ru-RU" dirty="0"/>
          </a:p>
        </p:txBody>
      </p:sp>
    </p:spTree>
    <p:extLst>
      <p:ext uri="{BB962C8B-B14F-4D97-AF65-F5344CB8AC3E}">
        <p14:creationId xmlns:p14="http://schemas.microsoft.com/office/powerpoint/2010/main" val="4057343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54281" y="172122"/>
            <a:ext cx="10266673" cy="652955"/>
          </a:xfrm>
          <a:prstGeom prst="rect">
            <a:avLst/>
          </a:prstGeom>
          <a:noFill/>
        </p:spPr>
        <p:txBody>
          <a:bodyPr wrap="square" lIns="59057" tIns="29528" rIns="0" bIns="29528" rtlCol="0" anchor="ctr">
            <a:noAutofit/>
          </a:bodyPr>
          <a:lstStyle/>
          <a:p>
            <a:pPr lvl="0">
              <a:defRPr/>
            </a:pPr>
            <a:r>
              <a:rPr lang="ru-RU" sz="2000" b="1" dirty="0">
                <a:solidFill>
                  <a:srgbClr val="144C80"/>
                </a:solidFill>
                <a:latin typeface="Arial Narrow" panose="020B0606020202030204" pitchFamily="34" charset="0"/>
                <a:cs typeface="Arial" panose="020B0604020202020204" pitchFamily="34" charset="0"/>
              </a:rPr>
              <a:t>Результаты размещения ссылок на реестры государственного и муниципального </a:t>
            </a:r>
            <a:endParaRPr lang="ru-RU" sz="2000" b="1" dirty="0" smtClean="0">
              <a:solidFill>
                <a:srgbClr val="144C80"/>
              </a:solidFill>
              <a:latin typeface="Arial Narrow" panose="020B0606020202030204" pitchFamily="34" charset="0"/>
              <a:cs typeface="Arial" panose="020B0604020202020204" pitchFamily="34" charset="0"/>
            </a:endParaRPr>
          </a:p>
          <a:p>
            <a:pPr lvl="0">
              <a:defRPr/>
            </a:pPr>
            <a:r>
              <a:rPr lang="ru-RU" sz="2000" b="1" dirty="0" smtClean="0">
                <a:solidFill>
                  <a:srgbClr val="144C80"/>
                </a:solidFill>
                <a:latin typeface="Arial Narrow" panose="020B0606020202030204" pitchFamily="34" charset="0"/>
                <a:cs typeface="Arial" panose="020B0604020202020204" pitchFamily="34" charset="0"/>
              </a:rPr>
              <a:t>имущества на территории Центрального федерального округа</a:t>
            </a:r>
            <a:endParaRPr kumimoji="0" lang="ru-RU" altLang="ru-RU" sz="2000" b="0" i="0" u="none" strike="noStrike" kern="1200" cap="none" spc="0" normalizeH="0" baseline="0" noProof="0" dirty="0">
              <a:ln>
                <a:noFill/>
              </a:ln>
              <a:solidFill>
                <a:schemeClr val="accent1">
                  <a:lumMod val="50000"/>
                </a:schemeClr>
              </a:solidFill>
              <a:effectLst/>
              <a:uLnTx/>
              <a:uFillTx/>
              <a:latin typeface="Arial Narrow" panose="020B0606020202030204" pitchFamily="34" charset="0"/>
              <a:ea typeface="Tahoma" pitchFamily="34" charset="0"/>
              <a:cs typeface="Tahoma" pitchFamily="34" charset="0"/>
            </a:endParaRPr>
          </a:p>
        </p:txBody>
      </p:sp>
      <p:sp>
        <p:nvSpPr>
          <p:cNvPr id="4" name="Прямоугольник 3"/>
          <p:cNvSpPr/>
          <p:nvPr/>
        </p:nvSpPr>
        <p:spPr>
          <a:xfrm>
            <a:off x="436274" y="482023"/>
            <a:ext cx="406587" cy="273473"/>
          </a:xfrm>
          <a:prstGeom prst="rect">
            <a:avLst/>
          </a:prstGeom>
        </p:spPr>
        <p:txBody>
          <a:bodyPr wrap="square">
            <a:spAutoFit/>
          </a:bodyPr>
          <a:lstStyle/>
          <a:p>
            <a:pPr>
              <a:lnSpc>
                <a:spcPct val="107000"/>
              </a:lnSpc>
              <a:spcAft>
                <a:spcPts val="80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5" name="Таблица 4"/>
          <p:cNvGraphicFramePr>
            <a:graphicFrameLocks noGrp="1"/>
          </p:cNvGraphicFramePr>
          <p:nvPr>
            <p:extLst>
              <p:ext uri="{D42A27DB-BD31-4B8C-83A1-F6EECF244321}">
                <p14:modId xmlns:p14="http://schemas.microsoft.com/office/powerpoint/2010/main" val="2530824521"/>
              </p:ext>
            </p:extLst>
          </p:nvPr>
        </p:nvGraphicFramePr>
        <p:xfrm>
          <a:off x="441789" y="1011728"/>
          <a:ext cx="11635922" cy="6954383"/>
        </p:xfrm>
        <a:graphic>
          <a:graphicData uri="http://schemas.openxmlformats.org/drawingml/2006/table">
            <a:tbl>
              <a:tblPr>
                <a:tableStyleId>{5C22544A-7EE6-4342-B048-85BDC9FD1C3A}</a:tableStyleId>
              </a:tblPr>
              <a:tblGrid>
                <a:gridCol w="3251991">
                  <a:extLst>
                    <a:ext uri="{9D8B030D-6E8A-4147-A177-3AD203B41FA5}">
                      <a16:colId xmlns:a16="http://schemas.microsoft.com/office/drawing/2014/main" val="20000"/>
                    </a:ext>
                  </a:extLst>
                </a:gridCol>
                <a:gridCol w="2170904">
                  <a:extLst>
                    <a:ext uri="{9D8B030D-6E8A-4147-A177-3AD203B41FA5}">
                      <a16:colId xmlns:a16="http://schemas.microsoft.com/office/drawing/2014/main" val="20001"/>
                    </a:ext>
                  </a:extLst>
                </a:gridCol>
                <a:gridCol w="2220618">
                  <a:extLst>
                    <a:ext uri="{9D8B030D-6E8A-4147-A177-3AD203B41FA5}">
                      <a16:colId xmlns:a16="http://schemas.microsoft.com/office/drawing/2014/main" val="20002"/>
                    </a:ext>
                  </a:extLst>
                </a:gridCol>
                <a:gridCol w="1786273">
                  <a:extLst>
                    <a:ext uri="{9D8B030D-6E8A-4147-A177-3AD203B41FA5}">
                      <a16:colId xmlns:a16="http://schemas.microsoft.com/office/drawing/2014/main" val="20003"/>
                    </a:ext>
                  </a:extLst>
                </a:gridCol>
                <a:gridCol w="2206136">
                  <a:extLst>
                    <a:ext uri="{9D8B030D-6E8A-4147-A177-3AD203B41FA5}">
                      <a16:colId xmlns:a16="http://schemas.microsoft.com/office/drawing/2014/main" val="20004"/>
                    </a:ext>
                  </a:extLst>
                </a:gridCol>
              </a:tblGrid>
              <a:tr h="1587029">
                <a:tc>
                  <a:txBody>
                    <a:bodyPr/>
                    <a:lstStyle/>
                    <a:p>
                      <a:pPr marL="0" algn="ctr" defTabSz="1152144" rtl="0" eaLnBrk="1" fontAlgn="ctr" latinLnBrk="0" hangingPunct="1"/>
                      <a:r>
                        <a:rPr lang="ru-RU" sz="1800" b="0" i="0" u="none" strike="noStrike" kern="1200" dirty="0">
                          <a:solidFill>
                            <a:schemeClr val="bg1"/>
                          </a:solidFill>
                          <a:effectLst/>
                          <a:latin typeface="Arial Narrow" panose="020B0606020202030204" pitchFamily="34" charset="0"/>
                          <a:ea typeface="+mn-ea"/>
                          <a:cs typeface="+mn-cs"/>
                        </a:rPr>
                        <a:t>Наименование региона</a:t>
                      </a:r>
                    </a:p>
                  </a:txBody>
                  <a:tcPr marL="9525" marR="9525" marT="9525" marB="0" anchor="ctr">
                    <a:solidFill>
                      <a:srgbClr val="144C80"/>
                    </a:solidFill>
                  </a:tcPr>
                </a:tc>
                <a:tc>
                  <a:txBody>
                    <a:bodyPr/>
                    <a:lstStyle/>
                    <a:p>
                      <a:pPr marL="0" algn="ctr" defTabSz="1152144" rtl="0" eaLnBrk="1" fontAlgn="ctr" latinLnBrk="0" hangingPunct="1"/>
                      <a:r>
                        <a:rPr lang="ru-RU" sz="1800" b="0" i="0" u="none" strike="noStrike" kern="1200" dirty="0">
                          <a:solidFill>
                            <a:schemeClr val="bg1"/>
                          </a:solidFill>
                          <a:effectLst/>
                          <a:latin typeface="Arial Narrow" panose="020B0606020202030204" pitchFamily="34" charset="0"/>
                          <a:ea typeface="+mn-ea"/>
                          <a:cs typeface="+mn-cs"/>
                        </a:rPr>
                        <a:t>Ссылка на реестр </a:t>
                      </a:r>
                      <a:r>
                        <a:rPr lang="ru-RU" sz="1800" b="0" i="0" u="none" strike="noStrike" kern="1200" dirty="0" smtClean="0">
                          <a:solidFill>
                            <a:schemeClr val="bg1"/>
                          </a:solidFill>
                          <a:effectLst/>
                          <a:latin typeface="Arial Narrow" panose="020B0606020202030204" pitchFamily="34" charset="0"/>
                          <a:ea typeface="+mn-ea"/>
                          <a:cs typeface="+mn-cs"/>
                        </a:rPr>
                        <a:t>государственной</a:t>
                      </a:r>
                      <a:r>
                        <a:rPr lang="ru-RU" sz="1800" b="0" i="0" u="none" strike="noStrike" kern="1200" baseline="0" dirty="0" smtClean="0">
                          <a:solidFill>
                            <a:schemeClr val="bg1"/>
                          </a:solidFill>
                          <a:effectLst/>
                          <a:latin typeface="Arial Narrow" panose="020B0606020202030204" pitchFamily="34" charset="0"/>
                          <a:ea typeface="+mn-ea"/>
                          <a:cs typeface="+mn-cs"/>
                        </a:rPr>
                        <a:t> собственности  региона</a:t>
                      </a:r>
                      <a:endParaRPr lang="ru-RU" sz="1800" b="0" i="0" u="none" strike="noStrike" kern="1200" dirty="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tc>
                  <a:txBody>
                    <a:bodyPr/>
                    <a:lstStyle/>
                    <a:p>
                      <a:pPr marL="0" algn="ctr" defTabSz="1152144" rtl="0" eaLnBrk="1" fontAlgn="ctr" latinLnBrk="0" hangingPunct="1"/>
                      <a:r>
                        <a:rPr lang="ru-RU" sz="1800" b="0" i="0" u="none" strike="noStrike" kern="1200" dirty="0" smtClean="0">
                          <a:solidFill>
                            <a:schemeClr val="bg1"/>
                          </a:solidFill>
                          <a:effectLst/>
                          <a:latin typeface="Arial Narrow" panose="020B0606020202030204" pitchFamily="34" charset="0"/>
                          <a:ea typeface="+mn-ea"/>
                          <a:cs typeface="+mn-cs"/>
                        </a:rPr>
                        <a:t>Количество муниципальных</a:t>
                      </a:r>
                      <a:r>
                        <a:rPr lang="ru-RU" sz="1800" b="0" i="0" u="none" strike="noStrike" kern="1200" baseline="0" dirty="0" smtClean="0">
                          <a:solidFill>
                            <a:schemeClr val="bg1"/>
                          </a:solidFill>
                          <a:effectLst/>
                          <a:latin typeface="Arial Narrow" panose="020B0606020202030204" pitchFamily="34" charset="0"/>
                          <a:ea typeface="+mn-ea"/>
                          <a:cs typeface="+mn-cs"/>
                        </a:rPr>
                        <a:t> образований в составе региона</a:t>
                      </a:r>
                      <a:endParaRPr lang="ru-RU" sz="1800" b="0" i="0" u="none" strike="noStrike" kern="1200" dirty="0" smtClean="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tc>
                  <a:txBody>
                    <a:bodyPr/>
                    <a:lstStyle/>
                    <a:p>
                      <a:pPr marL="0" algn="ctr" defTabSz="1152144" rtl="0" eaLnBrk="1" fontAlgn="ctr" latinLnBrk="0" hangingPunct="1"/>
                      <a:r>
                        <a:rPr lang="ru-RU" sz="1800" b="0" i="0" u="none" strike="noStrike" kern="1200" dirty="0" smtClean="0">
                          <a:solidFill>
                            <a:schemeClr val="bg1"/>
                          </a:solidFill>
                          <a:effectLst/>
                          <a:latin typeface="Arial Narrow" panose="020B0606020202030204" pitchFamily="34" charset="0"/>
                          <a:ea typeface="+mn-ea"/>
                          <a:cs typeface="+mn-cs"/>
                        </a:rPr>
                        <a:t>Количество реестров муниципальных образований</a:t>
                      </a:r>
                      <a:endParaRPr lang="ru-RU" sz="1800" b="0" i="0" u="none" strike="noStrike" kern="1200" dirty="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tc>
                  <a:txBody>
                    <a:bodyPr/>
                    <a:lstStyle/>
                    <a:p>
                      <a:pPr marL="0" algn="ctr" defTabSz="1152144" rtl="0" eaLnBrk="1" fontAlgn="ctr" latinLnBrk="0" hangingPunct="1"/>
                      <a:r>
                        <a:rPr lang="ru-RU" sz="1800" b="0" i="0" u="none" strike="noStrike" kern="1200" dirty="0" smtClean="0">
                          <a:solidFill>
                            <a:schemeClr val="bg1"/>
                          </a:solidFill>
                          <a:effectLst/>
                          <a:latin typeface="Arial Narrow" panose="020B0606020202030204" pitchFamily="34" charset="0"/>
                          <a:ea typeface="+mn-ea"/>
                          <a:cs typeface="+mn-cs"/>
                        </a:rPr>
                        <a:t>% Выполнения</a:t>
                      </a:r>
                      <a:endParaRPr lang="ru-RU" sz="1800" b="0" i="0" u="none" strike="noStrike" kern="1200" dirty="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extLst>
                  <a:ext uri="{0D108BD9-81ED-4DB2-BD59-A6C34878D82A}">
                    <a16:rowId xmlns:a16="http://schemas.microsoft.com/office/drawing/2014/main" val="10000"/>
                  </a:ext>
                </a:extLst>
              </a:tr>
              <a:tr h="313419">
                <a:tc gridSpan="5">
                  <a:txBody>
                    <a:bodyPr/>
                    <a:lstStyle/>
                    <a:p>
                      <a:pPr marL="0" marR="0" lvl="0" indent="0" algn="ctr" defTabSz="1152144" rtl="0" eaLnBrk="1" fontAlgn="ctr" latinLnBrk="0" hangingPunct="1">
                        <a:lnSpc>
                          <a:spcPct val="100000"/>
                        </a:lnSpc>
                        <a:spcBef>
                          <a:spcPts val="0"/>
                        </a:spcBef>
                        <a:spcAft>
                          <a:spcPts val="0"/>
                        </a:spcAft>
                        <a:buClrTx/>
                        <a:buSzTx/>
                        <a:buFontTx/>
                        <a:buNone/>
                        <a:tabLst/>
                        <a:defRPr/>
                      </a:pPr>
                      <a:r>
                        <a:rPr lang="ru-RU" sz="1600" b="1" i="0" u="none" strike="noStrike" kern="1200" dirty="0" smtClean="0">
                          <a:solidFill>
                            <a:schemeClr val="bg1"/>
                          </a:solidFill>
                          <a:effectLst/>
                          <a:latin typeface="Arial Narrow" panose="020B0606020202030204" pitchFamily="34" charset="0"/>
                          <a:ea typeface="+mn-ea"/>
                          <a:cs typeface="+mn-cs"/>
                        </a:rPr>
                        <a:t>Сведения</a:t>
                      </a:r>
                      <a:r>
                        <a:rPr lang="ru-RU" sz="1600" b="1" i="0" u="none" strike="noStrike" kern="1200" baseline="0" dirty="0" smtClean="0">
                          <a:solidFill>
                            <a:schemeClr val="bg1"/>
                          </a:solidFill>
                          <a:effectLst/>
                          <a:latin typeface="Arial Narrow" panose="020B0606020202030204" pitchFamily="34" charset="0"/>
                          <a:ea typeface="+mn-ea"/>
                          <a:cs typeface="+mn-cs"/>
                        </a:rPr>
                        <a:t> размещены в полном объеме</a:t>
                      </a:r>
                      <a:endParaRPr lang="ru-RU" sz="1600" b="1" i="0" u="none" strike="noStrike" kern="1200" dirty="0" smtClean="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endParaRPr lang="ru-RU"/>
                    </a:p>
                  </a:txBody>
                  <a:tcPr/>
                </a:tc>
                <a:extLst>
                  <a:ext uri="{0D108BD9-81ED-4DB2-BD59-A6C34878D82A}">
                    <a16:rowId xmlns:a16="http://schemas.microsoft.com/office/drawing/2014/main" val="10001"/>
                  </a:ext>
                </a:extLst>
              </a:tr>
              <a:tr h="207542">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г. Москва</a:t>
                      </a:r>
                    </a:p>
                  </a:txBody>
                  <a:tcPr marL="9525" marR="9525" marT="9525" marB="0" anchor="b"/>
                </a:tc>
                <a:tc>
                  <a:txBody>
                    <a:bodyPr/>
                    <a:lstStyle/>
                    <a:p>
                      <a:pPr marL="0" algn="ctr" defTabSz="1152144" rtl="0" eaLnBrk="1" fontAlgn="ctr" latinLnBrk="0" hangingPunct="1"/>
                      <a:r>
                        <a:rPr lang="ru-RU" sz="1400" b="1" i="0" u="none" strike="noStrike" kern="1200" dirty="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02"/>
                  </a:ext>
                </a:extLst>
              </a:tr>
              <a:tr h="286233">
                <a:tc>
                  <a:txBody>
                    <a:bodyPr/>
                    <a:lstStyle/>
                    <a:p>
                      <a:pPr algn="l" fontAlgn="b"/>
                      <a:r>
                        <a:rPr lang="ru-RU" sz="1400" b="1" i="0" u="none" strike="noStrike" kern="1200">
                          <a:solidFill>
                            <a:srgbClr val="000000"/>
                          </a:solidFill>
                          <a:effectLst/>
                          <a:latin typeface="Arial Narrow" panose="020B0606020202030204" pitchFamily="34" charset="0"/>
                          <a:ea typeface="+mn-ea"/>
                          <a:cs typeface="+mn-cs"/>
                        </a:rPr>
                        <a:t>Белгородская область</a:t>
                      </a:r>
                    </a:p>
                  </a:txBody>
                  <a:tcPr marL="9525" marR="9525" marT="9525" marB="0" anchor="b"/>
                </a:tc>
                <a:tc>
                  <a:txBody>
                    <a:bodyPr/>
                    <a:lstStyle/>
                    <a:p>
                      <a:pPr marL="0" marR="0" lvl="0" indent="0" algn="ctr" defTabSz="1152144" rtl="0" eaLnBrk="1" fontAlgn="ctr" latinLnBrk="0" hangingPunct="1">
                        <a:lnSpc>
                          <a:spcPct val="100000"/>
                        </a:lnSpc>
                        <a:spcBef>
                          <a:spcPts val="0"/>
                        </a:spcBef>
                        <a:spcAft>
                          <a:spcPts val="0"/>
                        </a:spcAft>
                        <a:buClrTx/>
                        <a:buSzTx/>
                        <a:buFontTx/>
                        <a:buNone/>
                        <a:tabLst/>
                        <a:defRPr/>
                      </a:pPr>
                      <a:r>
                        <a:rPr lang="ru-RU" sz="1400" b="1" i="0" u="none" strike="noStrike" kern="1200" dirty="0" smtClean="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312</a:t>
                      </a:r>
                    </a:p>
                  </a:txBody>
                  <a:tcPr marL="9525" marR="9525" marT="9525" marB="0" anchor="ct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312</a:t>
                      </a:r>
                    </a:p>
                  </a:txBody>
                  <a:tcPr marL="9525" marR="9525" marT="9525" marB="0" anchor="ct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03"/>
                  </a:ext>
                </a:extLst>
              </a:tr>
              <a:tr h="93770">
                <a:tc>
                  <a:txBody>
                    <a:bodyPr/>
                    <a:lstStyle/>
                    <a:p>
                      <a:pPr algn="l" fontAlgn="b"/>
                      <a:r>
                        <a:rPr lang="ru-RU" sz="1400" b="1" i="0" u="none" strike="noStrike" kern="1200">
                          <a:solidFill>
                            <a:srgbClr val="000000"/>
                          </a:solidFill>
                          <a:effectLst/>
                          <a:latin typeface="Arial Narrow" panose="020B0606020202030204" pitchFamily="34" charset="0"/>
                          <a:ea typeface="+mn-ea"/>
                          <a:cs typeface="+mn-cs"/>
                        </a:rPr>
                        <a:t>Воронежская область</a:t>
                      </a:r>
                    </a:p>
                  </a:txBody>
                  <a:tcPr marL="9525" marR="9525" marT="9525" marB="0" anchor="b"/>
                </a:tc>
                <a:tc>
                  <a:txBody>
                    <a:bodyPr/>
                    <a:lstStyle/>
                    <a:p>
                      <a:pPr marL="0" marR="0" lvl="0" indent="0" algn="ctr" defTabSz="1152144" rtl="0" eaLnBrk="1" fontAlgn="ctr" latinLnBrk="0" hangingPunct="1">
                        <a:lnSpc>
                          <a:spcPct val="100000"/>
                        </a:lnSpc>
                        <a:spcBef>
                          <a:spcPts val="0"/>
                        </a:spcBef>
                        <a:spcAft>
                          <a:spcPts val="0"/>
                        </a:spcAft>
                        <a:buClrTx/>
                        <a:buSzTx/>
                        <a:buFontTx/>
                        <a:buNone/>
                        <a:tabLst/>
                        <a:defRPr/>
                      </a:pPr>
                      <a:r>
                        <a:rPr lang="ru-RU" sz="1400" b="1" i="0" u="none" strike="noStrike" kern="1200" dirty="0" smtClean="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479</a:t>
                      </a:r>
                    </a:p>
                  </a:txBody>
                  <a:tcPr marL="9525" marR="9525" marT="9525" marB="0" anchor="ct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475</a:t>
                      </a:r>
                    </a:p>
                  </a:txBody>
                  <a:tcPr marL="9525" marR="9525" marT="9525" marB="0" anchor="ct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04"/>
                  </a:ext>
                </a:extLst>
              </a:tr>
              <a:tr h="129115">
                <a:tc>
                  <a:txBody>
                    <a:bodyPr/>
                    <a:lstStyle/>
                    <a:p>
                      <a:pPr algn="l" fontAlgn="b"/>
                      <a:r>
                        <a:rPr lang="ru-RU" sz="1400" b="1" i="0" u="none" strike="noStrike" kern="1200">
                          <a:solidFill>
                            <a:srgbClr val="000000"/>
                          </a:solidFill>
                          <a:effectLst/>
                          <a:latin typeface="Arial Narrow" panose="020B0606020202030204" pitchFamily="34" charset="0"/>
                          <a:ea typeface="+mn-ea"/>
                          <a:cs typeface="+mn-cs"/>
                        </a:rPr>
                        <a:t>Ивановская область</a:t>
                      </a:r>
                    </a:p>
                  </a:txBody>
                  <a:tcPr marL="9525" marR="9525" marT="9525" marB="0" anchor="b"/>
                </a:tc>
                <a:tc>
                  <a:txBody>
                    <a:bodyPr/>
                    <a:lstStyle/>
                    <a:p>
                      <a:pPr marL="0" marR="0" lvl="0" indent="0" algn="ctr" defTabSz="1152144" rtl="0" eaLnBrk="1" fontAlgn="ctr" latinLnBrk="0" hangingPunct="1">
                        <a:lnSpc>
                          <a:spcPct val="100000"/>
                        </a:lnSpc>
                        <a:spcBef>
                          <a:spcPts val="0"/>
                        </a:spcBef>
                        <a:spcAft>
                          <a:spcPts val="0"/>
                        </a:spcAft>
                        <a:buClrTx/>
                        <a:buSzTx/>
                        <a:buFontTx/>
                        <a:buNone/>
                        <a:tabLst/>
                        <a:defRPr/>
                      </a:pPr>
                      <a:r>
                        <a:rPr lang="ru-RU" sz="1400" b="1" i="0" u="none" strike="noStrike" kern="1200" dirty="0" smtClean="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143</a:t>
                      </a:r>
                    </a:p>
                  </a:txBody>
                  <a:tcPr marL="9525" marR="9525" marT="9525" marB="0" anchor="ct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143</a:t>
                      </a:r>
                    </a:p>
                  </a:txBody>
                  <a:tcPr marL="9525" marR="9525" marT="9525" marB="0" anchor="ct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08"/>
                  </a:ext>
                </a:extLst>
              </a:tr>
              <a:tr h="44577">
                <a:tc>
                  <a:txBody>
                    <a:bodyPr/>
                    <a:lstStyle/>
                    <a:p>
                      <a:pPr algn="l" fontAlgn="b"/>
                      <a:r>
                        <a:rPr lang="ru-RU" sz="1400" b="1" i="0" u="none" strike="noStrike" kern="1200">
                          <a:solidFill>
                            <a:srgbClr val="000000"/>
                          </a:solidFill>
                          <a:effectLst/>
                          <a:latin typeface="Arial Narrow" panose="020B0606020202030204" pitchFamily="34" charset="0"/>
                          <a:ea typeface="+mn-ea"/>
                          <a:cs typeface="+mn-cs"/>
                        </a:rPr>
                        <a:t>Калужская область</a:t>
                      </a:r>
                    </a:p>
                  </a:txBody>
                  <a:tcPr marL="9525" marR="9525" marT="9525" marB="0" anchor="b"/>
                </a:tc>
                <a:tc>
                  <a:txBody>
                    <a:bodyPr/>
                    <a:lstStyle/>
                    <a:p>
                      <a:pPr marL="0" marR="0" lvl="0" indent="0" algn="ctr" defTabSz="1152144" rtl="0" eaLnBrk="1" fontAlgn="ctr" latinLnBrk="0" hangingPunct="1">
                        <a:lnSpc>
                          <a:spcPct val="100000"/>
                        </a:lnSpc>
                        <a:spcBef>
                          <a:spcPts val="0"/>
                        </a:spcBef>
                        <a:spcAft>
                          <a:spcPts val="0"/>
                        </a:spcAft>
                        <a:buClrTx/>
                        <a:buSzTx/>
                        <a:buFontTx/>
                        <a:buNone/>
                        <a:tabLst/>
                        <a:defRPr/>
                      </a:pPr>
                      <a:r>
                        <a:rPr lang="ru-RU" sz="1400" b="1" i="0" u="none" strike="noStrike" kern="1200" dirty="0" smtClean="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304</a:t>
                      </a:r>
                    </a:p>
                  </a:txBody>
                  <a:tcPr marL="9525" marR="9525" marT="9525" marB="0" anchor="ct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304</a:t>
                      </a:r>
                    </a:p>
                  </a:txBody>
                  <a:tcPr marL="9525" marR="9525" marT="9525" marB="0" anchor="ct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13"/>
                  </a:ext>
                </a:extLst>
              </a:tr>
              <a:tr h="178308">
                <a:tc>
                  <a:txBody>
                    <a:bodyPr/>
                    <a:lstStyle/>
                    <a:p>
                      <a:pPr algn="l" fontAlgn="b"/>
                      <a:r>
                        <a:rPr lang="ru-RU" sz="1400" b="1" i="0" u="none" strike="noStrike" kern="1200">
                          <a:solidFill>
                            <a:srgbClr val="000000"/>
                          </a:solidFill>
                          <a:effectLst/>
                          <a:latin typeface="Arial Narrow" panose="020B0606020202030204" pitchFamily="34" charset="0"/>
                          <a:ea typeface="+mn-ea"/>
                          <a:cs typeface="+mn-cs"/>
                        </a:rPr>
                        <a:t>Курская область</a:t>
                      </a:r>
                    </a:p>
                  </a:txBody>
                  <a:tcPr marL="9525" marR="9525" marT="9525" marB="0" anchor="b"/>
                </a:tc>
                <a:tc>
                  <a:txBody>
                    <a:bodyPr/>
                    <a:lstStyle/>
                    <a:p>
                      <a:pPr marL="0" marR="0" lvl="0" indent="0" algn="ctr" defTabSz="1152144" rtl="0" eaLnBrk="1" fontAlgn="ctr" latinLnBrk="0" hangingPunct="1">
                        <a:lnSpc>
                          <a:spcPct val="100000"/>
                        </a:lnSpc>
                        <a:spcBef>
                          <a:spcPts val="0"/>
                        </a:spcBef>
                        <a:spcAft>
                          <a:spcPts val="0"/>
                        </a:spcAft>
                        <a:buClrTx/>
                        <a:buSzTx/>
                        <a:buFontTx/>
                        <a:buNone/>
                        <a:tabLst/>
                        <a:defRPr/>
                      </a:pPr>
                      <a:r>
                        <a:rPr lang="ru-RU" sz="1400" b="1" i="0" u="none" strike="noStrike" kern="1200" dirty="0" smtClean="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355</a:t>
                      </a:r>
                    </a:p>
                  </a:txBody>
                  <a:tcPr marL="9525" marR="9525" marT="9525" marB="0" anchor="ct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355</a:t>
                      </a:r>
                    </a:p>
                  </a:txBody>
                  <a:tcPr marL="9525" marR="9525" marT="9525" marB="0" anchor="ct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17"/>
                  </a:ext>
                </a:extLst>
              </a:tr>
              <a:tr h="133731">
                <a:tc>
                  <a:txBody>
                    <a:bodyPr/>
                    <a:lstStyle/>
                    <a:p>
                      <a:pPr algn="l" fontAlgn="b"/>
                      <a:r>
                        <a:rPr lang="ru-RU" sz="1400" b="1" i="0" u="none" strike="noStrike" kern="1200">
                          <a:solidFill>
                            <a:srgbClr val="000000"/>
                          </a:solidFill>
                          <a:effectLst/>
                          <a:latin typeface="Arial Narrow" panose="020B0606020202030204" pitchFamily="34" charset="0"/>
                          <a:ea typeface="+mn-ea"/>
                          <a:cs typeface="+mn-cs"/>
                        </a:rPr>
                        <a:t>Орловская область</a:t>
                      </a:r>
                    </a:p>
                  </a:txBody>
                  <a:tcPr marL="9525" marR="9525" marT="9525" marB="0" anchor="b"/>
                </a:tc>
                <a:tc>
                  <a:txBody>
                    <a:bodyPr/>
                    <a:lstStyle/>
                    <a:p>
                      <a:pPr marL="0" marR="0" lvl="0" indent="0" algn="ctr" defTabSz="1152144" rtl="0" eaLnBrk="1" fontAlgn="ctr" latinLnBrk="0" hangingPunct="1">
                        <a:lnSpc>
                          <a:spcPct val="100000"/>
                        </a:lnSpc>
                        <a:spcBef>
                          <a:spcPts val="0"/>
                        </a:spcBef>
                        <a:spcAft>
                          <a:spcPts val="0"/>
                        </a:spcAft>
                        <a:buClrTx/>
                        <a:buSzTx/>
                        <a:buFontTx/>
                        <a:buNone/>
                        <a:tabLst/>
                        <a:defRPr/>
                      </a:pPr>
                      <a:r>
                        <a:rPr lang="ru-RU" sz="1400" b="1" i="0" u="none" strike="noStrike" kern="1200" dirty="0" smtClean="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267</a:t>
                      </a:r>
                    </a:p>
                  </a:txBody>
                  <a:tcPr marL="9525" marR="9525" marT="9525" marB="0" anchor="ct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267</a:t>
                      </a:r>
                    </a:p>
                  </a:txBody>
                  <a:tcPr marL="9525" marR="9525" marT="9525" marB="0" anchor="ct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20"/>
                  </a:ext>
                </a:extLst>
              </a:tr>
              <a:tr h="74295">
                <a:tc>
                  <a:txBody>
                    <a:bodyPr/>
                    <a:lstStyle/>
                    <a:p>
                      <a:pPr algn="l" fontAlgn="b"/>
                      <a:r>
                        <a:rPr lang="ru-RU" sz="1400" b="1" i="0" u="none" strike="noStrike" kern="1200">
                          <a:solidFill>
                            <a:srgbClr val="000000"/>
                          </a:solidFill>
                          <a:effectLst/>
                          <a:latin typeface="Arial Narrow" panose="020B0606020202030204" pitchFamily="34" charset="0"/>
                          <a:ea typeface="+mn-ea"/>
                          <a:cs typeface="+mn-cs"/>
                        </a:rPr>
                        <a:t>Рязанская область</a:t>
                      </a:r>
                    </a:p>
                  </a:txBody>
                  <a:tcPr marL="9525" marR="9525" marT="9525" marB="0" anchor="b"/>
                </a:tc>
                <a:tc>
                  <a:txBody>
                    <a:bodyPr/>
                    <a:lstStyle/>
                    <a:p>
                      <a:pPr marL="0" marR="0" lvl="0" indent="0" algn="ctr" defTabSz="1152144" rtl="0" eaLnBrk="1" fontAlgn="ctr" latinLnBrk="0" hangingPunct="1">
                        <a:lnSpc>
                          <a:spcPct val="100000"/>
                        </a:lnSpc>
                        <a:spcBef>
                          <a:spcPts val="0"/>
                        </a:spcBef>
                        <a:spcAft>
                          <a:spcPts val="0"/>
                        </a:spcAft>
                        <a:buClrTx/>
                        <a:buSzTx/>
                        <a:buFontTx/>
                        <a:buNone/>
                        <a:tabLst/>
                        <a:defRPr/>
                      </a:pPr>
                      <a:r>
                        <a:rPr lang="ru-RU" sz="1400" b="1" i="0" u="none" strike="noStrike" kern="1200" dirty="0" smtClean="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298</a:t>
                      </a:r>
                    </a:p>
                  </a:txBody>
                  <a:tcPr marL="9525" marR="9525" marT="9525" marB="0" anchor="ct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298</a:t>
                      </a:r>
                    </a:p>
                  </a:txBody>
                  <a:tcPr marL="9525" marR="9525" marT="9525" marB="0" anchor="ct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21"/>
                  </a:ext>
                </a:extLst>
              </a:tr>
              <a:tr h="148590">
                <a:tc>
                  <a:txBody>
                    <a:bodyPr/>
                    <a:lstStyle/>
                    <a:p>
                      <a:pPr algn="l" fontAlgn="b"/>
                      <a:r>
                        <a:rPr lang="ru-RU" sz="1400" b="1" i="0" u="none" strike="noStrike" kern="1200">
                          <a:solidFill>
                            <a:srgbClr val="000000"/>
                          </a:solidFill>
                          <a:effectLst/>
                          <a:latin typeface="Arial Narrow" panose="020B0606020202030204" pitchFamily="34" charset="0"/>
                          <a:ea typeface="+mn-ea"/>
                          <a:cs typeface="+mn-cs"/>
                        </a:rPr>
                        <a:t>Тульская область</a:t>
                      </a:r>
                    </a:p>
                  </a:txBody>
                  <a:tcPr marL="9525" marR="9525" marT="9525" marB="0" anchor="b"/>
                </a:tc>
                <a:tc>
                  <a:txBody>
                    <a:bodyPr/>
                    <a:lstStyle/>
                    <a:p>
                      <a:pPr marL="0" marR="0" lvl="0" indent="0" algn="ctr" defTabSz="1152144" rtl="0" eaLnBrk="1" fontAlgn="ctr" latinLnBrk="0" hangingPunct="1">
                        <a:lnSpc>
                          <a:spcPct val="100000"/>
                        </a:lnSpc>
                        <a:spcBef>
                          <a:spcPts val="0"/>
                        </a:spcBef>
                        <a:spcAft>
                          <a:spcPts val="0"/>
                        </a:spcAft>
                        <a:buClrTx/>
                        <a:buSzTx/>
                        <a:buFontTx/>
                        <a:buNone/>
                        <a:tabLst/>
                        <a:defRPr/>
                      </a:pPr>
                      <a:r>
                        <a:rPr lang="ru-RU" sz="1400" b="1" i="0" u="none" strike="noStrike" kern="1200" dirty="0" smtClean="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103</a:t>
                      </a:r>
                    </a:p>
                  </a:txBody>
                  <a:tcPr marL="9525" marR="9525" marT="9525" marB="0" anchor="ct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103</a:t>
                      </a:r>
                    </a:p>
                  </a:txBody>
                  <a:tcPr marL="9525" marR="9525" marT="9525" marB="0" anchor="ct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16"/>
                  </a:ext>
                </a:extLst>
              </a:tr>
              <a:tr h="0">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Ярославская область</a:t>
                      </a:r>
                    </a:p>
                  </a:txBody>
                  <a:tcPr marL="9525" marR="9525" marT="9525" marB="0" anchor="b"/>
                </a:tc>
                <a:tc>
                  <a:txBody>
                    <a:bodyPr/>
                    <a:lstStyle/>
                    <a:p>
                      <a:pPr marL="0" marR="0" lvl="0" indent="0" algn="ctr" defTabSz="1152144" rtl="0" eaLnBrk="1" fontAlgn="ctr" latinLnBrk="0" hangingPunct="1">
                        <a:lnSpc>
                          <a:spcPct val="100000"/>
                        </a:lnSpc>
                        <a:spcBef>
                          <a:spcPts val="0"/>
                        </a:spcBef>
                        <a:spcAft>
                          <a:spcPts val="0"/>
                        </a:spcAft>
                        <a:buClrTx/>
                        <a:buSzTx/>
                        <a:buFontTx/>
                        <a:buNone/>
                        <a:tabLst/>
                        <a:defRPr/>
                      </a:pPr>
                      <a:r>
                        <a:rPr lang="ru-RU" sz="1400" b="1" i="0" u="none" strike="noStrike" kern="1200" dirty="0" smtClean="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100</a:t>
                      </a:r>
                    </a:p>
                  </a:txBody>
                  <a:tcPr marL="9525" marR="9525" marT="9525" marB="0" anchor="ct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100</a:t>
                      </a:r>
                    </a:p>
                  </a:txBody>
                  <a:tcPr marL="9525" marR="9525" marT="9525" marB="0" anchor="ct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22"/>
                  </a:ext>
                </a:extLst>
              </a:tr>
              <a:tr h="326723">
                <a:tc gridSpan="5">
                  <a:txBody>
                    <a:bodyPr/>
                    <a:lstStyle/>
                    <a:p>
                      <a:pPr marL="0" marR="0" lvl="0" indent="0" algn="ctr" defTabSz="1152144" rtl="0" eaLnBrk="1" fontAlgn="b" latinLnBrk="0" hangingPunct="1">
                        <a:lnSpc>
                          <a:spcPct val="100000"/>
                        </a:lnSpc>
                        <a:spcBef>
                          <a:spcPts val="0"/>
                        </a:spcBef>
                        <a:spcAft>
                          <a:spcPts val="0"/>
                        </a:spcAft>
                        <a:buClrTx/>
                        <a:buSzTx/>
                        <a:buFontTx/>
                        <a:buNone/>
                        <a:tabLst/>
                        <a:defRPr/>
                      </a:pPr>
                      <a:r>
                        <a:rPr lang="ru-RU" sz="1600" b="1" i="0" u="none" strike="noStrike" kern="1200" baseline="0" dirty="0" smtClean="0">
                          <a:solidFill>
                            <a:schemeClr val="bg1"/>
                          </a:solidFill>
                          <a:effectLst/>
                          <a:latin typeface="Arial Narrow" panose="020B0606020202030204" pitchFamily="34" charset="0"/>
                          <a:ea typeface="+mn-ea"/>
                          <a:cs typeface="+mn-cs"/>
                        </a:rPr>
                        <a:t>Сведения размещены от 60% до 100%</a:t>
                      </a:r>
                    </a:p>
                  </a:txBody>
                  <a:tcPr marL="9525" marR="9525" marT="9525" marB="0" anchor="b">
                    <a:solidFill>
                      <a:srgbClr val="144C80"/>
                    </a:solidFill>
                  </a:tcP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endParaRPr lang="ru-RU"/>
                    </a:p>
                  </a:txBody>
                  <a:tcPr/>
                </a:tc>
                <a:extLst>
                  <a:ext uri="{0D108BD9-81ED-4DB2-BD59-A6C34878D82A}">
                    <a16:rowId xmlns:a16="http://schemas.microsoft.com/office/drawing/2014/main" val="10005"/>
                  </a:ext>
                </a:extLst>
              </a:tr>
              <a:tr h="181767">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Владимирская область</a:t>
                      </a:r>
                    </a:p>
                  </a:txBody>
                  <a:tcPr marL="9525" marR="9525" marT="9525" marB="0" anchor="b">
                    <a:solidFill>
                      <a:schemeClr val="accent4">
                        <a:lumMod val="40000"/>
                        <a:lumOff val="60000"/>
                      </a:schemeClr>
                    </a:solidFill>
                  </a:tcPr>
                </a:tc>
                <a:tc>
                  <a:txBody>
                    <a:bodyPr/>
                    <a:lstStyle/>
                    <a:p>
                      <a:pPr marL="0" algn="ctr" defTabSz="1152144" rtl="0" eaLnBrk="1" fontAlgn="ctr" latinLnBrk="0" hangingPunct="1"/>
                      <a:r>
                        <a:rPr lang="ru-RU" sz="1400" b="1" i="0" u="none" strike="noStrike" kern="1200" dirty="0">
                          <a:solidFill>
                            <a:srgbClr val="000000"/>
                          </a:solidFill>
                          <a:effectLst/>
                          <a:latin typeface="Arial Narrow" panose="020B0606020202030204" pitchFamily="34" charset="0"/>
                          <a:ea typeface="+mn-ea"/>
                          <a:cs typeface="+mn-cs"/>
                        </a:rPr>
                        <a:t>Да</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127</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121</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95,3</a:t>
                      </a:r>
                    </a:p>
                  </a:txBody>
                  <a:tcPr marL="9525" marR="9525" marT="9525" marB="0" anchor="ctr">
                    <a:solidFill>
                      <a:schemeClr val="accent4">
                        <a:lumMod val="40000"/>
                        <a:lumOff val="60000"/>
                      </a:schemeClr>
                    </a:solidFill>
                  </a:tcPr>
                </a:tc>
                <a:extLst>
                  <a:ext uri="{0D108BD9-81ED-4DB2-BD59-A6C34878D82A}">
                    <a16:rowId xmlns:a16="http://schemas.microsoft.com/office/drawing/2014/main" val="10006"/>
                  </a:ext>
                </a:extLst>
              </a:tr>
              <a:tr h="152520">
                <a:tc>
                  <a:txBody>
                    <a:bodyPr/>
                    <a:lstStyle/>
                    <a:p>
                      <a:pPr algn="l" fontAlgn="b"/>
                      <a:r>
                        <a:rPr lang="ru-RU" sz="1400" b="1" i="0" u="none" strike="noStrike" kern="1200">
                          <a:solidFill>
                            <a:srgbClr val="000000"/>
                          </a:solidFill>
                          <a:effectLst/>
                          <a:latin typeface="Arial Narrow" panose="020B0606020202030204" pitchFamily="34" charset="0"/>
                          <a:ea typeface="+mn-ea"/>
                          <a:cs typeface="+mn-cs"/>
                        </a:rPr>
                        <a:t>Костромская область</a:t>
                      </a:r>
                    </a:p>
                  </a:txBody>
                  <a:tcPr marL="9525" marR="9525" marT="9525" marB="0" anchor="b">
                    <a:solidFill>
                      <a:schemeClr val="accent4">
                        <a:lumMod val="40000"/>
                        <a:lumOff val="60000"/>
                      </a:schemeClr>
                    </a:solidFill>
                  </a:tcPr>
                </a:tc>
                <a:tc>
                  <a:txBody>
                    <a:bodyPr/>
                    <a:lstStyle/>
                    <a:p>
                      <a:pPr marL="0" algn="ctr" defTabSz="1152144" rtl="0" eaLnBrk="1" fontAlgn="ctr" latinLnBrk="0" hangingPunct="1"/>
                      <a:r>
                        <a:rPr lang="ru-RU" sz="1400" b="1" i="0" u="none" strike="noStrike" kern="1200" dirty="0">
                          <a:solidFill>
                            <a:srgbClr val="000000"/>
                          </a:solidFill>
                          <a:effectLst/>
                          <a:latin typeface="Arial Narrow" panose="020B0606020202030204" pitchFamily="34" charset="0"/>
                          <a:ea typeface="+mn-ea"/>
                          <a:cs typeface="+mn-cs"/>
                        </a:rPr>
                        <a:t>Да</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172</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159</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92,4</a:t>
                      </a:r>
                    </a:p>
                  </a:txBody>
                  <a:tcPr marL="9525" marR="9525" marT="9525" marB="0" anchor="ctr">
                    <a:solidFill>
                      <a:schemeClr val="accent4">
                        <a:lumMod val="40000"/>
                        <a:lumOff val="60000"/>
                      </a:schemeClr>
                    </a:solidFill>
                  </a:tcPr>
                </a:tc>
                <a:extLst>
                  <a:ext uri="{0D108BD9-81ED-4DB2-BD59-A6C34878D82A}">
                    <a16:rowId xmlns:a16="http://schemas.microsoft.com/office/drawing/2014/main" val="10007"/>
                  </a:ext>
                </a:extLst>
              </a:tr>
              <a:tr h="93770">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Смоленская область</a:t>
                      </a:r>
                    </a:p>
                  </a:txBody>
                  <a:tcPr marL="9525" marR="9525" marT="9525" marB="0" anchor="b">
                    <a:solidFill>
                      <a:schemeClr val="accent4">
                        <a:lumMod val="40000"/>
                        <a:lumOff val="60000"/>
                      </a:schemeClr>
                    </a:solidFill>
                  </a:tcPr>
                </a:tc>
                <a:tc>
                  <a:txBody>
                    <a:bodyPr/>
                    <a:lstStyle/>
                    <a:p>
                      <a:pPr marL="0" algn="ctr" defTabSz="1152144" rtl="0" eaLnBrk="1" fontAlgn="ctr" latinLnBrk="0" hangingPunct="1"/>
                      <a:r>
                        <a:rPr lang="ru-RU" sz="1400" b="1" i="0" u="none" strike="noStrike" kern="1200" dirty="0">
                          <a:solidFill>
                            <a:srgbClr val="000000"/>
                          </a:solidFill>
                          <a:effectLst/>
                          <a:latin typeface="Arial Narrow" panose="020B0606020202030204" pitchFamily="34" charset="0"/>
                          <a:ea typeface="+mn-ea"/>
                          <a:cs typeface="+mn-cs"/>
                        </a:rPr>
                        <a:t>Да</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257</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235</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91,4</a:t>
                      </a:r>
                    </a:p>
                  </a:txBody>
                  <a:tcPr marL="9525" marR="9525" marT="9525" marB="0" anchor="ctr">
                    <a:solidFill>
                      <a:schemeClr val="accent4">
                        <a:lumMod val="40000"/>
                        <a:lumOff val="60000"/>
                      </a:schemeClr>
                    </a:solidFill>
                  </a:tcPr>
                </a:tc>
                <a:extLst>
                  <a:ext uri="{0D108BD9-81ED-4DB2-BD59-A6C34878D82A}">
                    <a16:rowId xmlns:a16="http://schemas.microsoft.com/office/drawing/2014/main" val="10009"/>
                  </a:ext>
                </a:extLst>
              </a:tr>
              <a:tr h="129115">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Тамбовская область</a:t>
                      </a:r>
                    </a:p>
                  </a:txBody>
                  <a:tcPr marL="9525" marR="9525" marT="9525" marB="0" anchor="b">
                    <a:solidFill>
                      <a:schemeClr val="accent4">
                        <a:lumMod val="40000"/>
                        <a:lumOff val="60000"/>
                      </a:schemeClr>
                    </a:solidFill>
                  </a:tcPr>
                </a:tc>
                <a:tc>
                  <a:txBody>
                    <a:bodyPr/>
                    <a:lstStyle/>
                    <a:p>
                      <a:pPr marL="0" algn="ctr" defTabSz="1152144" rtl="0" eaLnBrk="1" fontAlgn="ctr" latinLnBrk="0" hangingPunct="1"/>
                      <a:r>
                        <a:rPr lang="ru-RU" sz="1400" b="1" i="0" u="none" strike="noStrike" kern="1200" dirty="0" smtClean="0">
                          <a:solidFill>
                            <a:srgbClr val="000000"/>
                          </a:solidFill>
                          <a:effectLst/>
                          <a:latin typeface="Arial Narrow" panose="020B0606020202030204" pitchFamily="34" charset="0"/>
                          <a:ea typeface="+mn-ea"/>
                          <a:cs typeface="+mn-cs"/>
                        </a:rPr>
                        <a:t>Да</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274</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249</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90,9</a:t>
                      </a:r>
                    </a:p>
                  </a:txBody>
                  <a:tcPr marL="9525" marR="9525" marT="9525" marB="0" anchor="ctr">
                    <a:solidFill>
                      <a:schemeClr val="accent4">
                        <a:lumMod val="40000"/>
                        <a:lumOff val="60000"/>
                      </a:schemeClr>
                    </a:solidFill>
                  </a:tcPr>
                </a:tc>
                <a:extLst>
                  <a:ext uri="{0D108BD9-81ED-4DB2-BD59-A6C34878D82A}">
                    <a16:rowId xmlns:a16="http://schemas.microsoft.com/office/drawing/2014/main" val="10014"/>
                  </a:ext>
                </a:extLst>
              </a:tr>
              <a:tr h="111443">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Московская область</a:t>
                      </a:r>
                    </a:p>
                  </a:txBody>
                  <a:tcPr marL="9525" marR="9525" marT="9525" marB="0" anchor="b">
                    <a:solidFill>
                      <a:schemeClr val="accent4">
                        <a:lumMod val="40000"/>
                        <a:lumOff val="60000"/>
                      </a:schemeClr>
                    </a:solidFill>
                  </a:tcPr>
                </a:tc>
                <a:tc>
                  <a:txBody>
                    <a:bodyPr/>
                    <a:lstStyle/>
                    <a:p>
                      <a:pPr marL="0" algn="ctr" defTabSz="1152144" rtl="0" eaLnBrk="1" fontAlgn="ctr" latinLnBrk="0" hangingPunct="1"/>
                      <a:r>
                        <a:rPr lang="ru-RU" sz="1400" b="1" i="0" u="none" strike="noStrike" kern="1200" dirty="0" smtClean="0">
                          <a:solidFill>
                            <a:srgbClr val="000000"/>
                          </a:solidFill>
                          <a:effectLst/>
                          <a:latin typeface="Arial Narrow" panose="020B0606020202030204" pitchFamily="34" charset="0"/>
                          <a:ea typeface="+mn-ea"/>
                          <a:cs typeface="+mn-cs"/>
                        </a:rPr>
                        <a:t>Да</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solidFill>
                      <a:schemeClr val="accent4">
                        <a:lumMod val="40000"/>
                        <a:lumOff val="60000"/>
                      </a:schemeClr>
                    </a:solidFill>
                  </a:tcP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165</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115</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69,7</a:t>
                      </a:r>
                    </a:p>
                  </a:txBody>
                  <a:tcPr marL="9525" marR="9525" marT="9525" marB="0" anchor="ctr">
                    <a:solidFill>
                      <a:schemeClr val="accent4">
                        <a:lumMod val="40000"/>
                        <a:lumOff val="60000"/>
                      </a:schemeClr>
                    </a:solidFill>
                  </a:tcPr>
                </a:tc>
                <a:extLst>
                  <a:ext uri="{0D108BD9-81ED-4DB2-BD59-A6C34878D82A}">
                    <a16:rowId xmlns:a16="http://schemas.microsoft.com/office/drawing/2014/main" val="10015"/>
                  </a:ext>
                </a:extLst>
              </a:tr>
              <a:tr h="281310">
                <a:tc gridSpan="5">
                  <a:txBody>
                    <a:bodyPr/>
                    <a:lstStyle/>
                    <a:p>
                      <a:pPr marL="0" marR="0" lvl="0" indent="0" algn="ctr" defTabSz="1152144" rtl="0" eaLnBrk="1" fontAlgn="b" latinLnBrk="0" hangingPunct="1">
                        <a:lnSpc>
                          <a:spcPct val="100000"/>
                        </a:lnSpc>
                        <a:spcBef>
                          <a:spcPts val="0"/>
                        </a:spcBef>
                        <a:spcAft>
                          <a:spcPts val="0"/>
                        </a:spcAft>
                        <a:buClrTx/>
                        <a:buSzTx/>
                        <a:buFontTx/>
                        <a:buNone/>
                        <a:tabLst/>
                        <a:defRPr/>
                      </a:pPr>
                      <a:r>
                        <a:rPr lang="ru-RU" sz="1600" b="1" i="0" u="none" strike="noStrike" kern="1200" baseline="0" dirty="0" smtClean="0">
                          <a:solidFill>
                            <a:schemeClr val="bg1"/>
                          </a:solidFill>
                          <a:effectLst/>
                          <a:latin typeface="Arial Narrow" panose="020B0606020202030204" pitchFamily="34" charset="0"/>
                          <a:ea typeface="+mn-ea"/>
                          <a:cs typeface="+mn-cs"/>
                        </a:rPr>
                        <a:t>Сведения размещены от 30% до 60%</a:t>
                      </a:r>
                    </a:p>
                  </a:txBody>
                  <a:tcPr marL="9525" marR="9525" marT="9525" marB="0" anchor="b">
                    <a:solidFill>
                      <a:srgbClr val="144C80"/>
                    </a:solidFill>
                  </a:tcP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endParaRPr lang="ru-RU"/>
                    </a:p>
                  </a:txBody>
                  <a:tcPr/>
                </a:tc>
                <a:extLst>
                  <a:ext uri="{0D108BD9-81ED-4DB2-BD59-A6C34878D82A}">
                    <a16:rowId xmlns:a16="http://schemas.microsoft.com/office/drawing/2014/main" val="10010"/>
                  </a:ext>
                </a:extLst>
              </a:tr>
              <a:tr h="281310">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Брянская область</a:t>
                      </a:r>
                    </a:p>
                  </a:txBody>
                  <a:tcPr marL="9525" marR="9525" marT="9525" marB="0" anchor="b">
                    <a:solidFill>
                      <a:schemeClr val="accent2">
                        <a:lumMod val="60000"/>
                        <a:lumOff val="40000"/>
                      </a:schemeClr>
                    </a:solidFill>
                  </a:tcPr>
                </a:tc>
                <a:tc>
                  <a:txBody>
                    <a:bodyPr/>
                    <a:lstStyle/>
                    <a:p>
                      <a:pPr marL="0" algn="ctr" defTabSz="1152144" rtl="0" eaLnBrk="1" fontAlgn="ctr" latinLnBrk="0" hangingPunct="1"/>
                      <a:r>
                        <a:rPr lang="ru-RU" sz="1400" b="1" i="0" u="none" strike="noStrike" kern="1200" dirty="0" smtClean="0">
                          <a:solidFill>
                            <a:srgbClr val="000000"/>
                          </a:solidFill>
                          <a:effectLst/>
                          <a:latin typeface="Arial Narrow" panose="020B0606020202030204" pitchFamily="34" charset="0"/>
                          <a:ea typeface="+mn-ea"/>
                          <a:cs typeface="+mn-cs"/>
                        </a:rPr>
                        <a:t>Да</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solidFill>
                      <a:schemeClr val="accent2">
                        <a:lumMod val="60000"/>
                        <a:lumOff val="4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289</a:t>
                      </a:r>
                    </a:p>
                  </a:txBody>
                  <a:tcPr marL="9525" marR="9525" marT="9525" marB="0" anchor="ctr">
                    <a:solidFill>
                      <a:schemeClr val="accent2">
                        <a:lumMod val="60000"/>
                        <a:lumOff val="40000"/>
                      </a:schemeClr>
                    </a:solidFill>
                  </a:tcP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160</a:t>
                      </a:r>
                    </a:p>
                  </a:txBody>
                  <a:tcPr marL="9525" marR="9525" marT="9525" marB="0" anchor="ctr">
                    <a:solidFill>
                      <a:schemeClr val="accent2">
                        <a:lumMod val="60000"/>
                        <a:lumOff val="40000"/>
                      </a:schemeClr>
                    </a:solidFill>
                  </a:tcP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55,4</a:t>
                      </a:r>
                    </a:p>
                  </a:txBody>
                  <a:tcPr marL="9525" marR="9525" marT="9525" marB="0" anchor="ctr">
                    <a:solidFill>
                      <a:schemeClr val="accent2">
                        <a:lumMod val="60000"/>
                        <a:lumOff val="40000"/>
                      </a:schemeClr>
                    </a:solidFill>
                  </a:tcPr>
                </a:tc>
                <a:extLst>
                  <a:ext uri="{0D108BD9-81ED-4DB2-BD59-A6C34878D82A}">
                    <a16:rowId xmlns:a16="http://schemas.microsoft.com/office/drawing/2014/main" val="10011"/>
                  </a:ext>
                </a:extLst>
              </a:tr>
              <a:tr h="281719">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Липецкая область</a:t>
                      </a:r>
                    </a:p>
                  </a:txBody>
                  <a:tcPr marL="9525" marR="9525" marT="9525" marB="0" anchor="b">
                    <a:solidFill>
                      <a:schemeClr val="accent2">
                        <a:lumMod val="60000"/>
                        <a:lumOff val="40000"/>
                      </a:schemeClr>
                    </a:solidFill>
                  </a:tcPr>
                </a:tc>
                <a:tc>
                  <a:txBody>
                    <a:bodyPr/>
                    <a:lstStyle/>
                    <a:p>
                      <a:pPr marL="0" algn="ctr" defTabSz="1152144" rtl="0" eaLnBrk="1" fontAlgn="ctr" latinLnBrk="0" hangingPunct="1"/>
                      <a:r>
                        <a:rPr lang="ru-RU" sz="1400" b="1" i="0" u="none" strike="noStrike" kern="1200" dirty="0" smtClean="0">
                          <a:solidFill>
                            <a:srgbClr val="000000"/>
                          </a:solidFill>
                          <a:effectLst/>
                          <a:latin typeface="Arial Narrow" panose="020B0606020202030204" pitchFamily="34" charset="0"/>
                          <a:ea typeface="+mn-ea"/>
                          <a:cs typeface="+mn-cs"/>
                        </a:rPr>
                        <a:t>Да</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solidFill>
                      <a:schemeClr val="accent2">
                        <a:lumMod val="60000"/>
                        <a:lumOff val="4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314</a:t>
                      </a:r>
                    </a:p>
                  </a:txBody>
                  <a:tcPr marL="9525" marR="9525" marT="9525" marB="0" anchor="ctr">
                    <a:solidFill>
                      <a:schemeClr val="accent2">
                        <a:lumMod val="60000"/>
                        <a:lumOff val="4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118</a:t>
                      </a:r>
                    </a:p>
                  </a:txBody>
                  <a:tcPr marL="9525" marR="9525" marT="9525" marB="0" anchor="ctr">
                    <a:solidFill>
                      <a:schemeClr val="accent2">
                        <a:lumMod val="60000"/>
                        <a:lumOff val="4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37,6</a:t>
                      </a:r>
                    </a:p>
                  </a:txBody>
                  <a:tcPr marL="9525" marR="9525" marT="9525" marB="0" anchor="ctr">
                    <a:solidFill>
                      <a:schemeClr val="accent2">
                        <a:lumMod val="60000"/>
                        <a:lumOff val="40000"/>
                      </a:schemeClr>
                    </a:solidFill>
                  </a:tcPr>
                </a:tc>
                <a:extLst>
                  <a:ext uri="{0D108BD9-81ED-4DB2-BD59-A6C34878D82A}">
                    <a16:rowId xmlns:a16="http://schemas.microsoft.com/office/drawing/2014/main" val="10012"/>
                  </a:ext>
                </a:extLst>
              </a:tr>
              <a:tr h="142511">
                <a:tc gridSpan="5">
                  <a:txBody>
                    <a:bodyPr/>
                    <a:lstStyle/>
                    <a:p>
                      <a:pPr marL="0" marR="0" lvl="0" indent="0" algn="ctr" defTabSz="1152144" rtl="0" eaLnBrk="1" fontAlgn="b" latinLnBrk="0" hangingPunct="1">
                        <a:lnSpc>
                          <a:spcPct val="100000"/>
                        </a:lnSpc>
                        <a:spcBef>
                          <a:spcPts val="0"/>
                        </a:spcBef>
                        <a:spcAft>
                          <a:spcPts val="0"/>
                        </a:spcAft>
                        <a:buClrTx/>
                        <a:buSzTx/>
                        <a:buFontTx/>
                        <a:buNone/>
                        <a:tabLst/>
                        <a:defRPr/>
                      </a:pPr>
                      <a:r>
                        <a:rPr lang="ru-RU" sz="1600" b="1" i="0" u="none" strike="noStrike" kern="1200" baseline="0" dirty="0" smtClean="0">
                          <a:solidFill>
                            <a:schemeClr val="bg1"/>
                          </a:solidFill>
                          <a:effectLst/>
                          <a:latin typeface="Arial Narrow" panose="020B0606020202030204" pitchFamily="34" charset="0"/>
                          <a:ea typeface="+mn-ea"/>
                          <a:cs typeface="+mn-cs"/>
                        </a:rPr>
                        <a:t>Сведения размещены до 30%</a:t>
                      </a:r>
                    </a:p>
                  </a:txBody>
                  <a:tcPr marL="9525" marR="9525" marT="9525" marB="0" anchor="b">
                    <a:solidFill>
                      <a:srgbClr val="144C80"/>
                    </a:solidFill>
                  </a:tcP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solidFill>
                      <a:schemeClr val="accent2">
                        <a:lumMod val="60000"/>
                        <a:lumOff val="40000"/>
                      </a:schemeClr>
                    </a:solidFill>
                  </a:tcP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solidFill>
                      <a:schemeClr val="accent2">
                        <a:lumMod val="60000"/>
                        <a:lumOff val="40000"/>
                      </a:schemeClr>
                    </a:solidFill>
                  </a:tcP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solidFill>
                      <a:schemeClr val="accent2">
                        <a:lumMod val="60000"/>
                        <a:lumOff val="40000"/>
                      </a:schemeClr>
                    </a:solidFill>
                  </a:tcP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10018"/>
                  </a:ext>
                </a:extLst>
              </a:tr>
              <a:tr h="0">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Тверская область</a:t>
                      </a:r>
                    </a:p>
                  </a:txBody>
                  <a:tcPr marL="9525" marR="9525" marT="9525" marB="0" anchor="b">
                    <a:solidFill>
                      <a:srgbClr val="EC8E8C"/>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Да</a:t>
                      </a:r>
                    </a:p>
                  </a:txBody>
                  <a:tcPr marL="9525" marR="9525" marT="9525" marB="0" anchor="b">
                    <a:solidFill>
                      <a:srgbClr val="EC8E8C"/>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304</a:t>
                      </a:r>
                    </a:p>
                  </a:txBody>
                  <a:tcPr marL="9525" marR="9525" marT="9525" marB="0" anchor="ctr">
                    <a:solidFill>
                      <a:srgbClr val="EC8E8C"/>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58</a:t>
                      </a:r>
                    </a:p>
                  </a:txBody>
                  <a:tcPr marL="9525" marR="9525" marT="9525" marB="0" anchor="ctr">
                    <a:solidFill>
                      <a:srgbClr val="EC8E8C"/>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19,1</a:t>
                      </a:r>
                    </a:p>
                  </a:txBody>
                  <a:tcPr marL="9525" marR="9525" marT="9525" marB="0" anchor="ctr">
                    <a:solidFill>
                      <a:srgbClr val="EC8E8C"/>
                    </a:solidFill>
                  </a:tcPr>
                </a:tc>
                <a:extLst>
                  <a:ext uri="{0D108BD9-81ED-4DB2-BD59-A6C34878D82A}">
                    <a16:rowId xmlns:a16="http://schemas.microsoft.com/office/drawing/2014/main" val="10019"/>
                  </a:ext>
                </a:extLst>
              </a:tr>
            </a:tbl>
          </a:graphicData>
        </a:graphic>
      </p:graphicFrame>
      <p:cxnSp>
        <p:nvCxnSpPr>
          <p:cNvPr id="6" name="Прямая соединительная линия 5"/>
          <p:cNvCxnSpPr/>
          <p:nvPr/>
        </p:nvCxnSpPr>
        <p:spPr>
          <a:xfrm>
            <a:off x="282575" y="938889"/>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Номер слайда 1"/>
          <p:cNvSpPr txBox="1">
            <a:spLocks/>
          </p:cNvSpPr>
          <p:nvPr/>
        </p:nvSpPr>
        <p:spPr>
          <a:xfrm>
            <a:off x="9484003" y="8006228"/>
            <a:ext cx="2834997" cy="460041"/>
          </a:xfrm>
          <a:prstGeom prst="rect">
            <a:avLst/>
          </a:prstGeom>
        </p:spPr>
        <p:txBody>
          <a:bodyPr vert="horz" lIns="91440" tIns="45720" rIns="91440" bIns="45720" rtlCol="0" anchor="ctr"/>
          <a:lstStyle>
            <a:defPPr>
              <a:defRPr lang="en-US"/>
            </a:defPPr>
            <a:lvl1pPr marL="0" algn="r" defTabSz="457200" rtl="0" eaLnBrk="1" latinLnBrk="0" hangingPunct="1">
              <a:defRPr sz="1512"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05E221-E10C-40C7-8143-48F6241B2838}" type="slidenum">
              <a:rPr lang="ru-RU" smtClean="0"/>
              <a:pPr/>
              <a:t>12</a:t>
            </a:fld>
            <a:endParaRPr lang="ru-RU" dirty="0"/>
          </a:p>
        </p:txBody>
      </p:sp>
    </p:spTree>
    <p:extLst>
      <p:ext uri="{BB962C8B-B14F-4D97-AF65-F5344CB8AC3E}">
        <p14:creationId xmlns:p14="http://schemas.microsoft.com/office/powerpoint/2010/main" val="3973741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54281" y="172122"/>
            <a:ext cx="10266673" cy="652955"/>
          </a:xfrm>
          <a:prstGeom prst="rect">
            <a:avLst/>
          </a:prstGeom>
          <a:noFill/>
        </p:spPr>
        <p:txBody>
          <a:bodyPr wrap="square" lIns="59057" tIns="29528" rIns="0" bIns="29528" rtlCol="0" anchor="ctr">
            <a:noAutofit/>
          </a:bodyPr>
          <a:lstStyle/>
          <a:p>
            <a:pPr lvl="0">
              <a:defRPr/>
            </a:pPr>
            <a:r>
              <a:rPr lang="ru-RU" sz="2000" b="1" dirty="0">
                <a:solidFill>
                  <a:srgbClr val="144C80"/>
                </a:solidFill>
                <a:latin typeface="Arial Narrow" panose="020B0606020202030204" pitchFamily="34" charset="0"/>
                <a:cs typeface="Arial" panose="020B0604020202020204" pitchFamily="34" charset="0"/>
              </a:rPr>
              <a:t>Результаты размещения ссылок на реестры государственного и муниципального </a:t>
            </a:r>
            <a:endParaRPr lang="ru-RU" sz="2000" b="1" dirty="0" smtClean="0">
              <a:solidFill>
                <a:srgbClr val="144C80"/>
              </a:solidFill>
              <a:latin typeface="Arial Narrow" panose="020B0606020202030204" pitchFamily="34" charset="0"/>
              <a:cs typeface="Arial" panose="020B0604020202020204" pitchFamily="34" charset="0"/>
            </a:endParaRPr>
          </a:p>
          <a:p>
            <a:pPr lvl="0">
              <a:defRPr/>
            </a:pPr>
            <a:r>
              <a:rPr lang="ru-RU" sz="2000" b="1" dirty="0" smtClean="0">
                <a:solidFill>
                  <a:srgbClr val="144C80"/>
                </a:solidFill>
                <a:latin typeface="Arial Narrow" panose="020B0606020202030204" pitchFamily="34" charset="0"/>
                <a:cs typeface="Arial" panose="020B0604020202020204" pitchFamily="34" charset="0"/>
              </a:rPr>
              <a:t>имущества на территории Приволжского федерального округа</a:t>
            </a:r>
            <a:endParaRPr kumimoji="0" lang="ru-RU" altLang="ru-RU" sz="2000" b="0" i="0" u="none" strike="noStrike" kern="1200" cap="none" spc="0" normalizeH="0" baseline="0" noProof="0" dirty="0">
              <a:ln>
                <a:noFill/>
              </a:ln>
              <a:solidFill>
                <a:schemeClr val="accent1">
                  <a:lumMod val="50000"/>
                </a:schemeClr>
              </a:solidFill>
              <a:effectLst/>
              <a:uLnTx/>
              <a:uFillTx/>
              <a:latin typeface="Arial Narrow" panose="020B0606020202030204" pitchFamily="34" charset="0"/>
              <a:ea typeface="Tahoma" pitchFamily="34" charset="0"/>
              <a:cs typeface="Tahoma" pitchFamily="34" charset="0"/>
            </a:endParaRPr>
          </a:p>
        </p:txBody>
      </p:sp>
      <p:sp>
        <p:nvSpPr>
          <p:cNvPr id="4" name="Прямоугольник 3"/>
          <p:cNvSpPr/>
          <p:nvPr/>
        </p:nvSpPr>
        <p:spPr>
          <a:xfrm>
            <a:off x="436274" y="482023"/>
            <a:ext cx="406587" cy="273473"/>
          </a:xfrm>
          <a:prstGeom prst="rect">
            <a:avLst/>
          </a:prstGeom>
        </p:spPr>
        <p:txBody>
          <a:bodyPr wrap="square">
            <a:spAutoFit/>
          </a:bodyPr>
          <a:lstStyle/>
          <a:p>
            <a:pPr>
              <a:lnSpc>
                <a:spcPct val="107000"/>
              </a:lnSpc>
              <a:spcAft>
                <a:spcPts val="80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5" name="Таблица 4"/>
          <p:cNvGraphicFramePr>
            <a:graphicFrameLocks noGrp="1"/>
          </p:cNvGraphicFramePr>
          <p:nvPr>
            <p:extLst>
              <p:ext uri="{D42A27DB-BD31-4B8C-83A1-F6EECF244321}">
                <p14:modId xmlns:p14="http://schemas.microsoft.com/office/powerpoint/2010/main" val="2276540908"/>
              </p:ext>
            </p:extLst>
          </p:nvPr>
        </p:nvGraphicFramePr>
        <p:xfrm>
          <a:off x="523875" y="1108546"/>
          <a:ext cx="11629139" cy="6349559"/>
        </p:xfrm>
        <a:graphic>
          <a:graphicData uri="http://schemas.openxmlformats.org/drawingml/2006/table">
            <a:tbl>
              <a:tblPr>
                <a:tableStyleId>{5C22544A-7EE6-4342-B048-85BDC9FD1C3A}</a:tableStyleId>
              </a:tblPr>
              <a:tblGrid>
                <a:gridCol w="3245208">
                  <a:extLst>
                    <a:ext uri="{9D8B030D-6E8A-4147-A177-3AD203B41FA5}">
                      <a16:colId xmlns:a16="http://schemas.microsoft.com/office/drawing/2014/main" val="20000"/>
                    </a:ext>
                  </a:extLst>
                </a:gridCol>
                <a:gridCol w="2170904">
                  <a:extLst>
                    <a:ext uri="{9D8B030D-6E8A-4147-A177-3AD203B41FA5}">
                      <a16:colId xmlns:a16="http://schemas.microsoft.com/office/drawing/2014/main" val="20001"/>
                    </a:ext>
                  </a:extLst>
                </a:gridCol>
                <a:gridCol w="2220618">
                  <a:extLst>
                    <a:ext uri="{9D8B030D-6E8A-4147-A177-3AD203B41FA5}">
                      <a16:colId xmlns:a16="http://schemas.microsoft.com/office/drawing/2014/main" val="20002"/>
                    </a:ext>
                  </a:extLst>
                </a:gridCol>
                <a:gridCol w="1786273">
                  <a:extLst>
                    <a:ext uri="{9D8B030D-6E8A-4147-A177-3AD203B41FA5}">
                      <a16:colId xmlns:a16="http://schemas.microsoft.com/office/drawing/2014/main" val="20003"/>
                    </a:ext>
                  </a:extLst>
                </a:gridCol>
                <a:gridCol w="2206136">
                  <a:extLst>
                    <a:ext uri="{9D8B030D-6E8A-4147-A177-3AD203B41FA5}">
                      <a16:colId xmlns:a16="http://schemas.microsoft.com/office/drawing/2014/main" val="20004"/>
                    </a:ext>
                  </a:extLst>
                </a:gridCol>
              </a:tblGrid>
              <a:tr h="1587029">
                <a:tc>
                  <a:txBody>
                    <a:bodyPr/>
                    <a:lstStyle/>
                    <a:p>
                      <a:pPr marL="0" algn="ctr" defTabSz="1152144" rtl="0" eaLnBrk="1" fontAlgn="ctr" latinLnBrk="0" hangingPunct="1"/>
                      <a:r>
                        <a:rPr lang="ru-RU" sz="1800" b="0" i="0" u="none" strike="noStrike" kern="1200" dirty="0">
                          <a:solidFill>
                            <a:schemeClr val="bg1"/>
                          </a:solidFill>
                          <a:effectLst/>
                          <a:latin typeface="Arial Narrow" panose="020B0606020202030204" pitchFamily="34" charset="0"/>
                          <a:ea typeface="+mn-ea"/>
                          <a:cs typeface="+mn-cs"/>
                        </a:rPr>
                        <a:t>Наименование региона</a:t>
                      </a:r>
                    </a:p>
                  </a:txBody>
                  <a:tcPr marL="9525" marR="9525" marT="9525" marB="0" anchor="ctr">
                    <a:solidFill>
                      <a:srgbClr val="144C80"/>
                    </a:solidFill>
                  </a:tcPr>
                </a:tc>
                <a:tc>
                  <a:txBody>
                    <a:bodyPr/>
                    <a:lstStyle/>
                    <a:p>
                      <a:pPr marL="0" algn="ctr" defTabSz="1152144" rtl="0" eaLnBrk="1" fontAlgn="ctr" latinLnBrk="0" hangingPunct="1"/>
                      <a:r>
                        <a:rPr lang="ru-RU" sz="1800" b="0" i="0" u="none" strike="noStrike" kern="1200" dirty="0">
                          <a:solidFill>
                            <a:schemeClr val="bg1"/>
                          </a:solidFill>
                          <a:effectLst/>
                          <a:latin typeface="Arial Narrow" panose="020B0606020202030204" pitchFamily="34" charset="0"/>
                          <a:ea typeface="+mn-ea"/>
                          <a:cs typeface="+mn-cs"/>
                        </a:rPr>
                        <a:t>Ссылка на реестр </a:t>
                      </a:r>
                      <a:r>
                        <a:rPr lang="ru-RU" sz="1800" b="0" i="0" u="none" strike="noStrike" kern="1200" dirty="0" smtClean="0">
                          <a:solidFill>
                            <a:schemeClr val="bg1"/>
                          </a:solidFill>
                          <a:effectLst/>
                          <a:latin typeface="Arial Narrow" panose="020B0606020202030204" pitchFamily="34" charset="0"/>
                          <a:ea typeface="+mn-ea"/>
                          <a:cs typeface="+mn-cs"/>
                        </a:rPr>
                        <a:t>государственной</a:t>
                      </a:r>
                      <a:r>
                        <a:rPr lang="ru-RU" sz="1800" b="0" i="0" u="none" strike="noStrike" kern="1200" baseline="0" dirty="0" smtClean="0">
                          <a:solidFill>
                            <a:schemeClr val="bg1"/>
                          </a:solidFill>
                          <a:effectLst/>
                          <a:latin typeface="Arial Narrow" panose="020B0606020202030204" pitchFamily="34" charset="0"/>
                          <a:ea typeface="+mn-ea"/>
                          <a:cs typeface="+mn-cs"/>
                        </a:rPr>
                        <a:t> собственности  региона</a:t>
                      </a:r>
                      <a:endParaRPr lang="ru-RU" sz="1800" b="0" i="0" u="none" strike="noStrike" kern="1200" dirty="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tc>
                  <a:txBody>
                    <a:bodyPr/>
                    <a:lstStyle/>
                    <a:p>
                      <a:pPr marL="0" algn="ctr" defTabSz="1152144" rtl="0" eaLnBrk="1" fontAlgn="ctr" latinLnBrk="0" hangingPunct="1"/>
                      <a:r>
                        <a:rPr lang="ru-RU" sz="1800" b="0" i="0" u="none" strike="noStrike" kern="1200" dirty="0" smtClean="0">
                          <a:solidFill>
                            <a:schemeClr val="bg1"/>
                          </a:solidFill>
                          <a:effectLst/>
                          <a:latin typeface="Arial Narrow" panose="020B0606020202030204" pitchFamily="34" charset="0"/>
                          <a:ea typeface="+mn-ea"/>
                          <a:cs typeface="+mn-cs"/>
                        </a:rPr>
                        <a:t>Количество муниципальных</a:t>
                      </a:r>
                      <a:r>
                        <a:rPr lang="ru-RU" sz="1800" b="0" i="0" u="none" strike="noStrike" kern="1200" baseline="0" dirty="0" smtClean="0">
                          <a:solidFill>
                            <a:schemeClr val="bg1"/>
                          </a:solidFill>
                          <a:effectLst/>
                          <a:latin typeface="Arial Narrow" panose="020B0606020202030204" pitchFamily="34" charset="0"/>
                          <a:ea typeface="+mn-ea"/>
                          <a:cs typeface="+mn-cs"/>
                        </a:rPr>
                        <a:t> образований в составе региона</a:t>
                      </a:r>
                      <a:endParaRPr lang="ru-RU" sz="1800" b="0" i="0" u="none" strike="noStrike" kern="1200" dirty="0" smtClean="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tc>
                  <a:txBody>
                    <a:bodyPr/>
                    <a:lstStyle/>
                    <a:p>
                      <a:pPr marL="0" algn="ctr" defTabSz="1152144" rtl="0" eaLnBrk="1" fontAlgn="ctr" latinLnBrk="0" hangingPunct="1"/>
                      <a:r>
                        <a:rPr lang="ru-RU" sz="1800" b="0" i="0" u="none" strike="noStrike" kern="1200" dirty="0" smtClean="0">
                          <a:solidFill>
                            <a:schemeClr val="bg1"/>
                          </a:solidFill>
                          <a:effectLst/>
                          <a:latin typeface="Arial Narrow" panose="020B0606020202030204" pitchFamily="34" charset="0"/>
                          <a:ea typeface="+mn-ea"/>
                          <a:cs typeface="+mn-cs"/>
                        </a:rPr>
                        <a:t>Количество реестров муниципальных образований</a:t>
                      </a:r>
                      <a:endParaRPr lang="ru-RU" sz="1800" b="0" i="0" u="none" strike="noStrike" kern="1200" dirty="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tc>
                  <a:txBody>
                    <a:bodyPr/>
                    <a:lstStyle/>
                    <a:p>
                      <a:pPr marL="0" algn="ctr" defTabSz="1152144" rtl="0" eaLnBrk="1" fontAlgn="ctr" latinLnBrk="0" hangingPunct="1"/>
                      <a:r>
                        <a:rPr lang="ru-RU" sz="1800" b="0" i="0" u="none" strike="noStrike" kern="1200" dirty="0" smtClean="0">
                          <a:solidFill>
                            <a:schemeClr val="bg1"/>
                          </a:solidFill>
                          <a:effectLst/>
                          <a:latin typeface="Arial Narrow" panose="020B0606020202030204" pitchFamily="34" charset="0"/>
                          <a:ea typeface="+mn-ea"/>
                          <a:cs typeface="+mn-cs"/>
                        </a:rPr>
                        <a:t>% Выполнения</a:t>
                      </a:r>
                      <a:endParaRPr lang="ru-RU" sz="1800" b="0" i="0" u="none" strike="noStrike" kern="1200" dirty="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extLst>
                  <a:ext uri="{0D108BD9-81ED-4DB2-BD59-A6C34878D82A}">
                    <a16:rowId xmlns:a16="http://schemas.microsoft.com/office/drawing/2014/main" val="10000"/>
                  </a:ext>
                </a:extLst>
              </a:tr>
              <a:tr h="313419">
                <a:tc gridSpan="5">
                  <a:txBody>
                    <a:bodyPr/>
                    <a:lstStyle/>
                    <a:p>
                      <a:pPr marL="0" marR="0" lvl="0" indent="0" algn="ctr" defTabSz="1152144" rtl="0" eaLnBrk="1" fontAlgn="ctr" latinLnBrk="0" hangingPunct="1">
                        <a:lnSpc>
                          <a:spcPct val="100000"/>
                        </a:lnSpc>
                        <a:spcBef>
                          <a:spcPts val="0"/>
                        </a:spcBef>
                        <a:spcAft>
                          <a:spcPts val="0"/>
                        </a:spcAft>
                        <a:buClrTx/>
                        <a:buSzTx/>
                        <a:buFontTx/>
                        <a:buNone/>
                        <a:tabLst/>
                        <a:defRPr/>
                      </a:pPr>
                      <a:r>
                        <a:rPr lang="ru-RU" sz="1600" b="1" i="0" u="none" strike="noStrike" kern="1200" dirty="0" smtClean="0">
                          <a:solidFill>
                            <a:schemeClr val="bg1"/>
                          </a:solidFill>
                          <a:effectLst/>
                          <a:latin typeface="Arial Narrow" panose="020B0606020202030204" pitchFamily="34" charset="0"/>
                          <a:ea typeface="+mn-ea"/>
                          <a:cs typeface="+mn-cs"/>
                        </a:rPr>
                        <a:t>Сведения</a:t>
                      </a:r>
                      <a:r>
                        <a:rPr lang="ru-RU" sz="1600" b="1" i="0" u="none" strike="noStrike" kern="1200" baseline="0" dirty="0" smtClean="0">
                          <a:solidFill>
                            <a:schemeClr val="bg1"/>
                          </a:solidFill>
                          <a:effectLst/>
                          <a:latin typeface="Arial Narrow" panose="020B0606020202030204" pitchFamily="34" charset="0"/>
                          <a:ea typeface="+mn-ea"/>
                          <a:cs typeface="+mn-cs"/>
                        </a:rPr>
                        <a:t> размещены в полном объеме</a:t>
                      </a:r>
                      <a:endParaRPr lang="ru-RU" sz="1600" b="1" i="0" u="none" strike="noStrike" kern="1200" dirty="0" smtClean="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endParaRPr lang="ru-RU"/>
                    </a:p>
                  </a:txBody>
                  <a:tcPr/>
                </a:tc>
                <a:extLst>
                  <a:ext uri="{0D108BD9-81ED-4DB2-BD59-A6C34878D82A}">
                    <a16:rowId xmlns:a16="http://schemas.microsoft.com/office/drawing/2014/main" val="10001"/>
                  </a:ext>
                </a:extLst>
              </a:tr>
              <a:tr h="311713">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Кировская область</a:t>
                      </a:r>
                    </a:p>
                  </a:txBody>
                  <a:tcPr marL="9525" marR="9525" marT="9525" marB="0" anchor="ctr"/>
                </a:tc>
                <a:tc>
                  <a:txBody>
                    <a:bodyPr/>
                    <a:lstStyle/>
                    <a:p>
                      <a:pPr algn="ctr" fontAlgn="b"/>
                      <a:r>
                        <a:rPr lang="ru-RU" sz="1400" b="1" i="0" u="none" strike="noStrike" dirty="0">
                          <a:solidFill>
                            <a:srgbClr val="000000"/>
                          </a:solidFill>
                          <a:effectLst/>
                          <a:latin typeface="Arial Narrow" panose="020B0606020202030204" pitchFamily="34" charset="0"/>
                        </a:rPr>
                        <a:t>Да</a:t>
                      </a:r>
                    </a:p>
                  </a:txBody>
                  <a:tcPr marL="9525" marR="9525" marT="9525" marB="0" anchor="ct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364</a:t>
                      </a:r>
                    </a:p>
                  </a:txBody>
                  <a:tcPr marL="9525" marR="9525" marT="9525" marB="0" anchor="ct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361</a:t>
                      </a:r>
                    </a:p>
                  </a:txBody>
                  <a:tcPr marL="9525" marR="9525" marT="9525" marB="0" anchor="ct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02"/>
                  </a:ext>
                </a:extLst>
              </a:tr>
              <a:tr h="35164">
                <a:tc>
                  <a:txBody>
                    <a:bodyPr/>
                    <a:lstStyle/>
                    <a:p>
                      <a:pPr algn="l" fontAlgn="b"/>
                      <a:r>
                        <a:rPr lang="ru-RU" sz="1400" b="1" i="0" u="none" strike="noStrike" kern="1200">
                          <a:solidFill>
                            <a:srgbClr val="000000"/>
                          </a:solidFill>
                          <a:effectLst/>
                          <a:latin typeface="Arial Narrow" panose="020B0606020202030204" pitchFamily="34" charset="0"/>
                          <a:ea typeface="+mn-ea"/>
                          <a:cs typeface="+mn-cs"/>
                        </a:rPr>
                        <a:t>Нижегородская область</a:t>
                      </a:r>
                    </a:p>
                  </a:txBody>
                  <a:tcPr marL="9525" marR="9525" marT="9525" marB="0" anchor="ctr"/>
                </a:tc>
                <a:tc>
                  <a:txBody>
                    <a:bodyPr/>
                    <a:lstStyle/>
                    <a:p>
                      <a:pPr algn="ctr" fontAlgn="b"/>
                      <a:r>
                        <a:rPr lang="ru-RU" sz="1400" b="1" i="0" u="none" strike="noStrike" dirty="0">
                          <a:solidFill>
                            <a:srgbClr val="000000"/>
                          </a:solidFill>
                          <a:effectLst/>
                          <a:latin typeface="Arial Narrow" panose="020B0606020202030204" pitchFamily="34" charset="0"/>
                        </a:rPr>
                        <a:t>Да</a:t>
                      </a:r>
                    </a:p>
                  </a:txBody>
                  <a:tcPr marL="9525" marR="9525" marT="9525" marB="0" anchor="ct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380</a:t>
                      </a:r>
                    </a:p>
                  </a:txBody>
                  <a:tcPr marL="9525" marR="9525" marT="9525" marB="0" anchor="ct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380</a:t>
                      </a:r>
                    </a:p>
                  </a:txBody>
                  <a:tcPr marL="9525" marR="9525" marT="9525" marB="0" anchor="ct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03"/>
                  </a:ext>
                </a:extLst>
              </a:tr>
              <a:tr h="187721">
                <a:tc>
                  <a:txBody>
                    <a:bodyPr/>
                    <a:lstStyle/>
                    <a:p>
                      <a:pPr algn="l" fontAlgn="b"/>
                      <a:r>
                        <a:rPr lang="ru-RU" sz="1400" b="1" i="0" u="none" strike="noStrike" kern="1200">
                          <a:solidFill>
                            <a:srgbClr val="000000"/>
                          </a:solidFill>
                          <a:effectLst/>
                          <a:latin typeface="Arial Narrow" panose="020B0606020202030204" pitchFamily="34" charset="0"/>
                          <a:ea typeface="+mn-ea"/>
                          <a:cs typeface="+mn-cs"/>
                        </a:rPr>
                        <a:t>Оренбургская область</a:t>
                      </a:r>
                    </a:p>
                  </a:txBody>
                  <a:tcPr marL="9525" marR="9525" marT="9525" marB="0" anchor="ctr"/>
                </a:tc>
                <a:tc>
                  <a:txBody>
                    <a:bodyPr/>
                    <a:lstStyle/>
                    <a:p>
                      <a:pPr algn="ctr" fontAlgn="b"/>
                      <a:r>
                        <a:rPr lang="ru-RU" sz="1400" b="1" i="0" u="none" strike="noStrike" dirty="0">
                          <a:solidFill>
                            <a:srgbClr val="000000"/>
                          </a:solidFill>
                          <a:effectLst/>
                          <a:latin typeface="Arial Narrow" panose="020B0606020202030204" pitchFamily="34" charset="0"/>
                        </a:rPr>
                        <a:t>Да</a:t>
                      </a:r>
                    </a:p>
                  </a:txBody>
                  <a:tcPr marL="9525" marR="9525" marT="9525" marB="0" anchor="ct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489</a:t>
                      </a:r>
                    </a:p>
                  </a:txBody>
                  <a:tcPr marL="9525" marR="9525" marT="9525" marB="0" anchor="ct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489</a:t>
                      </a:r>
                    </a:p>
                  </a:txBody>
                  <a:tcPr marL="9525" marR="9525" marT="9525" marB="0" anchor="ct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04"/>
                  </a:ext>
                </a:extLst>
              </a:tr>
              <a:tr h="152558">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Республика Башкортостан</a:t>
                      </a:r>
                    </a:p>
                  </a:txBody>
                  <a:tcPr marL="9525" marR="9525" marT="9525" marB="0" anchor="ctr"/>
                </a:tc>
                <a:tc>
                  <a:txBody>
                    <a:bodyPr/>
                    <a:lstStyle/>
                    <a:p>
                      <a:pPr algn="ctr" fontAlgn="b"/>
                      <a:r>
                        <a:rPr lang="ru-RU" sz="1400" b="1" i="0" u="none" strike="noStrike" dirty="0">
                          <a:solidFill>
                            <a:srgbClr val="000000"/>
                          </a:solidFill>
                          <a:effectLst/>
                          <a:latin typeface="Arial Narrow" panose="020B0606020202030204" pitchFamily="34" charset="0"/>
                        </a:rPr>
                        <a:t>Да</a:t>
                      </a:r>
                    </a:p>
                  </a:txBody>
                  <a:tcPr marL="9525" marR="9525" marT="9525" marB="0" anchor="ct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895</a:t>
                      </a:r>
                    </a:p>
                  </a:txBody>
                  <a:tcPr marL="9525" marR="9525" marT="9525" marB="0" anchor="ct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892</a:t>
                      </a:r>
                    </a:p>
                  </a:txBody>
                  <a:tcPr marL="9525" marR="9525" marT="9525" marB="0" anchor="ct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11"/>
                  </a:ext>
                </a:extLst>
              </a:tr>
              <a:tr h="117394">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Республика Татарстан</a:t>
                      </a:r>
                    </a:p>
                  </a:txBody>
                  <a:tcPr marL="9525" marR="9525" marT="9525" marB="0" anchor="ctr"/>
                </a:tc>
                <a:tc>
                  <a:txBody>
                    <a:bodyPr/>
                    <a:lstStyle/>
                    <a:p>
                      <a:pPr algn="ctr" fontAlgn="b"/>
                      <a:r>
                        <a:rPr lang="ru-RU" sz="1400" b="1" i="0" u="none" strike="noStrike" dirty="0">
                          <a:solidFill>
                            <a:srgbClr val="000000"/>
                          </a:solidFill>
                          <a:effectLst/>
                          <a:latin typeface="Arial Narrow" panose="020B0606020202030204" pitchFamily="34" charset="0"/>
                        </a:rPr>
                        <a:t>Да</a:t>
                      </a:r>
                    </a:p>
                  </a:txBody>
                  <a:tcPr marL="9525" marR="9525" marT="9525" marB="0" anchor="ct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957</a:t>
                      </a:r>
                    </a:p>
                  </a:txBody>
                  <a:tcPr marL="9525" marR="9525" marT="9525" marB="0" anchor="ct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943</a:t>
                      </a:r>
                    </a:p>
                  </a:txBody>
                  <a:tcPr marL="9525" marR="9525" marT="9525" marB="0" anchor="ct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14"/>
                  </a:ext>
                </a:extLst>
              </a:tr>
              <a:tr h="0">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Самарская область</a:t>
                      </a:r>
                    </a:p>
                  </a:txBody>
                  <a:tcPr marL="9525" marR="9525" marT="9525" marB="0" anchor="ctr"/>
                </a:tc>
                <a:tc>
                  <a:txBody>
                    <a:bodyPr/>
                    <a:lstStyle/>
                    <a:p>
                      <a:pPr algn="ctr" fontAlgn="b"/>
                      <a:r>
                        <a:rPr lang="ru-RU" sz="1400" b="1" i="0" u="none" strike="noStrike" dirty="0">
                          <a:solidFill>
                            <a:srgbClr val="000000"/>
                          </a:solidFill>
                          <a:effectLst/>
                          <a:latin typeface="Arial Narrow" panose="020B0606020202030204" pitchFamily="34" charset="0"/>
                        </a:rPr>
                        <a:t>Да</a:t>
                      </a:r>
                    </a:p>
                  </a:txBody>
                  <a:tcPr marL="9525" marR="9525" marT="9525" marB="0" anchor="ct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333</a:t>
                      </a:r>
                    </a:p>
                  </a:txBody>
                  <a:tcPr marL="9525" marR="9525" marT="9525" marB="0" anchor="ct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333</a:t>
                      </a:r>
                    </a:p>
                  </a:txBody>
                  <a:tcPr marL="9525" marR="9525" marT="9525" marB="0" anchor="ct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15"/>
                  </a:ext>
                </a:extLst>
              </a:tr>
              <a:tr h="326723">
                <a:tc gridSpan="5">
                  <a:txBody>
                    <a:bodyPr/>
                    <a:lstStyle/>
                    <a:p>
                      <a:pPr marL="0" marR="0" lvl="0" indent="0" algn="ctr" defTabSz="1152144" rtl="0" eaLnBrk="1" fontAlgn="b" latinLnBrk="0" hangingPunct="1">
                        <a:lnSpc>
                          <a:spcPct val="100000"/>
                        </a:lnSpc>
                        <a:spcBef>
                          <a:spcPts val="0"/>
                        </a:spcBef>
                        <a:spcAft>
                          <a:spcPts val="0"/>
                        </a:spcAft>
                        <a:buClrTx/>
                        <a:buSzTx/>
                        <a:buFontTx/>
                        <a:buNone/>
                        <a:tabLst/>
                        <a:defRPr/>
                      </a:pPr>
                      <a:r>
                        <a:rPr lang="ru-RU" sz="1600" b="1" i="0" u="none" strike="noStrike" kern="1200" baseline="0" dirty="0" smtClean="0">
                          <a:solidFill>
                            <a:schemeClr val="bg1"/>
                          </a:solidFill>
                          <a:effectLst/>
                          <a:latin typeface="Arial Narrow" panose="020B0606020202030204" pitchFamily="34" charset="0"/>
                          <a:ea typeface="+mn-ea"/>
                          <a:cs typeface="+mn-cs"/>
                        </a:rPr>
                        <a:t>Сведения размещены от 60% до 100%</a:t>
                      </a:r>
                    </a:p>
                  </a:txBody>
                  <a:tcPr marL="9525" marR="9525" marT="9525" marB="0" anchor="b">
                    <a:solidFill>
                      <a:srgbClr val="144C80"/>
                    </a:solidFill>
                  </a:tcP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endParaRPr lang="ru-RU"/>
                    </a:p>
                  </a:txBody>
                  <a:tcPr/>
                </a:tc>
                <a:extLst>
                  <a:ext uri="{0D108BD9-81ED-4DB2-BD59-A6C34878D82A}">
                    <a16:rowId xmlns:a16="http://schemas.microsoft.com/office/drawing/2014/main" val="10005"/>
                  </a:ext>
                </a:extLst>
              </a:tr>
              <a:tr h="281310">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Пермский край </a:t>
                      </a:r>
                    </a:p>
                  </a:txBody>
                  <a:tcPr marL="9525" marR="9525" marT="9525" marB="0" anchor="ctr">
                    <a:solidFill>
                      <a:schemeClr val="accent4">
                        <a:lumMod val="40000"/>
                        <a:lumOff val="60000"/>
                      </a:schemeClr>
                    </a:solidFill>
                  </a:tcPr>
                </a:tc>
                <a:tc>
                  <a:txBody>
                    <a:bodyPr/>
                    <a:lstStyle/>
                    <a:p>
                      <a:pPr algn="ctr" fontAlgn="b"/>
                      <a:r>
                        <a:rPr lang="ru-RU" sz="1400" b="1" i="0" u="none" strike="noStrike" dirty="0">
                          <a:solidFill>
                            <a:srgbClr val="000000"/>
                          </a:solidFill>
                          <a:effectLst/>
                          <a:latin typeface="Arial Narrow" panose="020B0606020202030204" pitchFamily="34" charset="0"/>
                        </a:rPr>
                        <a:t>Да</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273</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257</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94,1</a:t>
                      </a:r>
                    </a:p>
                  </a:txBody>
                  <a:tcPr marL="9525" marR="9525" marT="9525" marB="0" anchor="ctr">
                    <a:solidFill>
                      <a:schemeClr val="accent4">
                        <a:lumMod val="40000"/>
                        <a:lumOff val="60000"/>
                      </a:schemeClr>
                    </a:solidFill>
                  </a:tcPr>
                </a:tc>
                <a:extLst>
                  <a:ext uri="{0D108BD9-81ED-4DB2-BD59-A6C34878D82A}">
                    <a16:rowId xmlns:a16="http://schemas.microsoft.com/office/drawing/2014/main" val="10006"/>
                  </a:ext>
                </a:extLst>
              </a:tr>
              <a:tr h="281310">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Ульяновская область</a:t>
                      </a:r>
                    </a:p>
                  </a:txBody>
                  <a:tcPr marL="9525" marR="9525" marT="9525" marB="0" anchor="ctr">
                    <a:solidFill>
                      <a:schemeClr val="accent4">
                        <a:lumMod val="40000"/>
                        <a:lumOff val="60000"/>
                      </a:schemeClr>
                    </a:solidFill>
                  </a:tcPr>
                </a:tc>
                <a:tc>
                  <a:txBody>
                    <a:bodyPr/>
                    <a:lstStyle/>
                    <a:p>
                      <a:pPr algn="ctr" fontAlgn="b"/>
                      <a:r>
                        <a:rPr lang="ru-RU" sz="1400" b="1" i="0" u="none" strike="noStrike" dirty="0">
                          <a:solidFill>
                            <a:srgbClr val="000000"/>
                          </a:solidFill>
                          <a:effectLst/>
                          <a:latin typeface="Arial Narrow" panose="020B0606020202030204" pitchFamily="34" charset="0"/>
                        </a:rPr>
                        <a:t>Да</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167</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155</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93,4</a:t>
                      </a:r>
                    </a:p>
                  </a:txBody>
                  <a:tcPr marL="9525" marR="9525" marT="9525" marB="0" anchor="ctr">
                    <a:solidFill>
                      <a:schemeClr val="accent4">
                        <a:lumMod val="40000"/>
                        <a:lumOff val="60000"/>
                      </a:schemeClr>
                    </a:solidFill>
                  </a:tcPr>
                </a:tc>
                <a:extLst>
                  <a:ext uri="{0D108BD9-81ED-4DB2-BD59-A6C34878D82A}">
                    <a16:rowId xmlns:a16="http://schemas.microsoft.com/office/drawing/2014/main" val="10007"/>
                  </a:ext>
                </a:extLst>
              </a:tr>
              <a:tr h="281310">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Пензенская область</a:t>
                      </a:r>
                    </a:p>
                  </a:txBody>
                  <a:tcPr marL="9525" marR="9525" marT="9525" marB="0" anchor="ctr">
                    <a:solidFill>
                      <a:schemeClr val="accent4">
                        <a:lumMod val="40000"/>
                        <a:lumOff val="60000"/>
                      </a:schemeClr>
                    </a:solidFill>
                  </a:tcPr>
                </a:tc>
                <a:tc>
                  <a:txBody>
                    <a:bodyPr/>
                    <a:lstStyle/>
                    <a:p>
                      <a:pPr algn="ctr" fontAlgn="b"/>
                      <a:r>
                        <a:rPr lang="ru-RU" sz="1400" b="1" i="0" u="none" strike="noStrike" dirty="0">
                          <a:solidFill>
                            <a:srgbClr val="000000"/>
                          </a:solidFill>
                          <a:effectLst/>
                          <a:latin typeface="Arial Narrow" panose="020B0606020202030204" pitchFamily="34" charset="0"/>
                        </a:rPr>
                        <a:t>Да</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321</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282</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87,9</a:t>
                      </a:r>
                    </a:p>
                  </a:txBody>
                  <a:tcPr marL="9525" marR="9525" marT="9525" marB="0" anchor="ctr">
                    <a:solidFill>
                      <a:schemeClr val="accent4">
                        <a:lumMod val="40000"/>
                        <a:lumOff val="60000"/>
                      </a:schemeClr>
                    </a:solidFill>
                  </a:tcPr>
                </a:tc>
                <a:extLst>
                  <a:ext uri="{0D108BD9-81ED-4DB2-BD59-A6C34878D82A}">
                    <a16:rowId xmlns:a16="http://schemas.microsoft.com/office/drawing/2014/main" val="10008"/>
                  </a:ext>
                </a:extLst>
              </a:tr>
              <a:tr h="35164">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Саратовская область </a:t>
                      </a:r>
                    </a:p>
                  </a:txBody>
                  <a:tcPr marL="9525" marR="9525" marT="9525" marB="0" anchor="ctr">
                    <a:solidFill>
                      <a:schemeClr val="accent4">
                        <a:lumMod val="40000"/>
                        <a:lumOff val="60000"/>
                      </a:schemeClr>
                    </a:solidFill>
                  </a:tcPr>
                </a:tc>
                <a:tc>
                  <a:txBody>
                    <a:bodyPr/>
                    <a:lstStyle/>
                    <a:p>
                      <a:pPr algn="ctr" fontAlgn="b"/>
                      <a:r>
                        <a:rPr lang="ru-RU" sz="1400" b="1" i="0" u="none" strike="noStrike" dirty="0">
                          <a:solidFill>
                            <a:srgbClr val="000000"/>
                          </a:solidFill>
                          <a:effectLst/>
                          <a:latin typeface="Arial Narrow" panose="020B0606020202030204" pitchFamily="34" charset="0"/>
                        </a:rPr>
                        <a:t>Да</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357</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291</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82,9</a:t>
                      </a:r>
                    </a:p>
                  </a:txBody>
                  <a:tcPr marL="9525" marR="9525" marT="9525" marB="0" anchor="ctr">
                    <a:solidFill>
                      <a:schemeClr val="accent4">
                        <a:lumMod val="40000"/>
                        <a:lumOff val="60000"/>
                      </a:schemeClr>
                    </a:solidFill>
                  </a:tcPr>
                </a:tc>
                <a:extLst>
                  <a:ext uri="{0D108BD9-81ED-4DB2-BD59-A6C34878D82A}">
                    <a16:rowId xmlns:a16="http://schemas.microsoft.com/office/drawing/2014/main" val="10009"/>
                  </a:ext>
                </a:extLst>
              </a:tr>
              <a:tr h="187721">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Республика Мордовия</a:t>
                      </a:r>
                    </a:p>
                  </a:txBody>
                  <a:tcPr marL="9525" marR="9525" marT="9525" marB="0" anchor="ctr">
                    <a:solidFill>
                      <a:schemeClr val="accent4">
                        <a:lumMod val="40000"/>
                        <a:lumOff val="60000"/>
                      </a:schemeClr>
                    </a:solidFill>
                  </a:tcPr>
                </a:tc>
                <a:tc>
                  <a:txBody>
                    <a:bodyPr/>
                    <a:lstStyle/>
                    <a:p>
                      <a:pPr algn="ctr" fontAlgn="b"/>
                      <a:r>
                        <a:rPr lang="ru-RU" sz="1400" b="1" i="0" u="none" strike="noStrike" dirty="0">
                          <a:solidFill>
                            <a:srgbClr val="000000"/>
                          </a:solidFill>
                          <a:effectLst/>
                          <a:latin typeface="Arial Narrow" panose="020B0606020202030204" pitchFamily="34" charset="0"/>
                        </a:rPr>
                        <a:t>Да</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354</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213</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60,2</a:t>
                      </a:r>
                    </a:p>
                  </a:txBody>
                  <a:tcPr marL="9525" marR="9525" marT="9525" marB="0" anchor="ctr">
                    <a:solidFill>
                      <a:schemeClr val="accent4">
                        <a:lumMod val="40000"/>
                        <a:lumOff val="60000"/>
                      </a:schemeClr>
                    </a:solidFill>
                  </a:tcPr>
                </a:tc>
                <a:extLst>
                  <a:ext uri="{0D108BD9-81ED-4DB2-BD59-A6C34878D82A}">
                    <a16:rowId xmlns:a16="http://schemas.microsoft.com/office/drawing/2014/main" val="10013"/>
                  </a:ext>
                </a:extLst>
              </a:tr>
              <a:tr h="281310">
                <a:tc gridSpan="5">
                  <a:txBody>
                    <a:bodyPr/>
                    <a:lstStyle/>
                    <a:p>
                      <a:pPr algn="ctr" rtl="0" fontAlgn="b"/>
                      <a:r>
                        <a:rPr lang="ru-RU" sz="1600" b="1" i="0" u="none" strike="noStrike" kern="1200" baseline="0" dirty="0" smtClean="0">
                          <a:solidFill>
                            <a:schemeClr val="bg1"/>
                          </a:solidFill>
                          <a:effectLst/>
                          <a:latin typeface="Arial Narrow" panose="020B0606020202030204" pitchFamily="34" charset="0"/>
                          <a:ea typeface="+mn-ea"/>
                          <a:cs typeface="+mn-cs"/>
                        </a:rPr>
                        <a:t>Сведения размещены от 30% до 60%</a:t>
                      </a:r>
                      <a:endParaRPr lang="ru-RU" sz="1600" b="1" i="0" u="none" strike="noStrike" kern="1200" baseline="0" dirty="0">
                        <a:solidFill>
                          <a:schemeClr val="bg1"/>
                        </a:solidFill>
                        <a:effectLst/>
                        <a:latin typeface="Arial Narrow" panose="020B0606020202030204" pitchFamily="34" charset="0"/>
                        <a:ea typeface="+mn-ea"/>
                        <a:cs typeface="+mn-cs"/>
                      </a:endParaRPr>
                    </a:p>
                  </a:txBody>
                  <a:tcPr marL="9525" marR="9525" marT="9525" marB="0" anchor="b">
                    <a:solidFill>
                      <a:srgbClr val="144C80"/>
                    </a:solidFill>
                  </a:tcP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endParaRPr lang="ru-RU"/>
                    </a:p>
                  </a:txBody>
                  <a:tcPr/>
                </a:tc>
                <a:extLst>
                  <a:ext uri="{0D108BD9-81ED-4DB2-BD59-A6C34878D82A}">
                    <a16:rowId xmlns:a16="http://schemas.microsoft.com/office/drawing/2014/main" val="10010"/>
                  </a:ext>
                </a:extLst>
              </a:tr>
              <a:tr h="281310">
                <a:tc>
                  <a:txBody>
                    <a:bodyPr/>
                    <a:lstStyle/>
                    <a:p>
                      <a:pPr algn="l" fontAlgn="ctr"/>
                      <a:r>
                        <a:rPr lang="ru-RU" sz="1400" b="1" i="0" u="none" strike="noStrike" kern="1200" dirty="0">
                          <a:solidFill>
                            <a:srgbClr val="000000"/>
                          </a:solidFill>
                          <a:effectLst/>
                          <a:latin typeface="Arial Narrow" panose="020B0606020202030204" pitchFamily="34" charset="0"/>
                          <a:ea typeface="+mn-ea"/>
                          <a:cs typeface="+mn-cs"/>
                        </a:rPr>
                        <a:t>Чувашская Республика -Чувашия</a:t>
                      </a:r>
                    </a:p>
                  </a:txBody>
                  <a:tcPr marL="9525" marR="9525" marT="9525" marB="0" anchor="ctr">
                    <a:solidFill>
                      <a:schemeClr val="accent2">
                        <a:lumMod val="60000"/>
                        <a:lumOff val="40000"/>
                      </a:schemeClr>
                    </a:solidFill>
                  </a:tcPr>
                </a:tc>
                <a:tc>
                  <a:txBody>
                    <a:bodyPr/>
                    <a:lstStyle/>
                    <a:p>
                      <a:pPr algn="ctr" fontAlgn="b"/>
                      <a:r>
                        <a:rPr lang="ru-RU" sz="1400" b="1" i="0" u="none" strike="noStrike" dirty="0">
                          <a:solidFill>
                            <a:srgbClr val="000000"/>
                          </a:solidFill>
                          <a:effectLst/>
                          <a:latin typeface="Arial Narrow" panose="020B0606020202030204" pitchFamily="34" charset="0"/>
                        </a:rPr>
                        <a:t>Да</a:t>
                      </a:r>
                    </a:p>
                  </a:txBody>
                  <a:tcPr marL="9525" marR="9525" marT="9525" marB="0" anchor="b">
                    <a:solidFill>
                      <a:schemeClr val="accent2">
                        <a:lumMod val="60000"/>
                        <a:lumOff val="40000"/>
                      </a:schemeClr>
                    </a:solidFill>
                  </a:tcP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317</a:t>
                      </a:r>
                    </a:p>
                  </a:txBody>
                  <a:tcPr marL="9525" marR="9525" marT="9525" marB="0" anchor="ctr">
                    <a:solidFill>
                      <a:schemeClr val="accent2">
                        <a:lumMod val="60000"/>
                        <a:lumOff val="40000"/>
                      </a:schemeClr>
                    </a:solidFill>
                  </a:tcP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173</a:t>
                      </a:r>
                    </a:p>
                  </a:txBody>
                  <a:tcPr marL="9525" marR="9525" marT="9525" marB="0" anchor="ctr">
                    <a:solidFill>
                      <a:schemeClr val="accent2">
                        <a:lumMod val="60000"/>
                        <a:lumOff val="40000"/>
                      </a:schemeClr>
                    </a:solidFill>
                  </a:tcP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54,6</a:t>
                      </a:r>
                    </a:p>
                  </a:txBody>
                  <a:tcPr marL="9525" marR="9525" marT="9525" marB="0" anchor="ctr">
                    <a:solidFill>
                      <a:schemeClr val="accent2">
                        <a:lumMod val="60000"/>
                        <a:lumOff val="40000"/>
                      </a:schemeClr>
                    </a:solidFill>
                  </a:tcPr>
                </a:tc>
                <a:extLst>
                  <a:ext uri="{0D108BD9-81ED-4DB2-BD59-A6C34878D82A}">
                    <a16:rowId xmlns:a16="http://schemas.microsoft.com/office/drawing/2014/main" val="10012"/>
                  </a:ext>
                </a:extLst>
              </a:tr>
              <a:tr h="281310">
                <a:tc gridSpan="5">
                  <a:txBody>
                    <a:bodyPr/>
                    <a:lstStyle/>
                    <a:p>
                      <a:pPr marL="0" marR="0" lvl="0" indent="0" algn="ctr" defTabSz="1152144" rtl="0" eaLnBrk="1" fontAlgn="b" latinLnBrk="0" hangingPunct="1">
                        <a:lnSpc>
                          <a:spcPct val="100000"/>
                        </a:lnSpc>
                        <a:spcBef>
                          <a:spcPts val="0"/>
                        </a:spcBef>
                        <a:spcAft>
                          <a:spcPts val="0"/>
                        </a:spcAft>
                        <a:buClrTx/>
                        <a:buSzTx/>
                        <a:buFontTx/>
                        <a:buNone/>
                        <a:tabLst/>
                        <a:defRPr/>
                      </a:pPr>
                      <a:r>
                        <a:rPr lang="ru-RU" sz="1600" b="1" i="0" u="none" strike="noStrike" kern="1200" baseline="0" dirty="0" smtClean="0">
                          <a:solidFill>
                            <a:schemeClr val="bg1"/>
                          </a:solidFill>
                          <a:effectLst/>
                          <a:latin typeface="Arial Narrow" panose="020B0606020202030204" pitchFamily="34" charset="0"/>
                          <a:ea typeface="+mn-ea"/>
                          <a:cs typeface="+mn-cs"/>
                        </a:rPr>
                        <a:t>Сведения размещены до 30%</a:t>
                      </a:r>
                      <a:endParaRPr lang="ru-RU" sz="1600" b="1" i="0" u="none" strike="noStrike" dirty="0">
                        <a:solidFill>
                          <a:srgbClr val="000000"/>
                        </a:solidFill>
                        <a:effectLst/>
                        <a:latin typeface="Arial Narrow" panose="020B0606020202030204" pitchFamily="34" charset="0"/>
                      </a:endParaRPr>
                    </a:p>
                  </a:txBody>
                  <a:tcPr marL="9525" marR="9525" marT="9525" marB="0" anchor="b">
                    <a:solidFill>
                      <a:schemeClr val="accent1">
                        <a:lumMod val="50000"/>
                      </a:schemeClr>
                    </a:solidFill>
                  </a:tcPr>
                </a:tc>
                <a:tc h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solidFill>
                      <a:schemeClr val="accent2">
                        <a:lumMod val="60000"/>
                        <a:lumOff val="40000"/>
                      </a:schemeClr>
                    </a:solidFill>
                  </a:tcPr>
                </a:tc>
                <a:tc hMerge="1">
                  <a:txBody>
                    <a:bodyPr/>
                    <a:lstStyle/>
                    <a:p>
                      <a:pPr algn="r" fontAlgn="b"/>
                      <a:endParaRPr lang="ru-RU" sz="1100" b="0" i="0" u="none" strike="noStrike" dirty="0">
                        <a:solidFill>
                          <a:srgbClr val="000000"/>
                        </a:solidFill>
                        <a:effectLst/>
                        <a:latin typeface="Calibri" panose="020F0502020204030204" pitchFamily="34" charset="0"/>
                      </a:endParaRPr>
                    </a:p>
                  </a:txBody>
                  <a:tcPr marL="9525" marR="9525" marT="9525" marB="0" anchor="b">
                    <a:solidFill>
                      <a:schemeClr val="accent2">
                        <a:lumMod val="60000"/>
                        <a:lumOff val="40000"/>
                      </a:schemeClr>
                    </a:solidFill>
                  </a:tcPr>
                </a:tc>
                <a:tc hMerge="1">
                  <a:txBody>
                    <a:bodyPr/>
                    <a:lstStyle/>
                    <a:p>
                      <a:pPr algn="r" fontAlgn="b"/>
                      <a:endParaRPr lang="ru-RU" sz="1100" b="0" i="0" u="none" strike="noStrike" dirty="0">
                        <a:solidFill>
                          <a:srgbClr val="000000"/>
                        </a:solidFill>
                        <a:effectLst/>
                        <a:latin typeface="Calibri" panose="020F0502020204030204" pitchFamily="34" charset="0"/>
                      </a:endParaRPr>
                    </a:p>
                  </a:txBody>
                  <a:tcPr marL="9525" marR="9525" marT="9525" marB="0" anchor="b">
                    <a:solidFill>
                      <a:schemeClr val="accent2">
                        <a:lumMod val="60000"/>
                        <a:lumOff val="40000"/>
                      </a:schemeClr>
                    </a:solidFill>
                  </a:tcPr>
                </a:tc>
                <a:tc hMerge="1">
                  <a:txBody>
                    <a:bodyPr/>
                    <a:lstStyle/>
                    <a:p>
                      <a:pPr algn="r" fontAlgn="b"/>
                      <a:endParaRPr lang="ru-RU" sz="1100" b="0" i="0" u="none" strike="noStrike" dirty="0">
                        <a:solidFill>
                          <a:srgbClr val="000000"/>
                        </a:solidFill>
                        <a:effectLst/>
                        <a:latin typeface="Calibri" panose="020F0502020204030204" pitchFamily="34" charset="0"/>
                      </a:endParaRPr>
                    </a:p>
                  </a:txBody>
                  <a:tcPr marL="9525" marR="9525" marT="9525" marB="0" anchor="b">
                    <a:solidFill>
                      <a:schemeClr val="accent2">
                        <a:lumMod val="60000"/>
                        <a:lumOff val="40000"/>
                      </a:schemeClr>
                    </a:solidFill>
                  </a:tcPr>
                </a:tc>
                <a:extLst>
                  <a:ext uri="{0D108BD9-81ED-4DB2-BD59-A6C34878D82A}">
                    <a16:rowId xmlns:a16="http://schemas.microsoft.com/office/drawing/2014/main" val="3608805153"/>
                  </a:ext>
                </a:extLst>
              </a:tr>
              <a:tr h="281310">
                <a:tc>
                  <a:txBody>
                    <a:bodyPr/>
                    <a:lstStyle/>
                    <a:p>
                      <a:pPr algn="l" fontAlgn="ctr"/>
                      <a:r>
                        <a:rPr lang="ru-RU" sz="1400" b="1" i="0" u="none" strike="noStrike" kern="1200" dirty="0">
                          <a:solidFill>
                            <a:srgbClr val="000000"/>
                          </a:solidFill>
                          <a:effectLst/>
                          <a:latin typeface="Arial Narrow" panose="020B0606020202030204" pitchFamily="34" charset="0"/>
                          <a:ea typeface="+mn-ea"/>
                          <a:cs typeface="+mn-cs"/>
                        </a:rPr>
                        <a:t>Республика Марий ЭЛ</a:t>
                      </a:r>
                    </a:p>
                  </a:txBody>
                  <a:tcPr marL="9525" marR="9525" marT="9525" marB="0" anchor="ctr">
                    <a:solidFill>
                      <a:srgbClr val="EE9C9A"/>
                    </a:solidFill>
                  </a:tcPr>
                </a:tc>
                <a:tc>
                  <a:txBody>
                    <a:bodyPr/>
                    <a:lstStyle/>
                    <a:p>
                      <a:pPr algn="ctr" fontAlgn="b"/>
                      <a:r>
                        <a:rPr lang="ru-RU" sz="1400" b="1" i="0" u="none" strike="noStrike" dirty="0">
                          <a:solidFill>
                            <a:srgbClr val="000000"/>
                          </a:solidFill>
                          <a:effectLst/>
                          <a:latin typeface="Arial Narrow" panose="020B0606020202030204" pitchFamily="34" charset="0"/>
                        </a:rPr>
                        <a:t>Да </a:t>
                      </a:r>
                    </a:p>
                  </a:txBody>
                  <a:tcPr marL="9525" marR="9525" marT="9525" marB="0" anchor="b">
                    <a:solidFill>
                      <a:srgbClr val="EE9C9A"/>
                    </a:solidFill>
                  </a:tcP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138</a:t>
                      </a:r>
                    </a:p>
                  </a:txBody>
                  <a:tcPr marL="9525" marR="9525" marT="9525" marB="0" anchor="ctr">
                    <a:solidFill>
                      <a:srgbClr val="EE9C9A"/>
                    </a:solidFill>
                  </a:tcPr>
                </a:tc>
                <a:tc>
                  <a:txBody>
                    <a:bodyPr/>
                    <a:lstStyle/>
                    <a:p>
                      <a:pPr algn="ctr" fontAlgn="ctr"/>
                      <a:r>
                        <a:rPr lang="ru-RU" sz="1400" b="1" i="0" u="none" strike="noStrike" kern="1200">
                          <a:solidFill>
                            <a:srgbClr val="000000"/>
                          </a:solidFill>
                          <a:effectLst/>
                          <a:latin typeface="Arial Narrow" panose="020B0606020202030204" pitchFamily="34" charset="0"/>
                          <a:ea typeface="+mn-ea"/>
                          <a:cs typeface="+mn-cs"/>
                        </a:rPr>
                        <a:t>16</a:t>
                      </a:r>
                    </a:p>
                  </a:txBody>
                  <a:tcPr marL="9525" marR="9525" marT="9525" marB="0" anchor="ctr">
                    <a:solidFill>
                      <a:srgbClr val="EE9C9A"/>
                    </a:solidFill>
                  </a:tcPr>
                </a:tc>
                <a:tc>
                  <a:txBody>
                    <a:bodyPr/>
                    <a:lstStyle/>
                    <a:p>
                      <a:pPr algn="ctr" fontAlgn="ctr"/>
                      <a:r>
                        <a:rPr lang="ru-RU" sz="1400" b="1" i="0" u="none" strike="noStrike" kern="1200">
                          <a:solidFill>
                            <a:srgbClr val="000000"/>
                          </a:solidFill>
                          <a:effectLst/>
                          <a:latin typeface="Arial Narrow" panose="020B0606020202030204" pitchFamily="34" charset="0"/>
                          <a:ea typeface="+mn-ea"/>
                          <a:cs typeface="+mn-cs"/>
                        </a:rPr>
                        <a:t>11,6</a:t>
                      </a:r>
                    </a:p>
                  </a:txBody>
                  <a:tcPr marL="9525" marR="9525" marT="9525" marB="0" anchor="ctr">
                    <a:solidFill>
                      <a:srgbClr val="EE9C9A"/>
                    </a:solidFill>
                  </a:tcPr>
                </a:tc>
                <a:extLst>
                  <a:ext uri="{0D108BD9-81ED-4DB2-BD59-A6C34878D82A}">
                    <a16:rowId xmlns:a16="http://schemas.microsoft.com/office/drawing/2014/main" val="3437537945"/>
                  </a:ext>
                </a:extLst>
              </a:tr>
              <a:tr h="281310">
                <a:tc>
                  <a:txBody>
                    <a:bodyPr/>
                    <a:lstStyle/>
                    <a:p>
                      <a:pPr algn="l" fontAlgn="ctr"/>
                      <a:r>
                        <a:rPr lang="ru-RU" sz="1400" b="1" i="0" u="none" strike="noStrike" kern="1200" dirty="0">
                          <a:solidFill>
                            <a:srgbClr val="000000"/>
                          </a:solidFill>
                          <a:effectLst/>
                          <a:latin typeface="Arial Narrow" panose="020B0606020202030204" pitchFamily="34" charset="0"/>
                          <a:ea typeface="+mn-ea"/>
                          <a:cs typeface="+mn-cs"/>
                        </a:rPr>
                        <a:t>Удмуртская Республика</a:t>
                      </a:r>
                    </a:p>
                  </a:txBody>
                  <a:tcPr marL="9525" marR="9525" marT="9525" marB="0" anchor="ctr">
                    <a:solidFill>
                      <a:srgbClr val="EE9C9A"/>
                    </a:solidFill>
                  </a:tcPr>
                </a:tc>
                <a:tc>
                  <a:txBody>
                    <a:bodyPr/>
                    <a:lstStyle/>
                    <a:p>
                      <a:pPr algn="ctr" fontAlgn="b"/>
                      <a:r>
                        <a:rPr lang="ru-RU" sz="1400" b="1" i="0" u="none" strike="noStrike" dirty="0">
                          <a:solidFill>
                            <a:srgbClr val="000000"/>
                          </a:solidFill>
                          <a:effectLst/>
                          <a:latin typeface="Arial Narrow" panose="020B0606020202030204" pitchFamily="34" charset="0"/>
                        </a:rPr>
                        <a:t>Да</a:t>
                      </a:r>
                    </a:p>
                  </a:txBody>
                  <a:tcPr marL="9525" marR="9525" marT="9525" marB="0" anchor="b">
                    <a:solidFill>
                      <a:srgbClr val="EE9C9A"/>
                    </a:solidFill>
                  </a:tcP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333</a:t>
                      </a:r>
                    </a:p>
                  </a:txBody>
                  <a:tcPr marL="9525" marR="9525" marT="9525" marB="0" anchor="ctr">
                    <a:solidFill>
                      <a:srgbClr val="EE9C9A"/>
                    </a:solidFill>
                  </a:tcP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27</a:t>
                      </a:r>
                    </a:p>
                  </a:txBody>
                  <a:tcPr marL="9525" marR="9525" marT="9525" marB="0" anchor="ctr">
                    <a:solidFill>
                      <a:srgbClr val="EE9C9A"/>
                    </a:solidFill>
                  </a:tcP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8,1</a:t>
                      </a:r>
                    </a:p>
                  </a:txBody>
                  <a:tcPr marL="9525" marR="9525" marT="9525" marB="0" anchor="ctr">
                    <a:solidFill>
                      <a:srgbClr val="EE9C9A"/>
                    </a:solidFill>
                  </a:tcPr>
                </a:tc>
                <a:extLst>
                  <a:ext uri="{0D108BD9-81ED-4DB2-BD59-A6C34878D82A}">
                    <a16:rowId xmlns:a16="http://schemas.microsoft.com/office/drawing/2014/main" val="2385755730"/>
                  </a:ext>
                </a:extLst>
              </a:tr>
            </a:tbl>
          </a:graphicData>
        </a:graphic>
      </p:graphicFrame>
      <p:cxnSp>
        <p:nvCxnSpPr>
          <p:cNvPr id="6" name="Прямая соединительная линия 5"/>
          <p:cNvCxnSpPr/>
          <p:nvPr/>
        </p:nvCxnSpPr>
        <p:spPr>
          <a:xfrm>
            <a:off x="282575" y="938889"/>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Номер слайда 1"/>
          <p:cNvSpPr txBox="1">
            <a:spLocks/>
          </p:cNvSpPr>
          <p:nvPr/>
        </p:nvSpPr>
        <p:spPr>
          <a:xfrm>
            <a:off x="9484003" y="8006228"/>
            <a:ext cx="2834997" cy="460041"/>
          </a:xfrm>
          <a:prstGeom prst="rect">
            <a:avLst/>
          </a:prstGeom>
        </p:spPr>
        <p:txBody>
          <a:bodyPr vert="horz" lIns="91440" tIns="45720" rIns="91440" bIns="45720" rtlCol="0" anchor="ctr"/>
          <a:lstStyle>
            <a:defPPr>
              <a:defRPr lang="en-US"/>
            </a:defPPr>
            <a:lvl1pPr marL="0" algn="r" defTabSz="457200" rtl="0" eaLnBrk="1" latinLnBrk="0" hangingPunct="1">
              <a:defRPr sz="1512"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05E221-E10C-40C7-8143-48F6241B2838}" type="slidenum">
              <a:rPr lang="ru-RU" smtClean="0"/>
              <a:pPr/>
              <a:t>13</a:t>
            </a:fld>
            <a:endParaRPr lang="ru-RU" dirty="0"/>
          </a:p>
        </p:txBody>
      </p:sp>
    </p:spTree>
    <p:extLst>
      <p:ext uri="{BB962C8B-B14F-4D97-AF65-F5344CB8AC3E}">
        <p14:creationId xmlns:p14="http://schemas.microsoft.com/office/powerpoint/2010/main" val="3051933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54281" y="172122"/>
            <a:ext cx="10266673" cy="652955"/>
          </a:xfrm>
          <a:prstGeom prst="rect">
            <a:avLst/>
          </a:prstGeom>
          <a:noFill/>
        </p:spPr>
        <p:txBody>
          <a:bodyPr wrap="square" lIns="59057" tIns="29528" rIns="0" bIns="29528" rtlCol="0" anchor="ctr">
            <a:noAutofit/>
          </a:bodyPr>
          <a:lstStyle/>
          <a:p>
            <a:pPr lvl="0">
              <a:defRPr/>
            </a:pPr>
            <a:r>
              <a:rPr lang="ru-RU" sz="2000" b="1" dirty="0">
                <a:solidFill>
                  <a:srgbClr val="144C80"/>
                </a:solidFill>
                <a:latin typeface="Arial Narrow" panose="020B0606020202030204" pitchFamily="34" charset="0"/>
                <a:cs typeface="Arial" panose="020B0604020202020204" pitchFamily="34" charset="0"/>
              </a:rPr>
              <a:t>Результаты размещения ссылок на реестры государственного и муниципального </a:t>
            </a:r>
            <a:endParaRPr lang="ru-RU" sz="2000" b="1" dirty="0" smtClean="0">
              <a:solidFill>
                <a:srgbClr val="144C80"/>
              </a:solidFill>
              <a:latin typeface="Arial Narrow" panose="020B0606020202030204" pitchFamily="34" charset="0"/>
              <a:cs typeface="Arial" panose="020B0604020202020204" pitchFamily="34" charset="0"/>
            </a:endParaRPr>
          </a:p>
          <a:p>
            <a:pPr lvl="0">
              <a:defRPr/>
            </a:pPr>
            <a:r>
              <a:rPr lang="ru-RU" sz="2000" b="1" dirty="0" smtClean="0">
                <a:solidFill>
                  <a:srgbClr val="144C80"/>
                </a:solidFill>
                <a:latin typeface="Arial Narrow" panose="020B0606020202030204" pitchFamily="34" charset="0"/>
                <a:cs typeface="Arial" panose="020B0604020202020204" pitchFamily="34" charset="0"/>
              </a:rPr>
              <a:t>имущества на территории Северо-Кавказского федерального округа</a:t>
            </a:r>
            <a:endParaRPr kumimoji="0" lang="ru-RU" altLang="ru-RU" sz="2000" b="0" i="0" u="none" strike="noStrike" kern="1200" cap="none" spc="0" normalizeH="0" baseline="0" noProof="0" dirty="0">
              <a:ln>
                <a:noFill/>
              </a:ln>
              <a:solidFill>
                <a:schemeClr val="accent1">
                  <a:lumMod val="50000"/>
                </a:schemeClr>
              </a:solidFill>
              <a:effectLst/>
              <a:uLnTx/>
              <a:uFillTx/>
              <a:latin typeface="Arial Narrow" panose="020B0606020202030204" pitchFamily="34" charset="0"/>
              <a:ea typeface="Tahoma" pitchFamily="34" charset="0"/>
              <a:cs typeface="Tahoma" pitchFamily="34" charset="0"/>
            </a:endParaRPr>
          </a:p>
        </p:txBody>
      </p:sp>
      <p:sp>
        <p:nvSpPr>
          <p:cNvPr id="4" name="Прямоугольник 3"/>
          <p:cNvSpPr/>
          <p:nvPr/>
        </p:nvSpPr>
        <p:spPr>
          <a:xfrm>
            <a:off x="436274" y="482023"/>
            <a:ext cx="406587" cy="273473"/>
          </a:xfrm>
          <a:prstGeom prst="rect">
            <a:avLst/>
          </a:prstGeom>
        </p:spPr>
        <p:txBody>
          <a:bodyPr wrap="square">
            <a:spAutoFit/>
          </a:bodyPr>
          <a:lstStyle/>
          <a:p>
            <a:pPr>
              <a:lnSpc>
                <a:spcPct val="107000"/>
              </a:lnSpc>
              <a:spcAft>
                <a:spcPts val="80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5" name="Таблица 4"/>
          <p:cNvGraphicFramePr>
            <a:graphicFrameLocks noGrp="1"/>
          </p:cNvGraphicFramePr>
          <p:nvPr>
            <p:extLst>
              <p:ext uri="{D42A27DB-BD31-4B8C-83A1-F6EECF244321}">
                <p14:modId xmlns:p14="http://schemas.microsoft.com/office/powerpoint/2010/main" val="1989408116"/>
              </p:ext>
            </p:extLst>
          </p:nvPr>
        </p:nvGraphicFramePr>
        <p:xfrm>
          <a:off x="523875" y="1108546"/>
          <a:ext cx="11629139" cy="4548632"/>
        </p:xfrm>
        <a:graphic>
          <a:graphicData uri="http://schemas.openxmlformats.org/drawingml/2006/table">
            <a:tbl>
              <a:tblPr>
                <a:tableStyleId>{5C22544A-7EE6-4342-B048-85BDC9FD1C3A}</a:tableStyleId>
              </a:tblPr>
              <a:tblGrid>
                <a:gridCol w="3245208">
                  <a:extLst>
                    <a:ext uri="{9D8B030D-6E8A-4147-A177-3AD203B41FA5}">
                      <a16:colId xmlns:a16="http://schemas.microsoft.com/office/drawing/2014/main" val="20000"/>
                    </a:ext>
                  </a:extLst>
                </a:gridCol>
                <a:gridCol w="2170904">
                  <a:extLst>
                    <a:ext uri="{9D8B030D-6E8A-4147-A177-3AD203B41FA5}">
                      <a16:colId xmlns:a16="http://schemas.microsoft.com/office/drawing/2014/main" val="20001"/>
                    </a:ext>
                  </a:extLst>
                </a:gridCol>
                <a:gridCol w="2220618">
                  <a:extLst>
                    <a:ext uri="{9D8B030D-6E8A-4147-A177-3AD203B41FA5}">
                      <a16:colId xmlns:a16="http://schemas.microsoft.com/office/drawing/2014/main" val="20002"/>
                    </a:ext>
                  </a:extLst>
                </a:gridCol>
                <a:gridCol w="1786273">
                  <a:extLst>
                    <a:ext uri="{9D8B030D-6E8A-4147-A177-3AD203B41FA5}">
                      <a16:colId xmlns:a16="http://schemas.microsoft.com/office/drawing/2014/main" val="20003"/>
                    </a:ext>
                  </a:extLst>
                </a:gridCol>
                <a:gridCol w="2206136">
                  <a:extLst>
                    <a:ext uri="{9D8B030D-6E8A-4147-A177-3AD203B41FA5}">
                      <a16:colId xmlns:a16="http://schemas.microsoft.com/office/drawing/2014/main" val="20004"/>
                    </a:ext>
                  </a:extLst>
                </a:gridCol>
              </a:tblGrid>
              <a:tr h="1587029">
                <a:tc>
                  <a:txBody>
                    <a:bodyPr/>
                    <a:lstStyle/>
                    <a:p>
                      <a:pPr marL="0" algn="ctr" defTabSz="1152144" rtl="0" eaLnBrk="1" fontAlgn="ctr" latinLnBrk="0" hangingPunct="1"/>
                      <a:r>
                        <a:rPr lang="ru-RU" sz="1800" b="0" i="0" u="none" strike="noStrike" kern="1200" dirty="0">
                          <a:solidFill>
                            <a:schemeClr val="bg1"/>
                          </a:solidFill>
                          <a:effectLst/>
                          <a:latin typeface="Arial Narrow" panose="020B0606020202030204" pitchFamily="34" charset="0"/>
                          <a:ea typeface="+mn-ea"/>
                          <a:cs typeface="+mn-cs"/>
                        </a:rPr>
                        <a:t>Наименование региона</a:t>
                      </a:r>
                    </a:p>
                  </a:txBody>
                  <a:tcPr marL="9525" marR="9525" marT="9525" marB="0" anchor="ctr">
                    <a:solidFill>
                      <a:srgbClr val="144C80"/>
                    </a:solidFill>
                  </a:tcPr>
                </a:tc>
                <a:tc>
                  <a:txBody>
                    <a:bodyPr/>
                    <a:lstStyle/>
                    <a:p>
                      <a:pPr marL="0" algn="ctr" defTabSz="1152144" rtl="0" eaLnBrk="1" fontAlgn="ctr" latinLnBrk="0" hangingPunct="1"/>
                      <a:r>
                        <a:rPr lang="ru-RU" sz="1800" b="0" i="0" u="none" strike="noStrike" kern="1200" dirty="0">
                          <a:solidFill>
                            <a:schemeClr val="bg1"/>
                          </a:solidFill>
                          <a:effectLst/>
                          <a:latin typeface="Arial Narrow" panose="020B0606020202030204" pitchFamily="34" charset="0"/>
                          <a:ea typeface="+mn-ea"/>
                          <a:cs typeface="+mn-cs"/>
                        </a:rPr>
                        <a:t>Ссылка на реестр </a:t>
                      </a:r>
                      <a:r>
                        <a:rPr lang="ru-RU" sz="1800" b="0" i="0" u="none" strike="noStrike" kern="1200" dirty="0" smtClean="0">
                          <a:solidFill>
                            <a:schemeClr val="bg1"/>
                          </a:solidFill>
                          <a:effectLst/>
                          <a:latin typeface="Arial Narrow" panose="020B0606020202030204" pitchFamily="34" charset="0"/>
                          <a:ea typeface="+mn-ea"/>
                          <a:cs typeface="+mn-cs"/>
                        </a:rPr>
                        <a:t>государственной</a:t>
                      </a:r>
                      <a:r>
                        <a:rPr lang="ru-RU" sz="1800" b="0" i="0" u="none" strike="noStrike" kern="1200" baseline="0" dirty="0" smtClean="0">
                          <a:solidFill>
                            <a:schemeClr val="bg1"/>
                          </a:solidFill>
                          <a:effectLst/>
                          <a:latin typeface="Arial Narrow" panose="020B0606020202030204" pitchFamily="34" charset="0"/>
                          <a:ea typeface="+mn-ea"/>
                          <a:cs typeface="+mn-cs"/>
                        </a:rPr>
                        <a:t> собственности  региона</a:t>
                      </a:r>
                      <a:endParaRPr lang="ru-RU" sz="1800" b="0" i="0" u="none" strike="noStrike" kern="1200" dirty="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tc>
                  <a:txBody>
                    <a:bodyPr/>
                    <a:lstStyle/>
                    <a:p>
                      <a:pPr marL="0" algn="ctr" defTabSz="1152144" rtl="0" eaLnBrk="1" fontAlgn="ctr" latinLnBrk="0" hangingPunct="1"/>
                      <a:r>
                        <a:rPr lang="ru-RU" sz="1800" b="0" i="0" u="none" strike="noStrike" kern="1200" dirty="0" smtClean="0">
                          <a:solidFill>
                            <a:schemeClr val="bg1"/>
                          </a:solidFill>
                          <a:effectLst/>
                          <a:latin typeface="Arial Narrow" panose="020B0606020202030204" pitchFamily="34" charset="0"/>
                          <a:ea typeface="+mn-ea"/>
                          <a:cs typeface="+mn-cs"/>
                        </a:rPr>
                        <a:t>Количество муниципальных</a:t>
                      </a:r>
                      <a:r>
                        <a:rPr lang="ru-RU" sz="1800" b="0" i="0" u="none" strike="noStrike" kern="1200" baseline="0" dirty="0" smtClean="0">
                          <a:solidFill>
                            <a:schemeClr val="bg1"/>
                          </a:solidFill>
                          <a:effectLst/>
                          <a:latin typeface="Arial Narrow" panose="020B0606020202030204" pitchFamily="34" charset="0"/>
                          <a:ea typeface="+mn-ea"/>
                          <a:cs typeface="+mn-cs"/>
                        </a:rPr>
                        <a:t> образований в составе региона</a:t>
                      </a:r>
                      <a:endParaRPr lang="ru-RU" sz="1800" b="0" i="0" u="none" strike="noStrike" kern="1200" dirty="0" smtClean="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tc>
                  <a:txBody>
                    <a:bodyPr/>
                    <a:lstStyle/>
                    <a:p>
                      <a:pPr marL="0" algn="ctr" defTabSz="1152144" rtl="0" eaLnBrk="1" fontAlgn="ctr" latinLnBrk="0" hangingPunct="1"/>
                      <a:r>
                        <a:rPr lang="ru-RU" sz="1800" b="0" i="0" u="none" strike="noStrike" kern="1200" dirty="0" smtClean="0">
                          <a:solidFill>
                            <a:schemeClr val="bg1"/>
                          </a:solidFill>
                          <a:effectLst/>
                          <a:latin typeface="Arial Narrow" panose="020B0606020202030204" pitchFamily="34" charset="0"/>
                          <a:ea typeface="+mn-ea"/>
                          <a:cs typeface="+mn-cs"/>
                        </a:rPr>
                        <a:t>Количество реестров муниципальных образований</a:t>
                      </a:r>
                      <a:endParaRPr lang="ru-RU" sz="1800" b="0" i="0" u="none" strike="noStrike" kern="1200" dirty="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tc>
                  <a:txBody>
                    <a:bodyPr/>
                    <a:lstStyle/>
                    <a:p>
                      <a:pPr marL="0" algn="ctr" defTabSz="1152144" rtl="0" eaLnBrk="1" fontAlgn="ctr" latinLnBrk="0" hangingPunct="1"/>
                      <a:r>
                        <a:rPr lang="ru-RU" sz="1800" b="0" i="0" u="none" strike="noStrike" kern="1200" dirty="0" smtClean="0">
                          <a:solidFill>
                            <a:schemeClr val="bg1"/>
                          </a:solidFill>
                          <a:effectLst/>
                          <a:latin typeface="Arial Narrow" panose="020B0606020202030204" pitchFamily="34" charset="0"/>
                          <a:ea typeface="+mn-ea"/>
                          <a:cs typeface="+mn-cs"/>
                        </a:rPr>
                        <a:t>% Выполнения</a:t>
                      </a:r>
                      <a:endParaRPr lang="ru-RU" sz="1800" b="0" i="0" u="none" strike="noStrike" kern="1200" dirty="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extLst>
                  <a:ext uri="{0D108BD9-81ED-4DB2-BD59-A6C34878D82A}">
                    <a16:rowId xmlns:a16="http://schemas.microsoft.com/office/drawing/2014/main" val="10000"/>
                  </a:ext>
                </a:extLst>
              </a:tr>
              <a:tr h="313419">
                <a:tc gridSpan="5">
                  <a:txBody>
                    <a:bodyPr/>
                    <a:lstStyle/>
                    <a:p>
                      <a:pPr marL="0" marR="0" lvl="0" indent="0" algn="ctr" defTabSz="1152144" rtl="0" eaLnBrk="1" fontAlgn="ctr" latinLnBrk="0" hangingPunct="1">
                        <a:lnSpc>
                          <a:spcPct val="100000"/>
                        </a:lnSpc>
                        <a:spcBef>
                          <a:spcPts val="0"/>
                        </a:spcBef>
                        <a:spcAft>
                          <a:spcPts val="0"/>
                        </a:spcAft>
                        <a:buClrTx/>
                        <a:buSzTx/>
                        <a:buFontTx/>
                        <a:buNone/>
                        <a:tabLst/>
                        <a:defRPr/>
                      </a:pPr>
                      <a:r>
                        <a:rPr lang="ru-RU" sz="1600" b="1" i="0" u="none" strike="noStrike" kern="1200" dirty="0" smtClean="0">
                          <a:solidFill>
                            <a:schemeClr val="bg1"/>
                          </a:solidFill>
                          <a:effectLst/>
                          <a:latin typeface="Arial Narrow" panose="020B0606020202030204" pitchFamily="34" charset="0"/>
                          <a:ea typeface="+mn-ea"/>
                          <a:cs typeface="+mn-cs"/>
                        </a:rPr>
                        <a:t>Сведения</a:t>
                      </a:r>
                      <a:r>
                        <a:rPr lang="ru-RU" sz="1600" b="1" i="0" u="none" strike="noStrike" kern="1200" baseline="0" dirty="0" smtClean="0">
                          <a:solidFill>
                            <a:schemeClr val="bg1"/>
                          </a:solidFill>
                          <a:effectLst/>
                          <a:latin typeface="Arial Narrow" panose="020B0606020202030204" pitchFamily="34" charset="0"/>
                          <a:ea typeface="+mn-ea"/>
                          <a:cs typeface="+mn-cs"/>
                        </a:rPr>
                        <a:t> размещены в полном объеме</a:t>
                      </a:r>
                      <a:endParaRPr lang="ru-RU" sz="1600" b="1" i="0" u="none" strike="noStrike" kern="1200" dirty="0" smtClean="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endParaRPr lang="ru-RU"/>
                    </a:p>
                  </a:txBody>
                  <a:tcPr/>
                </a:tc>
                <a:extLst>
                  <a:ext uri="{0D108BD9-81ED-4DB2-BD59-A6C34878D82A}">
                    <a16:rowId xmlns:a16="http://schemas.microsoft.com/office/drawing/2014/main" val="10001"/>
                  </a:ext>
                </a:extLst>
              </a:tr>
              <a:tr h="311713">
                <a:tc>
                  <a:txBody>
                    <a:bodyPr/>
                    <a:lstStyle/>
                    <a:p>
                      <a:pPr algn="l" fontAlgn="b"/>
                      <a:r>
                        <a:rPr lang="ru-RU" sz="1400" b="1" i="0" u="none" strike="noStrike" dirty="0">
                          <a:solidFill>
                            <a:srgbClr val="000000"/>
                          </a:solidFill>
                          <a:effectLst/>
                          <a:latin typeface="Arial Narrow" panose="020B0606020202030204" pitchFamily="34" charset="0"/>
                        </a:rPr>
                        <a:t>Ставропольский край </a:t>
                      </a:r>
                    </a:p>
                  </a:txBody>
                  <a:tcPr marL="9525" marR="9525" marT="9525" marB="0" anchor="b"/>
                </a:tc>
                <a:tc>
                  <a:txBody>
                    <a:bodyPr/>
                    <a:lstStyle/>
                    <a:p>
                      <a:pPr algn="ctr" fontAlgn="b"/>
                      <a:r>
                        <a:rPr lang="ru-RU" sz="1400" b="1" i="0" u="none" strike="noStrike" dirty="0">
                          <a:solidFill>
                            <a:srgbClr val="000000"/>
                          </a:solidFill>
                          <a:effectLst/>
                          <a:latin typeface="Arial Narrow" panose="020B0606020202030204" pitchFamily="34" charset="0"/>
                        </a:rPr>
                        <a:t>Да</a:t>
                      </a:r>
                    </a:p>
                  </a:txBody>
                  <a:tcPr marL="9525" marR="9525" marT="9525" marB="0" anchor="b"/>
                </a:tc>
                <a:tc>
                  <a:txBody>
                    <a:bodyPr/>
                    <a:lstStyle/>
                    <a:p>
                      <a:pPr algn="ctr" fontAlgn="b"/>
                      <a:r>
                        <a:rPr lang="ru-RU" sz="1400" b="1" i="0" u="none" strike="noStrike" dirty="0">
                          <a:solidFill>
                            <a:srgbClr val="000000"/>
                          </a:solidFill>
                          <a:effectLst/>
                          <a:latin typeface="Arial Narrow" panose="020B0606020202030204" pitchFamily="34" charset="0"/>
                        </a:rPr>
                        <a:t>201</a:t>
                      </a:r>
                    </a:p>
                  </a:txBody>
                  <a:tcPr marL="9525" marR="9525" marT="9525" marB="0" anchor="b"/>
                </a:tc>
                <a:tc>
                  <a:txBody>
                    <a:bodyPr/>
                    <a:lstStyle/>
                    <a:p>
                      <a:pPr algn="ctr" fontAlgn="b"/>
                      <a:r>
                        <a:rPr lang="ru-RU" sz="1400" b="1" i="0" u="none" strike="noStrike">
                          <a:solidFill>
                            <a:srgbClr val="000000"/>
                          </a:solidFill>
                          <a:effectLst/>
                          <a:latin typeface="Arial Narrow" panose="020B0606020202030204" pitchFamily="34" charset="0"/>
                        </a:rPr>
                        <a:t>201</a:t>
                      </a:r>
                    </a:p>
                  </a:txBody>
                  <a:tcPr marL="9525" marR="9525" marT="9525" marB="0" anchor="b"/>
                </a:tc>
                <a:tc>
                  <a:txBody>
                    <a:bodyPr/>
                    <a:lstStyle/>
                    <a:p>
                      <a:pPr algn="ctr" fontAlgn="b"/>
                      <a:r>
                        <a:rPr lang="ru-RU" sz="1400" b="1" i="0" u="none" strike="noStrike" dirty="0" smtClean="0">
                          <a:solidFill>
                            <a:srgbClr val="000000"/>
                          </a:solidFill>
                          <a:effectLst/>
                          <a:latin typeface="Arial Narrow" panose="020B0606020202030204" pitchFamily="34" charset="0"/>
                        </a:rPr>
                        <a:t>100</a:t>
                      </a:r>
                      <a:endParaRPr lang="ru-RU" sz="1400" b="1"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0002"/>
                  </a:ext>
                </a:extLst>
              </a:tr>
              <a:tr h="326723">
                <a:tc gridSpan="5">
                  <a:txBody>
                    <a:bodyPr/>
                    <a:lstStyle/>
                    <a:p>
                      <a:pPr marL="0" marR="0" lvl="0" indent="0" algn="ctr" defTabSz="1152144" rtl="0" eaLnBrk="1" fontAlgn="b" latinLnBrk="0" hangingPunct="1">
                        <a:lnSpc>
                          <a:spcPct val="100000"/>
                        </a:lnSpc>
                        <a:spcBef>
                          <a:spcPts val="0"/>
                        </a:spcBef>
                        <a:spcAft>
                          <a:spcPts val="0"/>
                        </a:spcAft>
                        <a:buClrTx/>
                        <a:buSzTx/>
                        <a:buFontTx/>
                        <a:buNone/>
                        <a:tabLst/>
                        <a:defRPr/>
                      </a:pPr>
                      <a:r>
                        <a:rPr lang="ru-RU" sz="1600" b="1" i="0" u="none" strike="noStrike" kern="1200" baseline="0" dirty="0" smtClean="0">
                          <a:solidFill>
                            <a:schemeClr val="bg1"/>
                          </a:solidFill>
                          <a:effectLst/>
                          <a:latin typeface="Arial Narrow" panose="020B0606020202030204" pitchFamily="34" charset="0"/>
                          <a:ea typeface="+mn-ea"/>
                          <a:cs typeface="+mn-cs"/>
                        </a:rPr>
                        <a:t>Сведения размещены от 60% до 100%</a:t>
                      </a:r>
                    </a:p>
                  </a:txBody>
                  <a:tcPr marL="9525" marR="9525" marT="9525" marB="0" anchor="b">
                    <a:solidFill>
                      <a:srgbClr val="144C80"/>
                    </a:solidFill>
                  </a:tcP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endParaRPr lang="ru-RU"/>
                    </a:p>
                  </a:txBody>
                  <a:tcPr/>
                </a:tc>
                <a:extLst>
                  <a:ext uri="{0D108BD9-81ED-4DB2-BD59-A6C34878D82A}">
                    <a16:rowId xmlns:a16="http://schemas.microsoft.com/office/drawing/2014/main" val="10005"/>
                  </a:ext>
                </a:extLst>
              </a:tr>
              <a:tr h="140655">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Чеченская Республика</a:t>
                      </a:r>
                    </a:p>
                  </a:txBody>
                  <a:tcPr marL="9525" marR="9525" marT="9525" marB="0" anchor="b">
                    <a:solidFill>
                      <a:schemeClr val="accent4">
                        <a:lumMod val="40000"/>
                        <a:lumOff val="60000"/>
                      </a:schemeClr>
                    </a:solidFill>
                  </a:tcPr>
                </a:tc>
                <a:tc>
                  <a:txBody>
                    <a:bodyPr/>
                    <a:lstStyle/>
                    <a:p>
                      <a:pPr algn="ctr" fontAlgn="b"/>
                      <a:r>
                        <a:rPr lang="ru-RU" sz="1400" b="1" i="0" u="none" strike="noStrike" dirty="0">
                          <a:solidFill>
                            <a:srgbClr val="000000"/>
                          </a:solidFill>
                          <a:effectLst/>
                          <a:latin typeface="Arial Narrow" panose="020B0606020202030204" pitchFamily="34" charset="0"/>
                        </a:rPr>
                        <a:t>Да</a:t>
                      </a:r>
                    </a:p>
                  </a:txBody>
                  <a:tcPr marL="9525" marR="9525" marT="9525" marB="0" anchor="b">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238</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201</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85,2</a:t>
                      </a:r>
                    </a:p>
                  </a:txBody>
                  <a:tcPr marL="9525" marR="9525" marT="9525" marB="0" anchor="ctr">
                    <a:solidFill>
                      <a:schemeClr val="accent4">
                        <a:lumMod val="40000"/>
                        <a:lumOff val="60000"/>
                      </a:schemeClr>
                    </a:solidFill>
                  </a:tcPr>
                </a:tc>
                <a:extLst>
                  <a:ext uri="{0D108BD9-81ED-4DB2-BD59-A6C34878D82A}">
                    <a16:rowId xmlns:a16="http://schemas.microsoft.com/office/drawing/2014/main" val="10006"/>
                  </a:ext>
                </a:extLst>
              </a:tr>
              <a:tr h="111443">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Карачаево-Черкесская Республика</a:t>
                      </a:r>
                    </a:p>
                  </a:txBody>
                  <a:tcPr marL="9525" marR="9525" marT="9525" marB="0" anchor="b">
                    <a:solidFill>
                      <a:schemeClr val="accent4">
                        <a:lumMod val="40000"/>
                        <a:lumOff val="60000"/>
                      </a:schemeClr>
                    </a:solidFill>
                  </a:tcPr>
                </a:tc>
                <a:tc>
                  <a:txBody>
                    <a:bodyPr/>
                    <a:lstStyle/>
                    <a:p>
                      <a:pPr algn="ctr" fontAlgn="b"/>
                      <a:r>
                        <a:rPr lang="ru-RU" sz="1400" b="1" i="0" u="none" strike="noStrike" dirty="0" smtClean="0">
                          <a:solidFill>
                            <a:srgbClr val="000000"/>
                          </a:solidFill>
                          <a:effectLst/>
                          <a:latin typeface="Arial Narrow" panose="020B0606020202030204" pitchFamily="34" charset="0"/>
                        </a:rPr>
                        <a:t>Да</a:t>
                      </a:r>
                      <a:endParaRPr lang="ru-RU" sz="1400" b="1" i="0" u="none" strike="noStrike" dirty="0">
                        <a:solidFill>
                          <a:srgbClr val="000000"/>
                        </a:solidFill>
                        <a:effectLst/>
                        <a:latin typeface="Arial Narrow" panose="020B0606020202030204" pitchFamily="34" charset="0"/>
                      </a:endParaRPr>
                    </a:p>
                  </a:txBody>
                  <a:tcPr marL="9525" marR="9525" marT="9525" marB="0" anchor="b">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100</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85</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85</a:t>
                      </a:r>
                    </a:p>
                  </a:txBody>
                  <a:tcPr marL="9525" marR="9525" marT="9525" marB="0" anchor="ctr">
                    <a:solidFill>
                      <a:schemeClr val="accent4">
                        <a:lumMod val="40000"/>
                        <a:lumOff val="60000"/>
                      </a:schemeClr>
                    </a:solidFill>
                  </a:tcPr>
                </a:tc>
                <a:extLst>
                  <a:ext uri="{0D108BD9-81ED-4DB2-BD59-A6C34878D82A}">
                    <a16:rowId xmlns:a16="http://schemas.microsoft.com/office/drawing/2014/main" val="10007"/>
                  </a:ext>
                </a:extLst>
              </a:tr>
              <a:tr h="0">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Кабардино-Балкарская </a:t>
                      </a:r>
                      <a:r>
                        <a:rPr lang="ru-RU" sz="1400" b="1" i="0" u="none" strike="noStrike" kern="1200" dirty="0" smtClean="0">
                          <a:solidFill>
                            <a:srgbClr val="000000"/>
                          </a:solidFill>
                          <a:effectLst/>
                          <a:latin typeface="Arial Narrow" panose="020B0606020202030204" pitchFamily="34" charset="0"/>
                          <a:ea typeface="+mn-ea"/>
                          <a:cs typeface="+mn-cs"/>
                        </a:rPr>
                        <a:t>Республика</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b">
                    <a:solidFill>
                      <a:schemeClr val="accent4">
                        <a:lumMod val="40000"/>
                        <a:lumOff val="60000"/>
                      </a:schemeClr>
                    </a:solidFill>
                  </a:tcPr>
                </a:tc>
                <a:tc>
                  <a:txBody>
                    <a:bodyPr/>
                    <a:lstStyle/>
                    <a:p>
                      <a:pPr algn="ctr" fontAlgn="b"/>
                      <a:r>
                        <a:rPr lang="ru-RU" sz="1400" b="1" i="0" u="none" strike="noStrike" dirty="0" smtClean="0">
                          <a:solidFill>
                            <a:srgbClr val="000000"/>
                          </a:solidFill>
                          <a:effectLst/>
                          <a:latin typeface="Arial Narrow" panose="020B0606020202030204" pitchFamily="34" charset="0"/>
                        </a:rPr>
                        <a:t>Да</a:t>
                      </a:r>
                      <a:endParaRPr lang="ru-RU" sz="1400" b="1" i="0" u="none" strike="noStrike" dirty="0">
                        <a:solidFill>
                          <a:srgbClr val="000000"/>
                        </a:solidFill>
                        <a:effectLst/>
                        <a:latin typeface="Arial Narrow" panose="020B0606020202030204" pitchFamily="34" charset="0"/>
                      </a:endParaRPr>
                    </a:p>
                  </a:txBody>
                  <a:tcPr marL="9525" marR="9525" marT="9525" marB="0" anchor="b">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132</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104</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79,4</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solidFill>
                      <a:schemeClr val="accent4">
                        <a:lumMod val="40000"/>
                        <a:lumOff val="60000"/>
                      </a:schemeClr>
                    </a:solidFill>
                  </a:tcPr>
                </a:tc>
                <a:extLst>
                  <a:ext uri="{0D108BD9-81ED-4DB2-BD59-A6C34878D82A}">
                    <a16:rowId xmlns:a16="http://schemas.microsoft.com/office/drawing/2014/main" val="10009"/>
                  </a:ext>
                </a:extLst>
              </a:tr>
              <a:tr h="281310">
                <a:tc gridSpan="5">
                  <a:txBody>
                    <a:bodyPr/>
                    <a:lstStyle/>
                    <a:p>
                      <a:pPr algn="ctr" rtl="0" fontAlgn="b"/>
                      <a:r>
                        <a:rPr lang="ru-RU" sz="1600" b="1" i="0" u="none" strike="noStrike" kern="1200" baseline="0" dirty="0" smtClean="0">
                          <a:solidFill>
                            <a:schemeClr val="bg1"/>
                          </a:solidFill>
                          <a:effectLst/>
                          <a:latin typeface="Arial Narrow" panose="020B0606020202030204" pitchFamily="34" charset="0"/>
                          <a:ea typeface="+mn-ea"/>
                          <a:cs typeface="+mn-cs"/>
                        </a:rPr>
                        <a:t>Сведения размещены от 30% до 60%</a:t>
                      </a:r>
                      <a:endParaRPr lang="ru-RU" sz="1600" b="1" i="0" u="none" strike="noStrike" kern="1200" baseline="0" dirty="0">
                        <a:solidFill>
                          <a:schemeClr val="bg1"/>
                        </a:solidFill>
                        <a:effectLst/>
                        <a:latin typeface="Arial Narrow" panose="020B0606020202030204" pitchFamily="34" charset="0"/>
                        <a:ea typeface="+mn-ea"/>
                        <a:cs typeface="+mn-cs"/>
                      </a:endParaRPr>
                    </a:p>
                  </a:txBody>
                  <a:tcPr marL="9525" marR="9525" marT="9525" marB="0" anchor="b">
                    <a:solidFill>
                      <a:srgbClr val="144C80"/>
                    </a:solidFill>
                  </a:tcP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endParaRPr lang="ru-RU"/>
                    </a:p>
                  </a:txBody>
                  <a:tcPr/>
                </a:tc>
                <a:extLst>
                  <a:ext uri="{0D108BD9-81ED-4DB2-BD59-A6C34878D82A}">
                    <a16:rowId xmlns:a16="http://schemas.microsoft.com/office/drawing/2014/main" val="10010"/>
                  </a:ext>
                </a:extLst>
              </a:tr>
              <a:tr h="140655">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Республика Дагестан</a:t>
                      </a:r>
                    </a:p>
                  </a:txBody>
                  <a:tcPr marL="9525" marR="9525" marT="9525" marB="0" anchor="b">
                    <a:solidFill>
                      <a:schemeClr val="accent2">
                        <a:lumMod val="60000"/>
                        <a:lumOff val="40000"/>
                      </a:schemeClr>
                    </a:solidFill>
                  </a:tcPr>
                </a:tc>
                <a:tc>
                  <a:txBody>
                    <a:bodyPr/>
                    <a:lstStyle/>
                    <a:p>
                      <a:pPr algn="ctr" fontAlgn="b"/>
                      <a:r>
                        <a:rPr lang="ru-RU" sz="1400" b="1" i="0" u="none" strike="noStrike" dirty="0" smtClean="0">
                          <a:solidFill>
                            <a:srgbClr val="000000"/>
                          </a:solidFill>
                          <a:effectLst/>
                          <a:latin typeface="Arial Narrow" panose="020B0606020202030204" pitchFamily="34" charset="0"/>
                        </a:rPr>
                        <a:t>Да</a:t>
                      </a:r>
                      <a:endParaRPr lang="ru-RU" sz="1400" b="1" i="0" u="none" strike="noStrike" dirty="0">
                        <a:solidFill>
                          <a:srgbClr val="000000"/>
                        </a:solidFill>
                        <a:effectLst/>
                        <a:latin typeface="Arial Narrow" panose="020B0606020202030204" pitchFamily="34" charset="0"/>
                      </a:endParaRPr>
                    </a:p>
                  </a:txBody>
                  <a:tcPr marL="9525" marR="9525" marT="9525" marB="0" anchor="b">
                    <a:solidFill>
                      <a:schemeClr val="accent2">
                        <a:lumMod val="60000"/>
                        <a:lumOff val="4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757</a:t>
                      </a:r>
                    </a:p>
                  </a:txBody>
                  <a:tcPr marL="9525" marR="9525" marT="9525" marB="0" anchor="ctr">
                    <a:solidFill>
                      <a:schemeClr val="accent2">
                        <a:lumMod val="60000"/>
                        <a:lumOff val="4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275</a:t>
                      </a:r>
                    </a:p>
                  </a:txBody>
                  <a:tcPr marL="9525" marR="9525" marT="9525" marB="0" anchor="ctr">
                    <a:solidFill>
                      <a:schemeClr val="accent2">
                        <a:lumMod val="60000"/>
                        <a:lumOff val="4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36,3</a:t>
                      </a:r>
                    </a:p>
                  </a:txBody>
                  <a:tcPr marL="9525" marR="9525" marT="9525" marB="0" anchor="ctr">
                    <a:solidFill>
                      <a:schemeClr val="accent2">
                        <a:lumMod val="60000"/>
                        <a:lumOff val="40000"/>
                      </a:schemeClr>
                    </a:solidFill>
                  </a:tcPr>
                </a:tc>
                <a:extLst>
                  <a:ext uri="{0D108BD9-81ED-4DB2-BD59-A6C34878D82A}">
                    <a16:rowId xmlns:a16="http://schemas.microsoft.com/office/drawing/2014/main" val="10008"/>
                  </a:ext>
                </a:extLst>
              </a:tr>
              <a:tr h="274278">
                <a:tc gridSpan="5">
                  <a:txBody>
                    <a:bodyPr/>
                    <a:lstStyle/>
                    <a:p>
                      <a:pPr marL="0" marR="0" lvl="0" indent="0" algn="ctr" defTabSz="1152144" rtl="0" eaLnBrk="1" fontAlgn="b" latinLnBrk="0" hangingPunct="1">
                        <a:lnSpc>
                          <a:spcPct val="100000"/>
                        </a:lnSpc>
                        <a:spcBef>
                          <a:spcPts val="0"/>
                        </a:spcBef>
                        <a:spcAft>
                          <a:spcPts val="0"/>
                        </a:spcAft>
                        <a:buClrTx/>
                        <a:buSzTx/>
                        <a:buFontTx/>
                        <a:buNone/>
                        <a:tabLst/>
                        <a:defRPr/>
                      </a:pPr>
                      <a:r>
                        <a:rPr lang="ru-RU" sz="1600" b="1" i="0" u="none" strike="noStrike" kern="1200" baseline="0" dirty="0" smtClean="0">
                          <a:solidFill>
                            <a:schemeClr val="bg1"/>
                          </a:solidFill>
                          <a:effectLst/>
                          <a:latin typeface="Arial Narrow" panose="020B0606020202030204" pitchFamily="34" charset="0"/>
                          <a:ea typeface="+mn-ea"/>
                          <a:cs typeface="+mn-cs"/>
                        </a:rPr>
                        <a:t>Сведения размещены до 30%</a:t>
                      </a:r>
                      <a:endParaRPr lang="ru-RU" sz="1600" b="1" i="0" u="none" strike="noStrike" kern="1200" dirty="0">
                        <a:solidFill>
                          <a:srgbClr val="000000"/>
                        </a:solidFill>
                        <a:effectLst/>
                        <a:latin typeface="Arial Narrow" panose="020B0606020202030204" pitchFamily="34" charset="0"/>
                        <a:ea typeface="+mn-ea"/>
                        <a:cs typeface="+mn-cs"/>
                      </a:endParaRPr>
                    </a:p>
                  </a:txBody>
                  <a:tcPr marL="9525" marR="9525" marT="9525" marB="0" anchor="b">
                    <a:solidFill>
                      <a:schemeClr val="accent1">
                        <a:lumMod val="50000"/>
                      </a:schemeClr>
                    </a:solidFill>
                  </a:tcP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solidFill>
                      <a:schemeClr val="accent2">
                        <a:lumMod val="60000"/>
                        <a:lumOff val="40000"/>
                      </a:schemeClr>
                    </a:solidFill>
                  </a:tcP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solidFill>
                      <a:schemeClr val="accent2">
                        <a:lumMod val="60000"/>
                        <a:lumOff val="40000"/>
                      </a:schemeClr>
                    </a:solidFill>
                  </a:tcP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solidFill>
                      <a:schemeClr val="accent2">
                        <a:lumMod val="60000"/>
                        <a:lumOff val="40000"/>
                      </a:schemeClr>
                    </a:solidFill>
                  </a:tcP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10012"/>
                  </a:ext>
                </a:extLst>
              </a:tr>
              <a:tr h="281310">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Республика Ингушетия</a:t>
                      </a:r>
                    </a:p>
                  </a:txBody>
                  <a:tcPr marL="9525" marR="9525" marT="9525" marB="0" anchor="b">
                    <a:solidFill>
                      <a:srgbClr val="EE9C9A"/>
                    </a:solidFill>
                  </a:tcPr>
                </a:tc>
                <a:tc>
                  <a:txBody>
                    <a:bodyPr/>
                    <a:lstStyle/>
                    <a:p>
                      <a:pPr algn="ctr" fontAlgn="b"/>
                      <a:r>
                        <a:rPr lang="ru-RU" sz="1400" b="1" i="0" u="none" strike="noStrike">
                          <a:solidFill>
                            <a:srgbClr val="000000"/>
                          </a:solidFill>
                          <a:effectLst/>
                          <a:latin typeface="Arial Narrow" panose="020B0606020202030204" pitchFamily="34" charset="0"/>
                        </a:rPr>
                        <a:t>Да</a:t>
                      </a:r>
                    </a:p>
                  </a:txBody>
                  <a:tcPr marL="9525" marR="9525" marT="9525" marB="0" anchor="b">
                    <a:solidFill>
                      <a:srgbClr val="EE9C9A"/>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45</a:t>
                      </a:r>
                    </a:p>
                  </a:txBody>
                  <a:tcPr marL="9525" marR="9525" marT="9525" marB="0" anchor="ctr">
                    <a:solidFill>
                      <a:srgbClr val="EE9C9A"/>
                    </a:solidFill>
                  </a:tcP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12</a:t>
                      </a:r>
                    </a:p>
                  </a:txBody>
                  <a:tcPr marL="9525" marR="9525" marT="9525" marB="0" anchor="ctr">
                    <a:solidFill>
                      <a:srgbClr val="EE9C9A"/>
                    </a:solidFill>
                  </a:tcP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26,7</a:t>
                      </a:r>
                    </a:p>
                  </a:txBody>
                  <a:tcPr marL="9525" marR="9525" marT="9525" marB="0" anchor="ctr">
                    <a:solidFill>
                      <a:srgbClr val="EE9C9A"/>
                    </a:solidFill>
                  </a:tcPr>
                </a:tc>
                <a:extLst>
                  <a:ext uri="{0D108BD9-81ED-4DB2-BD59-A6C34878D82A}">
                    <a16:rowId xmlns:a16="http://schemas.microsoft.com/office/drawing/2014/main" val="1935482813"/>
                  </a:ext>
                </a:extLst>
              </a:tr>
              <a:tr h="281310">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Республика Северная Осетия (Алания)</a:t>
                      </a:r>
                    </a:p>
                  </a:txBody>
                  <a:tcPr marL="9525" marR="9525" marT="9525" marB="0" anchor="b">
                    <a:solidFill>
                      <a:srgbClr val="EE9C9A"/>
                    </a:solidFill>
                  </a:tcPr>
                </a:tc>
                <a:tc>
                  <a:txBody>
                    <a:bodyPr/>
                    <a:lstStyle/>
                    <a:p>
                      <a:pPr algn="ctr" fontAlgn="b"/>
                      <a:r>
                        <a:rPr lang="ru-RU" sz="1400" b="1" i="0" u="none" strike="noStrike">
                          <a:solidFill>
                            <a:srgbClr val="000000"/>
                          </a:solidFill>
                          <a:effectLst/>
                          <a:latin typeface="Arial Narrow" panose="020B0606020202030204" pitchFamily="34" charset="0"/>
                        </a:rPr>
                        <a:t>Да</a:t>
                      </a:r>
                    </a:p>
                  </a:txBody>
                  <a:tcPr marL="9525" marR="9525" marT="9525" marB="0" anchor="b">
                    <a:solidFill>
                      <a:srgbClr val="EE9C9A"/>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111</a:t>
                      </a:r>
                    </a:p>
                  </a:txBody>
                  <a:tcPr marL="9525" marR="9525" marT="9525" marB="0" anchor="ctr">
                    <a:solidFill>
                      <a:srgbClr val="EE9C9A"/>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8</a:t>
                      </a:r>
                    </a:p>
                  </a:txBody>
                  <a:tcPr marL="9525" marR="9525" marT="9525" marB="0" anchor="ctr">
                    <a:solidFill>
                      <a:srgbClr val="EE9C9A"/>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7,2</a:t>
                      </a:r>
                    </a:p>
                  </a:txBody>
                  <a:tcPr marL="9525" marR="9525" marT="9525" marB="0" anchor="ctr">
                    <a:solidFill>
                      <a:srgbClr val="EE9C9A"/>
                    </a:solidFill>
                  </a:tcPr>
                </a:tc>
                <a:extLst>
                  <a:ext uri="{0D108BD9-81ED-4DB2-BD59-A6C34878D82A}">
                    <a16:rowId xmlns:a16="http://schemas.microsoft.com/office/drawing/2014/main" val="1150762247"/>
                  </a:ext>
                </a:extLst>
              </a:tr>
            </a:tbl>
          </a:graphicData>
        </a:graphic>
      </p:graphicFrame>
      <p:cxnSp>
        <p:nvCxnSpPr>
          <p:cNvPr id="6" name="Прямая соединительная линия 5"/>
          <p:cNvCxnSpPr/>
          <p:nvPr/>
        </p:nvCxnSpPr>
        <p:spPr>
          <a:xfrm>
            <a:off x="282575" y="938889"/>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14266" y="6749573"/>
            <a:ext cx="8892783" cy="1569660"/>
          </a:xfrm>
          <a:prstGeom prst="rect">
            <a:avLst/>
          </a:prstGeom>
          <a:noFill/>
        </p:spPr>
        <p:txBody>
          <a:bodyPr wrap="square" rtlCol="0">
            <a:spAutoFit/>
          </a:bodyPr>
          <a:lstStyle/>
          <a:p>
            <a:pPr marL="285750" indent="-14288"/>
            <a:r>
              <a:rPr lang="ru-RU" sz="2400" b="1" dirty="0" smtClean="0">
                <a:solidFill>
                  <a:srgbClr val="144C80"/>
                </a:solidFill>
                <a:latin typeface="Arial Narrow" panose="020B0606020202030204" pitchFamily="34" charset="0"/>
              </a:rPr>
              <a:t>1 регион со 100</a:t>
            </a:r>
            <a:r>
              <a:rPr lang="en-US" sz="2400" b="1" dirty="0" smtClean="0">
                <a:solidFill>
                  <a:srgbClr val="144C80"/>
                </a:solidFill>
                <a:latin typeface="Arial Narrow" panose="020B0606020202030204" pitchFamily="34" charset="0"/>
              </a:rPr>
              <a:t>% </a:t>
            </a:r>
            <a:r>
              <a:rPr lang="ru-RU" sz="2400" b="1" dirty="0" smtClean="0">
                <a:solidFill>
                  <a:srgbClr val="144C80"/>
                </a:solidFill>
                <a:latin typeface="Arial Narrow" panose="020B0606020202030204" pitchFamily="34" charset="0"/>
              </a:rPr>
              <a:t>показателем размещения реестров</a:t>
            </a:r>
          </a:p>
          <a:p>
            <a:pPr marL="285750"/>
            <a:r>
              <a:rPr lang="ru-RU" sz="2400" b="1" dirty="0">
                <a:solidFill>
                  <a:srgbClr val="144C80"/>
                </a:solidFill>
                <a:latin typeface="Arial Narrow" panose="020B0606020202030204" pitchFamily="34" charset="0"/>
              </a:rPr>
              <a:t>3</a:t>
            </a:r>
            <a:r>
              <a:rPr lang="ru-RU" sz="2400" b="1" dirty="0" smtClean="0">
                <a:solidFill>
                  <a:srgbClr val="144C80"/>
                </a:solidFill>
                <a:latin typeface="Arial Narrow" panose="020B0606020202030204" pitchFamily="34" charset="0"/>
              </a:rPr>
              <a:t> региона с показателем размещения от 60% до 100%</a:t>
            </a:r>
          </a:p>
          <a:p>
            <a:pPr marL="285750"/>
            <a:r>
              <a:rPr lang="ru-RU" sz="2400" b="1" dirty="0">
                <a:solidFill>
                  <a:srgbClr val="144C80"/>
                </a:solidFill>
                <a:latin typeface="Arial Narrow" panose="020B0606020202030204" pitchFamily="34" charset="0"/>
              </a:rPr>
              <a:t>1</a:t>
            </a:r>
            <a:r>
              <a:rPr lang="ru-RU" sz="2400" b="1" dirty="0" smtClean="0">
                <a:solidFill>
                  <a:srgbClr val="144C80"/>
                </a:solidFill>
                <a:latin typeface="Arial Narrow" panose="020B0606020202030204" pitchFamily="34" charset="0"/>
              </a:rPr>
              <a:t> региона с показателем размещения от 30% до 60%</a:t>
            </a:r>
          </a:p>
          <a:p>
            <a:pPr marL="285750"/>
            <a:r>
              <a:rPr lang="ru-RU" sz="2400" b="1" dirty="0">
                <a:solidFill>
                  <a:srgbClr val="144C80"/>
                </a:solidFill>
                <a:latin typeface="Arial Narrow" panose="020B0606020202030204" pitchFamily="34" charset="0"/>
              </a:rPr>
              <a:t>2</a:t>
            </a:r>
            <a:r>
              <a:rPr lang="ru-RU" sz="2400" b="1" dirty="0" smtClean="0">
                <a:solidFill>
                  <a:srgbClr val="144C80"/>
                </a:solidFill>
                <a:latin typeface="Arial Narrow" panose="020B0606020202030204" pitchFamily="34" charset="0"/>
              </a:rPr>
              <a:t> региона с показателем размещения до 30%</a:t>
            </a:r>
            <a:endParaRPr lang="ru-RU" sz="2400" b="1" dirty="0">
              <a:solidFill>
                <a:srgbClr val="144C80"/>
              </a:solidFill>
              <a:latin typeface="Arial Narrow" panose="020B0606020202030204" pitchFamily="34" charset="0"/>
            </a:endParaRPr>
          </a:p>
        </p:txBody>
      </p:sp>
      <p:sp>
        <p:nvSpPr>
          <p:cNvPr id="8" name="TextBox 7"/>
          <p:cNvSpPr txBox="1"/>
          <p:nvPr/>
        </p:nvSpPr>
        <p:spPr>
          <a:xfrm>
            <a:off x="1362706" y="6777797"/>
            <a:ext cx="2546412" cy="461665"/>
          </a:xfrm>
          <a:prstGeom prst="rect">
            <a:avLst/>
          </a:prstGeom>
          <a:noFill/>
        </p:spPr>
        <p:txBody>
          <a:bodyPr wrap="square" rtlCol="0">
            <a:spAutoFit/>
          </a:bodyPr>
          <a:lstStyle/>
          <a:p>
            <a:r>
              <a:rPr lang="ru-RU" sz="2400" b="1" dirty="0" smtClean="0">
                <a:solidFill>
                  <a:srgbClr val="144C80"/>
                </a:solidFill>
                <a:latin typeface="Arial Narrow" panose="020B0606020202030204" pitchFamily="34" charset="0"/>
              </a:rPr>
              <a:t>ИТОГО по СКФО</a:t>
            </a:r>
            <a:r>
              <a:rPr lang="ru-RU" sz="2400" b="1" dirty="0">
                <a:solidFill>
                  <a:srgbClr val="144C80"/>
                </a:solidFill>
                <a:latin typeface="Arial Narrow" panose="020B0606020202030204" pitchFamily="34" charset="0"/>
              </a:rPr>
              <a:t>:</a:t>
            </a:r>
            <a:endParaRPr lang="ru-RU" sz="2400" dirty="0"/>
          </a:p>
        </p:txBody>
      </p:sp>
      <p:sp>
        <p:nvSpPr>
          <p:cNvPr id="9" name="Номер слайда 1"/>
          <p:cNvSpPr txBox="1">
            <a:spLocks/>
          </p:cNvSpPr>
          <p:nvPr/>
        </p:nvSpPr>
        <p:spPr>
          <a:xfrm>
            <a:off x="9484003" y="8006228"/>
            <a:ext cx="2834997" cy="460041"/>
          </a:xfrm>
          <a:prstGeom prst="rect">
            <a:avLst/>
          </a:prstGeom>
        </p:spPr>
        <p:txBody>
          <a:bodyPr vert="horz" lIns="91440" tIns="45720" rIns="91440" bIns="45720" rtlCol="0" anchor="ctr"/>
          <a:lstStyle>
            <a:defPPr>
              <a:defRPr lang="en-US"/>
            </a:defPPr>
            <a:lvl1pPr marL="0" algn="r" defTabSz="457200" rtl="0" eaLnBrk="1" latinLnBrk="0" hangingPunct="1">
              <a:defRPr sz="1512"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05E221-E10C-40C7-8143-48F6241B2838}" type="slidenum">
              <a:rPr lang="ru-RU" smtClean="0"/>
              <a:pPr/>
              <a:t>14</a:t>
            </a:fld>
            <a:endParaRPr lang="ru-RU" dirty="0"/>
          </a:p>
        </p:txBody>
      </p:sp>
    </p:spTree>
    <p:extLst>
      <p:ext uri="{BB962C8B-B14F-4D97-AF65-F5344CB8AC3E}">
        <p14:creationId xmlns:p14="http://schemas.microsoft.com/office/powerpoint/2010/main" val="2163158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54281" y="172122"/>
            <a:ext cx="10266673" cy="652955"/>
          </a:xfrm>
          <a:prstGeom prst="rect">
            <a:avLst/>
          </a:prstGeom>
          <a:noFill/>
        </p:spPr>
        <p:txBody>
          <a:bodyPr wrap="square" lIns="59057" tIns="29528" rIns="0" bIns="29528" rtlCol="0" anchor="ctr">
            <a:noAutofit/>
          </a:bodyPr>
          <a:lstStyle/>
          <a:p>
            <a:pPr lvl="0">
              <a:defRPr/>
            </a:pPr>
            <a:r>
              <a:rPr lang="ru-RU" sz="2000" b="1" dirty="0">
                <a:solidFill>
                  <a:srgbClr val="144C80"/>
                </a:solidFill>
                <a:latin typeface="Arial Narrow" panose="020B0606020202030204" pitchFamily="34" charset="0"/>
                <a:cs typeface="Arial" panose="020B0604020202020204" pitchFamily="34" charset="0"/>
              </a:rPr>
              <a:t>Результаты размещения ссылок на реестры государственного и муниципального </a:t>
            </a:r>
            <a:endParaRPr lang="ru-RU" sz="2000" b="1" dirty="0" smtClean="0">
              <a:solidFill>
                <a:srgbClr val="144C80"/>
              </a:solidFill>
              <a:latin typeface="Arial Narrow" panose="020B0606020202030204" pitchFamily="34" charset="0"/>
              <a:cs typeface="Arial" panose="020B0604020202020204" pitchFamily="34" charset="0"/>
            </a:endParaRPr>
          </a:p>
          <a:p>
            <a:pPr lvl="0">
              <a:defRPr/>
            </a:pPr>
            <a:r>
              <a:rPr lang="ru-RU" sz="2000" b="1" dirty="0" smtClean="0">
                <a:solidFill>
                  <a:srgbClr val="144C80"/>
                </a:solidFill>
                <a:latin typeface="Arial Narrow" panose="020B0606020202030204" pitchFamily="34" charset="0"/>
                <a:cs typeface="Arial" panose="020B0604020202020204" pitchFamily="34" charset="0"/>
              </a:rPr>
              <a:t>имущества на территории Северо-Западного федерального округа</a:t>
            </a:r>
            <a:endParaRPr kumimoji="0" lang="ru-RU" altLang="ru-RU" sz="2000" b="0" i="0" u="none" strike="noStrike" kern="1200" cap="none" spc="0" normalizeH="0" baseline="0" noProof="0" dirty="0">
              <a:ln>
                <a:noFill/>
              </a:ln>
              <a:solidFill>
                <a:schemeClr val="accent1">
                  <a:lumMod val="50000"/>
                </a:schemeClr>
              </a:solidFill>
              <a:effectLst/>
              <a:uLnTx/>
              <a:uFillTx/>
              <a:latin typeface="Arial Narrow" panose="020B0606020202030204" pitchFamily="34" charset="0"/>
              <a:ea typeface="Tahoma" pitchFamily="34" charset="0"/>
              <a:cs typeface="Tahoma" pitchFamily="34" charset="0"/>
            </a:endParaRPr>
          </a:p>
        </p:txBody>
      </p:sp>
      <p:sp>
        <p:nvSpPr>
          <p:cNvPr id="4" name="Прямоугольник 3"/>
          <p:cNvSpPr/>
          <p:nvPr/>
        </p:nvSpPr>
        <p:spPr>
          <a:xfrm>
            <a:off x="436274" y="482023"/>
            <a:ext cx="406587" cy="273473"/>
          </a:xfrm>
          <a:prstGeom prst="rect">
            <a:avLst/>
          </a:prstGeom>
        </p:spPr>
        <p:txBody>
          <a:bodyPr wrap="square">
            <a:spAutoFit/>
          </a:bodyPr>
          <a:lstStyle/>
          <a:p>
            <a:pPr>
              <a:lnSpc>
                <a:spcPct val="107000"/>
              </a:lnSpc>
              <a:spcAft>
                <a:spcPts val="80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5" name="Таблица 4"/>
          <p:cNvGraphicFramePr>
            <a:graphicFrameLocks noGrp="1"/>
          </p:cNvGraphicFramePr>
          <p:nvPr>
            <p:extLst>
              <p:ext uri="{D42A27DB-BD31-4B8C-83A1-F6EECF244321}">
                <p14:modId xmlns:p14="http://schemas.microsoft.com/office/powerpoint/2010/main" val="2068459898"/>
              </p:ext>
            </p:extLst>
          </p:nvPr>
        </p:nvGraphicFramePr>
        <p:xfrm>
          <a:off x="523875" y="1108546"/>
          <a:ext cx="11629139" cy="4857931"/>
        </p:xfrm>
        <a:graphic>
          <a:graphicData uri="http://schemas.openxmlformats.org/drawingml/2006/table">
            <a:tbl>
              <a:tblPr>
                <a:tableStyleId>{5C22544A-7EE6-4342-B048-85BDC9FD1C3A}</a:tableStyleId>
              </a:tblPr>
              <a:tblGrid>
                <a:gridCol w="3245208">
                  <a:extLst>
                    <a:ext uri="{9D8B030D-6E8A-4147-A177-3AD203B41FA5}">
                      <a16:colId xmlns:a16="http://schemas.microsoft.com/office/drawing/2014/main" val="20000"/>
                    </a:ext>
                  </a:extLst>
                </a:gridCol>
                <a:gridCol w="2170904">
                  <a:extLst>
                    <a:ext uri="{9D8B030D-6E8A-4147-A177-3AD203B41FA5}">
                      <a16:colId xmlns:a16="http://schemas.microsoft.com/office/drawing/2014/main" val="20001"/>
                    </a:ext>
                  </a:extLst>
                </a:gridCol>
                <a:gridCol w="2220618">
                  <a:extLst>
                    <a:ext uri="{9D8B030D-6E8A-4147-A177-3AD203B41FA5}">
                      <a16:colId xmlns:a16="http://schemas.microsoft.com/office/drawing/2014/main" val="20002"/>
                    </a:ext>
                  </a:extLst>
                </a:gridCol>
                <a:gridCol w="1786273">
                  <a:extLst>
                    <a:ext uri="{9D8B030D-6E8A-4147-A177-3AD203B41FA5}">
                      <a16:colId xmlns:a16="http://schemas.microsoft.com/office/drawing/2014/main" val="20003"/>
                    </a:ext>
                  </a:extLst>
                </a:gridCol>
                <a:gridCol w="2206136">
                  <a:extLst>
                    <a:ext uri="{9D8B030D-6E8A-4147-A177-3AD203B41FA5}">
                      <a16:colId xmlns:a16="http://schemas.microsoft.com/office/drawing/2014/main" val="20004"/>
                    </a:ext>
                  </a:extLst>
                </a:gridCol>
              </a:tblGrid>
              <a:tr h="1608119">
                <a:tc>
                  <a:txBody>
                    <a:bodyPr/>
                    <a:lstStyle/>
                    <a:p>
                      <a:pPr marL="0" algn="ctr" defTabSz="1152144" rtl="0" eaLnBrk="1" fontAlgn="ctr" latinLnBrk="0" hangingPunct="1"/>
                      <a:r>
                        <a:rPr lang="ru-RU" sz="1800" b="0" i="0" u="none" strike="noStrike" kern="1200" dirty="0">
                          <a:solidFill>
                            <a:schemeClr val="bg1"/>
                          </a:solidFill>
                          <a:effectLst/>
                          <a:latin typeface="Arial Narrow" panose="020B0606020202030204" pitchFamily="34" charset="0"/>
                          <a:ea typeface="+mn-ea"/>
                          <a:cs typeface="+mn-cs"/>
                        </a:rPr>
                        <a:t>Наименование региона</a:t>
                      </a:r>
                    </a:p>
                  </a:txBody>
                  <a:tcPr marL="9525" marR="9525" marT="9525" marB="0" anchor="ctr">
                    <a:solidFill>
                      <a:srgbClr val="144C80"/>
                    </a:solidFill>
                  </a:tcPr>
                </a:tc>
                <a:tc>
                  <a:txBody>
                    <a:bodyPr/>
                    <a:lstStyle/>
                    <a:p>
                      <a:pPr marL="0" algn="ctr" defTabSz="1152144" rtl="0" eaLnBrk="1" fontAlgn="ctr" latinLnBrk="0" hangingPunct="1"/>
                      <a:r>
                        <a:rPr lang="ru-RU" sz="1800" b="0" i="0" u="none" strike="noStrike" kern="1200" dirty="0">
                          <a:solidFill>
                            <a:schemeClr val="bg1"/>
                          </a:solidFill>
                          <a:effectLst/>
                          <a:latin typeface="Arial Narrow" panose="020B0606020202030204" pitchFamily="34" charset="0"/>
                          <a:ea typeface="+mn-ea"/>
                          <a:cs typeface="+mn-cs"/>
                        </a:rPr>
                        <a:t>Ссылка на реестр </a:t>
                      </a:r>
                      <a:r>
                        <a:rPr lang="ru-RU" sz="1800" b="0" i="0" u="none" strike="noStrike" kern="1200" dirty="0" smtClean="0">
                          <a:solidFill>
                            <a:schemeClr val="bg1"/>
                          </a:solidFill>
                          <a:effectLst/>
                          <a:latin typeface="Arial Narrow" panose="020B0606020202030204" pitchFamily="34" charset="0"/>
                          <a:ea typeface="+mn-ea"/>
                          <a:cs typeface="+mn-cs"/>
                        </a:rPr>
                        <a:t>государственной</a:t>
                      </a:r>
                      <a:r>
                        <a:rPr lang="ru-RU" sz="1800" b="0" i="0" u="none" strike="noStrike" kern="1200" baseline="0" dirty="0" smtClean="0">
                          <a:solidFill>
                            <a:schemeClr val="bg1"/>
                          </a:solidFill>
                          <a:effectLst/>
                          <a:latin typeface="Arial Narrow" panose="020B0606020202030204" pitchFamily="34" charset="0"/>
                          <a:ea typeface="+mn-ea"/>
                          <a:cs typeface="+mn-cs"/>
                        </a:rPr>
                        <a:t> собственности  региона</a:t>
                      </a:r>
                      <a:endParaRPr lang="ru-RU" sz="1800" b="0" i="0" u="none" strike="noStrike" kern="1200" dirty="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tc>
                  <a:txBody>
                    <a:bodyPr/>
                    <a:lstStyle/>
                    <a:p>
                      <a:pPr marL="0" algn="ctr" defTabSz="1152144" rtl="0" eaLnBrk="1" fontAlgn="ctr" latinLnBrk="0" hangingPunct="1"/>
                      <a:r>
                        <a:rPr lang="ru-RU" sz="1800" b="0" i="0" u="none" strike="noStrike" kern="1200" dirty="0" smtClean="0">
                          <a:solidFill>
                            <a:schemeClr val="bg1"/>
                          </a:solidFill>
                          <a:effectLst/>
                          <a:latin typeface="Arial Narrow" panose="020B0606020202030204" pitchFamily="34" charset="0"/>
                          <a:ea typeface="+mn-ea"/>
                          <a:cs typeface="+mn-cs"/>
                        </a:rPr>
                        <a:t>Количество муниципальных</a:t>
                      </a:r>
                      <a:r>
                        <a:rPr lang="ru-RU" sz="1800" b="0" i="0" u="none" strike="noStrike" kern="1200" baseline="0" dirty="0" smtClean="0">
                          <a:solidFill>
                            <a:schemeClr val="bg1"/>
                          </a:solidFill>
                          <a:effectLst/>
                          <a:latin typeface="Arial Narrow" panose="020B0606020202030204" pitchFamily="34" charset="0"/>
                          <a:ea typeface="+mn-ea"/>
                          <a:cs typeface="+mn-cs"/>
                        </a:rPr>
                        <a:t> образований в составе региона</a:t>
                      </a:r>
                      <a:endParaRPr lang="ru-RU" sz="1800" b="0" i="0" u="none" strike="noStrike" kern="1200" dirty="0" smtClean="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tc>
                  <a:txBody>
                    <a:bodyPr/>
                    <a:lstStyle/>
                    <a:p>
                      <a:pPr marL="0" algn="ctr" defTabSz="1152144" rtl="0" eaLnBrk="1" fontAlgn="ctr" latinLnBrk="0" hangingPunct="1"/>
                      <a:r>
                        <a:rPr lang="ru-RU" sz="1800" b="0" i="0" u="none" strike="noStrike" kern="1200" dirty="0" smtClean="0">
                          <a:solidFill>
                            <a:schemeClr val="bg1"/>
                          </a:solidFill>
                          <a:effectLst/>
                          <a:latin typeface="Arial Narrow" panose="020B0606020202030204" pitchFamily="34" charset="0"/>
                          <a:ea typeface="+mn-ea"/>
                          <a:cs typeface="+mn-cs"/>
                        </a:rPr>
                        <a:t>Количество реестров муниципальных образований</a:t>
                      </a:r>
                      <a:endParaRPr lang="ru-RU" sz="1800" b="0" i="0" u="none" strike="noStrike" kern="1200" dirty="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tc>
                  <a:txBody>
                    <a:bodyPr/>
                    <a:lstStyle/>
                    <a:p>
                      <a:pPr marL="0" algn="ctr" defTabSz="1152144" rtl="0" eaLnBrk="1" fontAlgn="ctr" latinLnBrk="0" hangingPunct="1"/>
                      <a:r>
                        <a:rPr lang="ru-RU" sz="1800" b="0" i="0" u="none" strike="noStrike" kern="1200" dirty="0" smtClean="0">
                          <a:solidFill>
                            <a:schemeClr val="bg1"/>
                          </a:solidFill>
                          <a:effectLst/>
                          <a:latin typeface="Arial Narrow" panose="020B0606020202030204" pitchFamily="34" charset="0"/>
                          <a:ea typeface="+mn-ea"/>
                          <a:cs typeface="+mn-cs"/>
                        </a:rPr>
                        <a:t>% Выполнения</a:t>
                      </a:r>
                      <a:endParaRPr lang="ru-RU" sz="1800" b="0" i="0" u="none" strike="noStrike" kern="1200" dirty="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extLst>
                  <a:ext uri="{0D108BD9-81ED-4DB2-BD59-A6C34878D82A}">
                    <a16:rowId xmlns:a16="http://schemas.microsoft.com/office/drawing/2014/main" val="10000"/>
                  </a:ext>
                </a:extLst>
              </a:tr>
              <a:tr h="317584">
                <a:tc gridSpan="5">
                  <a:txBody>
                    <a:bodyPr/>
                    <a:lstStyle/>
                    <a:p>
                      <a:pPr marL="0" marR="0" lvl="0" indent="0" algn="ctr" defTabSz="1152144" rtl="0" eaLnBrk="1" fontAlgn="ctr" latinLnBrk="0" hangingPunct="1">
                        <a:lnSpc>
                          <a:spcPct val="100000"/>
                        </a:lnSpc>
                        <a:spcBef>
                          <a:spcPts val="0"/>
                        </a:spcBef>
                        <a:spcAft>
                          <a:spcPts val="0"/>
                        </a:spcAft>
                        <a:buClrTx/>
                        <a:buSzTx/>
                        <a:buFontTx/>
                        <a:buNone/>
                        <a:tabLst/>
                        <a:defRPr/>
                      </a:pPr>
                      <a:r>
                        <a:rPr lang="ru-RU" sz="1600" b="1" i="0" u="none" strike="noStrike" kern="1200" dirty="0" smtClean="0">
                          <a:solidFill>
                            <a:schemeClr val="bg1"/>
                          </a:solidFill>
                          <a:effectLst/>
                          <a:latin typeface="Arial Narrow" panose="020B0606020202030204" pitchFamily="34" charset="0"/>
                          <a:ea typeface="+mn-ea"/>
                          <a:cs typeface="+mn-cs"/>
                        </a:rPr>
                        <a:t>Сведения</a:t>
                      </a:r>
                      <a:r>
                        <a:rPr lang="ru-RU" sz="1600" b="1" i="0" u="none" strike="noStrike" kern="1200" baseline="0" dirty="0" smtClean="0">
                          <a:solidFill>
                            <a:schemeClr val="bg1"/>
                          </a:solidFill>
                          <a:effectLst/>
                          <a:latin typeface="Arial Narrow" panose="020B0606020202030204" pitchFamily="34" charset="0"/>
                          <a:ea typeface="+mn-ea"/>
                          <a:cs typeface="+mn-cs"/>
                        </a:rPr>
                        <a:t> размещены в полном объеме</a:t>
                      </a:r>
                      <a:endParaRPr lang="ru-RU" sz="1600" b="1" i="0" u="none" strike="noStrike" kern="1200" dirty="0" smtClean="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endParaRPr lang="ru-RU"/>
                    </a:p>
                  </a:txBody>
                  <a:tcPr/>
                </a:tc>
                <a:extLst>
                  <a:ext uri="{0D108BD9-81ED-4DB2-BD59-A6C34878D82A}">
                    <a16:rowId xmlns:a16="http://schemas.microsoft.com/office/drawing/2014/main" val="10001"/>
                  </a:ext>
                </a:extLst>
              </a:tr>
              <a:tr h="236076">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г. Санкт-Петербург</a:t>
                      </a:r>
                    </a:p>
                  </a:txBody>
                  <a:tcPr marL="9525" marR="9525" marT="9525" marB="0" anchor="b"/>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b"/>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b"/>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b"/>
                </a:tc>
                <a:extLst>
                  <a:ext uri="{0D108BD9-81ED-4DB2-BD59-A6C34878D82A}">
                    <a16:rowId xmlns:a16="http://schemas.microsoft.com/office/drawing/2014/main" val="10002"/>
                  </a:ext>
                </a:extLst>
              </a:tr>
              <a:tr h="225910">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Мурманская область</a:t>
                      </a:r>
                    </a:p>
                  </a:txBody>
                  <a:tcPr marL="9525" marR="9525" marT="9525" marB="0" anchor="b"/>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37</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b"/>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35</a:t>
                      </a:r>
                    </a:p>
                  </a:txBody>
                  <a:tcPr marL="9525" marR="9525" marT="9525" marB="0" anchor="b"/>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b"/>
                </a:tc>
                <a:extLst>
                  <a:ext uri="{0D108BD9-81ED-4DB2-BD59-A6C34878D82A}">
                    <a16:rowId xmlns:a16="http://schemas.microsoft.com/office/drawing/2014/main" val="10003"/>
                  </a:ext>
                </a:extLst>
              </a:tr>
              <a:tr h="225847">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Ненецкий автономный округ</a:t>
                      </a:r>
                    </a:p>
                  </a:txBody>
                  <a:tcPr marL="9525" marR="9525" marT="9525" marB="0" anchor="b"/>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21</a:t>
                      </a:r>
                    </a:p>
                  </a:txBody>
                  <a:tcPr marL="9525" marR="9525" marT="9525" marB="0" anchor="b"/>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21</a:t>
                      </a:r>
                    </a:p>
                  </a:txBody>
                  <a:tcPr marL="9525" marR="9525" marT="9525" marB="0" anchor="b"/>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b"/>
                </a:tc>
                <a:extLst>
                  <a:ext uri="{0D108BD9-81ED-4DB2-BD59-A6C34878D82A}">
                    <a16:rowId xmlns:a16="http://schemas.microsoft.com/office/drawing/2014/main" val="10004"/>
                  </a:ext>
                </a:extLst>
              </a:tr>
              <a:tr h="56462">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Республика </a:t>
                      </a:r>
                      <a:r>
                        <a:rPr lang="ru-RU" sz="1400" b="1" i="0" u="none" strike="noStrike" kern="1200" dirty="0" smtClean="0">
                          <a:solidFill>
                            <a:srgbClr val="000000"/>
                          </a:solidFill>
                          <a:effectLst/>
                          <a:latin typeface="Arial Narrow" panose="020B0606020202030204" pitchFamily="34" charset="0"/>
                          <a:ea typeface="+mn-ea"/>
                          <a:cs typeface="+mn-cs"/>
                        </a:rPr>
                        <a:t>Коми</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b"/>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180</a:t>
                      </a:r>
                    </a:p>
                  </a:txBody>
                  <a:tcPr marL="9525" marR="9525" marT="9525" marB="0" anchor="b"/>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179</a:t>
                      </a:r>
                    </a:p>
                  </a:txBody>
                  <a:tcPr marL="9525" marR="9525" marT="9525" marB="0" anchor="b"/>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b"/>
                </a:tc>
                <a:extLst>
                  <a:ext uri="{0D108BD9-81ED-4DB2-BD59-A6C34878D82A}">
                    <a16:rowId xmlns:a16="http://schemas.microsoft.com/office/drawing/2014/main" val="10013"/>
                  </a:ext>
                </a:extLst>
              </a:tr>
              <a:tr h="166423">
                <a:tc>
                  <a:txBody>
                    <a:bodyPr/>
                    <a:lstStyle/>
                    <a:p>
                      <a:pPr algn="l" fontAlgn="ctr"/>
                      <a:r>
                        <a:rPr lang="ru-RU" sz="1400" b="1" i="0" u="none" strike="noStrike" kern="1200" dirty="0" smtClean="0">
                          <a:solidFill>
                            <a:srgbClr val="000000"/>
                          </a:solidFill>
                          <a:effectLst/>
                          <a:latin typeface="Arial Narrow" panose="020B0606020202030204" pitchFamily="34" charset="0"/>
                          <a:ea typeface="+mn-ea"/>
                          <a:cs typeface="+mn-cs"/>
                        </a:rPr>
                        <a:t>Калининградская </a:t>
                      </a:r>
                      <a:r>
                        <a:rPr lang="ru-RU" sz="1400" b="1" i="0" u="none" strike="noStrike" kern="1200" dirty="0">
                          <a:solidFill>
                            <a:srgbClr val="000000"/>
                          </a:solidFill>
                          <a:effectLst/>
                          <a:latin typeface="Arial Narrow" panose="020B0606020202030204" pitchFamily="34" charset="0"/>
                          <a:ea typeface="+mn-ea"/>
                          <a:cs typeface="+mn-cs"/>
                        </a:rPr>
                        <a:t>область</a:t>
                      </a:r>
                    </a:p>
                  </a:txBody>
                  <a:tcPr marL="9525" marR="9525" marT="9525" marB="0" anchor="ct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22</a:t>
                      </a:r>
                    </a:p>
                  </a:txBody>
                  <a:tcPr marL="9525" marR="9525" marT="9525" marB="0" anchor="b"/>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22</a:t>
                      </a:r>
                    </a:p>
                  </a:txBody>
                  <a:tcPr marL="9525" marR="9525" marT="9525" marB="0" anchor="b"/>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100</a:t>
                      </a:r>
                    </a:p>
                  </a:txBody>
                  <a:tcPr marL="9525" marR="9525" marT="9525" marB="0" anchor="b"/>
                </a:tc>
                <a:extLst>
                  <a:ext uri="{0D108BD9-81ED-4DB2-BD59-A6C34878D82A}">
                    <a16:rowId xmlns:a16="http://schemas.microsoft.com/office/drawing/2014/main" val="10008"/>
                  </a:ext>
                </a:extLst>
              </a:tr>
              <a:tr h="0">
                <a:tc>
                  <a:txBody>
                    <a:bodyPr/>
                    <a:lstStyle/>
                    <a:p>
                      <a:pPr algn="l" fontAlgn="ctr"/>
                      <a:r>
                        <a:rPr lang="ru-RU" sz="1400" b="1" i="0" u="none" strike="noStrike" kern="1200" dirty="0">
                          <a:solidFill>
                            <a:srgbClr val="000000"/>
                          </a:solidFill>
                          <a:effectLst/>
                          <a:latin typeface="Arial Narrow" panose="020B0606020202030204" pitchFamily="34" charset="0"/>
                          <a:ea typeface="+mn-ea"/>
                          <a:cs typeface="+mn-cs"/>
                        </a:rPr>
                        <a:t>Ленинградская область</a:t>
                      </a:r>
                    </a:p>
                  </a:txBody>
                  <a:tcPr marL="9525" marR="9525" marT="9525" marB="0" anchor="ct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217</a:t>
                      </a:r>
                    </a:p>
                  </a:txBody>
                  <a:tcPr marL="9525" marR="9525" marT="9525" marB="0" anchor="b"/>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217</a:t>
                      </a:r>
                    </a:p>
                  </a:txBody>
                  <a:tcPr marL="9525" marR="9525" marT="9525" marB="0" anchor="b"/>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100</a:t>
                      </a:r>
                    </a:p>
                  </a:txBody>
                  <a:tcPr marL="9525" marR="9525" marT="9525" marB="0" anchor="b"/>
                </a:tc>
                <a:extLst>
                  <a:ext uri="{0D108BD9-81ED-4DB2-BD59-A6C34878D82A}">
                    <a16:rowId xmlns:a16="http://schemas.microsoft.com/office/drawing/2014/main" val="10010"/>
                  </a:ext>
                </a:extLst>
              </a:tr>
              <a:tr h="0">
                <a:tc>
                  <a:txBody>
                    <a:bodyPr/>
                    <a:lstStyle/>
                    <a:p>
                      <a:pPr algn="l" fontAlgn="ctr"/>
                      <a:r>
                        <a:rPr lang="ru-RU" sz="1400" b="1" i="0" u="none" strike="noStrike" kern="1200" dirty="0">
                          <a:solidFill>
                            <a:srgbClr val="000000"/>
                          </a:solidFill>
                          <a:effectLst/>
                          <a:latin typeface="Arial Narrow" panose="020B0606020202030204" pitchFamily="34" charset="0"/>
                          <a:ea typeface="+mn-ea"/>
                          <a:cs typeface="+mn-cs"/>
                        </a:rPr>
                        <a:t>Псковская область</a:t>
                      </a:r>
                    </a:p>
                  </a:txBody>
                  <a:tcPr marL="9525" marR="9525" marT="9525" marB="0" anchor="ct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136</a:t>
                      </a:r>
                    </a:p>
                  </a:txBody>
                  <a:tcPr marL="9525" marR="9525" marT="9525" marB="0" anchor="b"/>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136</a:t>
                      </a:r>
                    </a:p>
                  </a:txBody>
                  <a:tcPr marL="9525" marR="9525" marT="9525" marB="0" anchor="b"/>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100</a:t>
                      </a:r>
                    </a:p>
                  </a:txBody>
                  <a:tcPr marL="9525" marR="9525" marT="9525" marB="0" anchor="b"/>
                </a:tc>
                <a:extLst>
                  <a:ext uri="{0D108BD9-81ED-4DB2-BD59-A6C34878D82A}">
                    <a16:rowId xmlns:a16="http://schemas.microsoft.com/office/drawing/2014/main" val="10011"/>
                  </a:ext>
                </a:extLst>
              </a:tr>
              <a:tr h="331065">
                <a:tc gridSpan="5">
                  <a:txBody>
                    <a:bodyPr/>
                    <a:lstStyle/>
                    <a:p>
                      <a:pPr marL="0" marR="0" lvl="0" indent="0" algn="ctr" defTabSz="1152144" rtl="0" eaLnBrk="1" fontAlgn="b" latinLnBrk="0" hangingPunct="1">
                        <a:lnSpc>
                          <a:spcPct val="100000"/>
                        </a:lnSpc>
                        <a:spcBef>
                          <a:spcPts val="0"/>
                        </a:spcBef>
                        <a:spcAft>
                          <a:spcPts val="0"/>
                        </a:spcAft>
                        <a:buClrTx/>
                        <a:buSzTx/>
                        <a:buFontTx/>
                        <a:buNone/>
                        <a:tabLst/>
                        <a:defRPr/>
                      </a:pPr>
                      <a:r>
                        <a:rPr lang="ru-RU" sz="1600" b="1" i="0" u="none" strike="noStrike" kern="1200" baseline="0" dirty="0" smtClean="0">
                          <a:solidFill>
                            <a:schemeClr val="bg1"/>
                          </a:solidFill>
                          <a:effectLst/>
                          <a:latin typeface="Arial Narrow" panose="020B0606020202030204" pitchFamily="34" charset="0"/>
                          <a:ea typeface="+mn-ea"/>
                          <a:cs typeface="+mn-cs"/>
                        </a:rPr>
                        <a:t>Сведения размещены от 60% до 100%</a:t>
                      </a:r>
                    </a:p>
                  </a:txBody>
                  <a:tcPr marL="9525" marR="9525" marT="9525" marB="0" anchor="b">
                    <a:solidFill>
                      <a:srgbClr val="144C80"/>
                    </a:solidFill>
                  </a:tcP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endParaRPr lang="ru-RU"/>
                    </a:p>
                  </a:txBody>
                  <a:tcPr/>
                </a:tc>
                <a:extLst>
                  <a:ext uri="{0D108BD9-81ED-4DB2-BD59-A6C34878D82A}">
                    <a16:rowId xmlns:a16="http://schemas.microsoft.com/office/drawing/2014/main" val="10005"/>
                  </a:ext>
                </a:extLst>
              </a:tr>
              <a:tr h="285048">
                <a:tc>
                  <a:txBody>
                    <a:bodyPr/>
                    <a:lstStyle/>
                    <a:p>
                      <a:pPr algn="l" fontAlgn="ctr"/>
                      <a:r>
                        <a:rPr lang="ru-RU" sz="1400" b="1" i="0" u="none" strike="noStrike" kern="1200" dirty="0">
                          <a:solidFill>
                            <a:srgbClr val="000000"/>
                          </a:solidFill>
                          <a:effectLst/>
                          <a:latin typeface="Arial Narrow" panose="020B0606020202030204" pitchFamily="34" charset="0"/>
                          <a:ea typeface="+mn-ea"/>
                          <a:cs typeface="+mn-cs"/>
                        </a:rPr>
                        <a:t>Вологодская область</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Да</a:t>
                      </a:r>
                    </a:p>
                  </a:txBody>
                  <a:tcPr marL="9525" marR="9525" marT="9525" marB="0" anchor="ctr">
                    <a:solidFill>
                      <a:schemeClr val="accent4">
                        <a:lumMod val="40000"/>
                        <a:lumOff val="60000"/>
                      </a:schemeClr>
                    </a:solidFill>
                  </a:tcP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205</a:t>
                      </a:r>
                    </a:p>
                  </a:txBody>
                  <a:tcPr marL="9525" marR="9525" marT="9525" marB="0" anchor="ctr">
                    <a:solidFill>
                      <a:schemeClr val="accent4">
                        <a:lumMod val="40000"/>
                        <a:lumOff val="60000"/>
                      </a:schemeClr>
                    </a:solidFill>
                  </a:tcPr>
                </a:tc>
                <a:tc>
                  <a:txBody>
                    <a:bodyPr/>
                    <a:lstStyle/>
                    <a:p>
                      <a:pPr algn="ctr" fontAlgn="ctr"/>
                      <a:r>
                        <a:rPr lang="ru-RU" sz="1400" b="1" i="0" u="none" strike="noStrike" kern="1200">
                          <a:solidFill>
                            <a:srgbClr val="000000"/>
                          </a:solidFill>
                          <a:effectLst/>
                          <a:latin typeface="Arial Narrow" panose="020B0606020202030204" pitchFamily="34" charset="0"/>
                          <a:ea typeface="+mn-ea"/>
                          <a:cs typeface="+mn-cs"/>
                        </a:rPr>
                        <a:t>203</a:t>
                      </a:r>
                    </a:p>
                  </a:txBody>
                  <a:tcPr marL="9525" marR="9525" marT="9525" marB="0" anchor="ctr">
                    <a:solidFill>
                      <a:schemeClr val="accent4">
                        <a:lumMod val="40000"/>
                        <a:lumOff val="60000"/>
                      </a:schemeClr>
                    </a:solidFill>
                  </a:tcPr>
                </a:tc>
                <a:tc>
                  <a:txBody>
                    <a:bodyPr/>
                    <a:lstStyle/>
                    <a:p>
                      <a:pPr algn="ctr" fontAlgn="ctr"/>
                      <a:r>
                        <a:rPr lang="ru-RU" sz="1400" b="1" i="0" u="none" strike="noStrike" kern="1200" dirty="0" smtClean="0">
                          <a:solidFill>
                            <a:srgbClr val="000000"/>
                          </a:solidFill>
                          <a:effectLst/>
                          <a:latin typeface="Arial Narrow" panose="020B0606020202030204" pitchFamily="34" charset="0"/>
                          <a:ea typeface="+mn-ea"/>
                          <a:cs typeface="+mn-cs"/>
                        </a:rPr>
                        <a:t>99</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solidFill>
                      <a:schemeClr val="accent4">
                        <a:lumMod val="40000"/>
                        <a:lumOff val="60000"/>
                      </a:schemeClr>
                    </a:solidFill>
                  </a:tcPr>
                </a:tc>
                <a:extLst>
                  <a:ext uri="{0D108BD9-81ED-4DB2-BD59-A6C34878D82A}">
                    <a16:rowId xmlns:a16="http://schemas.microsoft.com/office/drawing/2014/main" val="10006"/>
                  </a:ext>
                </a:extLst>
              </a:tr>
              <a:tr h="285048">
                <a:tc>
                  <a:txBody>
                    <a:bodyPr/>
                    <a:lstStyle/>
                    <a:p>
                      <a:pPr algn="l" fontAlgn="ctr"/>
                      <a:r>
                        <a:rPr lang="ru-RU" sz="1400" b="1" i="0" u="none" strike="noStrike" kern="1200" dirty="0">
                          <a:solidFill>
                            <a:srgbClr val="000000"/>
                          </a:solidFill>
                          <a:effectLst/>
                          <a:latin typeface="Arial Narrow" panose="020B0606020202030204" pitchFamily="34" charset="0"/>
                          <a:ea typeface="+mn-ea"/>
                          <a:cs typeface="+mn-cs"/>
                        </a:rPr>
                        <a:t>Новгородская область</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Да</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solidFill>
                      <a:schemeClr val="accent4">
                        <a:lumMod val="40000"/>
                        <a:lumOff val="60000"/>
                      </a:schemeClr>
                    </a:solidFill>
                  </a:tcP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142</a:t>
                      </a:r>
                    </a:p>
                  </a:txBody>
                  <a:tcPr marL="9525" marR="9525" marT="9525" marB="0" anchor="ctr">
                    <a:solidFill>
                      <a:schemeClr val="accent4">
                        <a:lumMod val="40000"/>
                        <a:lumOff val="60000"/>
                      </a:schemeClr>
                    </a:solidFill>
                  </a:tcPr>
                </a:tc>
                <a:tc>
                  <a:txBody>
                    <a:bodyPr/>
                    <a:lstStyle/>
                    <a:p>
                      <a:pPr algn="ctr" fontAlgn="ctr"/>
                      <a:r>
                        <a:rPr lang="ru-RU" sz="1400" b="1" i="0" u="none" strike="noStrike" kern="1200">
                          <a:solidFill>
                            <a:srgbClr val="000000"/>
                          </a:solidFill>
                          <a:effectLst/>
                          <a:latin typeface="Arial Narrow" panose="020B0606020202030204" pitchFamily="34" charset="0"/>
                          <a:ea typeface="+mn-ea"/>
                          <a:cs typeface="+mn-cs"/>
                        </a:rPr>
                        <a:t>129</a:t>
                      </a:r>
                    </a:p>
                  </a:txBody>
                  <a:tcPr marL="9525" marR="9525" marT="9525" marB="0" anchor="ctr">
                    <a:solidFill>
                      <a:schemeClr val="accent4">
                        <a:lumMod val="40000"/>
                        <a:lumOff val="60000"/>
                      </a:schemeClr>
                    </a:solidFill>
                  </a:tcPr>
                </a:tc>
                <a:tc>
                  <a:txBody>
                    <a:bodyPr/>
                    <a:lstStyle/>
                    <a:p>
                      <a:pPr algn="ctr" fontAlgn="ctr"/>
                      <a:r>
                        <a:rPr lang="ru-RU" sz="1400" b="1" i="0" u="none" strike="noStrike" kern="1200">
                          <a:solidFill>
                            <a:srgbClr val="000000"/>
                          </a:solidFill>
                          <a:effectLst/>
                          <a:latin typeface="Arial Narrow" panose="020B0606020202030204" pitchFamily="34" charset="0"/>
                          <a:ea typeface="+mn-ea"/>
                          <a:cs typeface="+mn-cs"/>
                        </a:rPr>
                        <a:t>98,5</a:t>
                      </a:r>
                    </a:p>
                  </a:txBody>
                  <a:tcPr marL="9525" marR="9525" marT="9525" marB="0" anchor="ctr">
                    <a:solidFill>
                      <a:schemeClr val="accent4">
                        <a:lumMod val="40000"/>
                        <a:lumOff val="60000"/>
                      </a:schemeClr>
                    </a:solidFill>
                  </a:tcPr>
                </a:tc>
                <a:extLst>
                  <a:ext uri="{0D108BD9-81ED-4DB2-BD59-A6C34878D82A}">
                    <a16:rowId xmlns:a16="http://schemas.microsoft.com/office/drawing/2014/main" val="10007"/>
                  </a:ext>
                </a:extLst>
              </a:tr>
              <a:tr h="225847">
                <a:tc>
                  <a:txBody>
                    <a:bodyPr/>
                    <a:lstStyle/>
                    <a:p>
                      <a:pPr algn="l" fontAlgn="ctr"/>
                      <a:r>
                        <a:rPr lang="ru-RU" sz="1400" b="1" i="0" u="none" strike="noStrike" kern="1200" dirty="0">
                          <a:solidFill>
                            <a:srgbClr val="000000"/>
                          </a:solidFill>
                          <a:effectLst/>
                          <a:latin typeface="Arial Narrow" panose="020B0606020202030204" pitchFamily="34" charset="0"/>
                          <a:ea typeface="+mn-ea"/>
                          <a:cs typeface="+mn-cs"/>
                        </a:rPr>
                        <a:t>Архангельская область</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Да</a:t>
                      </a:r>
                    </a:p>
                  </a:txBody>
                  <a:tcPr marL="9525" marR="9525" marT="9525" marB="0" anchor="ctr">
                    <a:solidFill>
                      <a:schemeClr val="accent4">
                        <a:lumMod val="40000"/>
                        <a:lumOff val="60000"/>
                      </a:schemeClr>
                    </a:solidFill>
                  </a:tcP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204</a:t>
                      </a:r>
                    </a:p>
                  </a:txBody>
                  <a:tcPr marL="9525" marR="9525" marT="9525" marB="0" anchor="ctr">
                    <a:solidFill>
                      <a:schemeClr val="accent4">
                        <a:lumMod val="40000"/>
                        <a:lumOff val="60000"/>
                      </a:schemeClr>
                    </a:solidFill>
                  </a:tcP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183</a:t>
                      </a:r>
                    </a:p>
                  </a:txBody>
                  <a:tcPr marL="9525" marR="9525" marT="9525" marB="0" anchor="ctr">
                    <a:solidFill>
                      <a:schemeClr val="accent4">
                        <a:lumMod val="40000"/>
                        <a:lumOff val="60000"/>
                      </a:schemeClr>
                    </a:solidFill>
                  </a:tcP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89,7</a:t>
                      </a:r>
                    </a:p>
                  </a:txBody>
                  <a:tcPr marL="9525" marR="9525" marT="9525" marB="0" anchor="ctr">
                    <a:solidFill>
                      <a:schemeClr val="accent4">
                        <a:lumMod val="40000"/>
                        <a:lumOff val="60000"/>
                      </a:schemeClr>
                    </a:solidFill>
                  </a:tcPr>
                </a:tc>
                <a:extLst>
                  <a:ext uri="{0D108BD9-81ED-4DB2-BD59-A6C34878D82A}">
                    <a16:rowId xmlns:a16="http://schemas.microsoft.com/office/drawing/2014/main" val="10009"/>
                  </a:ext>
                </a:extLst>
              </a:tr>
              <a:tr h="225847">
                <a:tc>
                  <a:txBody>
                    <a:bodyPr/>
                    <a:lstStyle/>
                    <a:p>
                      <a:pPr algn="l" fontAlgn="ctr"/>
                      <a:r>
                        <a:rPr lang="ru-RU" sz="1400" b="1" i="0" u="none" strike="noStrike" kern="1200" dirty="0">
                          <a:solidFill>
                            <a:srgbClr val="000000"/>
                          </a:solidFill>
                          <a:effectLst/>
                          <a:latin typeface="Arial Narrow" panose="020B0606020202030204" pitchFamily="34" charset="0"/>
                          <a:ea typeface="+mn-ea"/>
                          <a:cs typeface="+mn-cs"/>
                        </a:rPr>
                        <a:t>Республика Карелия</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Да</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solidFill>
                      <a:srgbClr val="FFE699"/>
                    </a:solidFill>
                  </a:tcPr>
                </a:tc>
                <a:tc>
                  <a:txBody>
                    <a:bodyPr/>
                    <a:lstStyle/>
                    <a:p>
                      <a:pPr algn="ctr" fontAlgn="ctr"/>
                      <a:r>
                        <a:rPr lang="ru-RU" sz="1400" b="1" i="0" u="none" strike="noStrike" kern="1200">
                          <a:solidFill>
                            <a:srgbClr val="000000"/>
                          </a:solidFill>
                          <a:effectLst/>
                          <a:latin typeface="Arial Narrow" panose="020B0606020202030204" pitchFamily="34" charset="0"/>
                          <a:ea typeface="+mn-ea"/>
                          <a:cs typeface="+mn-cs"/>
                        </a:rPr>
                        <a:t>125</a:t>
                      </a:r>
                    </a:p>
                  </a:txBody>
                  <a:tcPr marL="9525" marR="9525" marT="9525" marB="0" anchor="ctr">
                    <a:solidFill>
                      <a:srgbClr val="FFE699"/>
                    </a:solidFill>
                  </a:tcPr>
                </a:tc>
                <a:tc>
                  <a:txBody>
                    <a:bodyPr/>
                    <a:lstStyle/>
                    <a:p>
                      <a:pPr algn="ctr" fontAlgn="ctr"/>
                      <a:r>
                        <a:rPr lang="ru-RU" sz="1400" b="1" i="0" u="none" strike="noStrike" kern="1200">
                          <a:solidFill>
                            <a:srgbClr val="000000"/>
                          </a:solidFill>
                          <a:effectLst/>
                          <a:latin typeface="Arial Narrow" panose="020B0606020202030204" pitchFamily="34" charset="0"/>
                          <a:ea typeface="+mn-ea"/>
                          <a:cs typeface="+mn-cs"/>
                        </a:rPr>
                        <a:t>91</a:t>
                      </a:r>
                    </a:p>
                  </a:txBody>
                  <a:tcPr marL="9525" marR="9525" marT="9525" marB="0" anchor="ctr">
                    <a:solidFill>
                      <a:srgbClr val="FFE699"/>
                    </a:solidFill>
                  </a:tcP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72,8</a:t>
                      </a:r>
                    </a:p>
                  </a:txBody>
                  <a:tcPr marL="9525" marR="9525" marT="9525" marB="0" anchor="ctr">
                    <a:solidFill>
                      <a:srgbClr val="FFE699"/>
                    </a:solidFill>
                  </a:tcPr>
                </a:tc>
                <a:extLst>
                  <a:ext uri="{0D108BD9-81ED-4DB2-BD59-A6C34878D82A}">
                    <a16:rowId xmlns:a16="http://schemas.microsoft.com/office/drawing/2014/main" val="10014"/>
                  </a:ext>
                </a:extLst>
              </a:tr>
            </a:tbl>
          </a:graphicData>
        </a:graphic>
      </p:graphicFrame>
      <p:cxnSp>
        <p:nvCxnSpPr>
          <p:cNvPr id="6" name="Прямая соединительная линия 5"/>
          <p:cNvCxnSpPr/>
          <p:nvPr/>
        </p:nvCxnSpPr>
        <p:spPr>
          <a:xfrm>
            <a:off x="282575" y="938889"/>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71235" y="6835634"/>
            <a:ext cx="8892783" cy="830997"/>
          </a:xfrm>
          <a:prstGeom prst="rect">
            <a:avLst/>
          </a:prstGeom>
          <a:noFill/>
        </p:spPr>
        <p:txBody>
          <a:bodyPr wrap="square" rtlCol="0">
            <a:spAutoFit/>
          </a:bodyPr>
          <a:lstStyle/>
          <a:p>
            <a:pPr marL="285750" indent="-14288"/>
            <a:r>
              <a:rPr lang="ru-RU" sz="2400" b="1" dirty="0">
                <a:solidFill>
                  <a:srgbClr val="144C80"/>
                </a:solidFill>
                <a:latin typeface="Arial Narrow" panose="020B0606020202030204" pitchFamily="34" charset="0"/>
              </a:rPr>
              <a:t>7</a:t>
            </a:r>
            <a:r>
              <a:rPr lang="ru-RU" sz="2400" b="1" dirty="0" smtClean="0">
                <a:solidFill>
                  <a:srgbClr val="144C80"/>
                </a:solidFill>
                <a:latin typeface="Arial Narrow" panose="020B0606020202030204" pitchFamily="34" charset="0"/>
              </a:rPr>
              <a:t> регионов со 100</a:t>
            </a:r>
            <a:r>
              <a:rPr lang="en-US" sz="2400" b="1" dirty="0" smtClean="0">
                <a:solidFill>
                  <a:srgbClr val="144C80"/>
                </a:solidFill>
                <a:latin typeface="Arial Narrow" panose="020B0606020202030204" pitchFamily="34" charset="0"/>
              </a:rPr>
              <a:t>% </a:t>
            </a:r>
            <a:r>
              <a:rPr lang="ru-RU" sz="2400" b="1" dirty="0" smtClean="0">
                <a:solidFill>
                  <a:srgbClr val="144C80"/>
                </a:solidFill>
                <a:latin typeface="Arial Narrow" panose="020B0606020202030204" pitchFamily="34" charset="0"/>
              </a:rPr>
              <a:t>показателем размещения реестров</a:t>
            </a:r>
          </a:p>
          <a:p>
            <a:pPr marL="285750"/>
            <a:r>
              <a:rPr lang="ru-RU" sz="2400" b="1" dirty="0">
                <a:solidFill>
                  <a:srgbClr val="144C80"/>
                </a:solidFill>
                <a:latin typeface="Arial Narrow" panose="020B0606020202030204" pitchFamily="34" charset="0"/>
              </a:rPr>
              <a:t>4</a:t>
            </a:r>
            <a:r>
              <a:rPr lang="ru-RU" sz="2400" b="1" dirty="0" smtClean="0">
                <a:solidFill>
                  <a:srgbClr val="144C80"/>
                </a:solidFill>
                <a:latin typeface="Arial Narrow" panose="020B0606020202030204" pitchFamily="34" charset="0"/>
              </a:rPr>
              <a:t> региона с показателем размещения от 60% до 100%</a:t>
            </a:r>
          </a:p>
        </p:txBody>
      </p:sp>
      <p:sp>
        <p:nvSpPr>
          <p:cNvPr id="8" name="TextBox 7"/>
          <p:cNvSpPr txBox="1"/>
          <p:nvPr/>
        </p:nvSpPr>
        <p:spPr>
          <a:xfrm>
            <a:off x="1222855" y="6853100"/>
            <a:ext cx="2546412" cy="461665"/>
          </a:xfrm>
          <a:prstGeom prst="rect">
            <a:avLst/>
          </a:prstGeom>
          <a:noFill/>
        </p:spPr>
        <p:txBody>
          <a:bodyPr wrap="square" rtlCol="0">
            <a:spAutoFit/>
          </a:bodyPr>
          <a:lstStyle/>
          <a:p>
            <a:r>
              <a:rPr lang="ru-RU" sz="2400" b="1" dirty="0" smtClean="0">
                <a:solidFill>
                  <a:srgbClr val="144C80"/>
                </a:solidFill>
                <a:latin typeface="Arial Narrow" panose="020B0606020202030204" pitchFamily="34" charset="0"/>
              </a:rPr>
              <a:t>ИТОГО по СЗФО</a:t>
            </a:r>
            <a:r>
              <a:rPr lang="ru-RU" sz="2400" b="1" dirty="0">
                <a:solidFill>
                  <a:srgbClr val="144C80"/>
                </a:solidFill>
                <a:latin typeface="Arial Narrow" panose="020B0606020202030204" pitchFamily="34" charset="0"/>
              </a:rPr>
              <a:t>:</a:t>
            </a:r>
            <a:endParaRPr lang="ru-RU" sz="2400" dirty="0"/>
          </a:p>
        </p:txBody>
      </p:sp>
      <p:sp>
        <p:nvSpPr>
          <p:cNvPr id="9" name="Номер слайда 1"/>
          <p:cNvSpPr txBox="1">
            <a:spLocks/>
          </p:cNvSpPr>
          <p:nvPr/>
        </p:nvSpPr>
        <p:spPr>
          <a:xfrm>
            <a:off x="9484003" y="8006228"/>
            <a:ext cx="2834997" cy="460041"/>
          </a:xfrm>
          <a:prstGeom prst="rect">
            <a:avLst/>
          </a:prstGeom>
        </p:spPr>
        <p:txBody>
          <a:bodyPr vert="horz" lIns="91440" tIns="45720" rIns="91440" bIns="45720" rtlCol="0" anchor="ctr"/>
          <a:lstStyle>
            <a:defPPr>
              <a:defRPr lang="en-US"/>
            </a:defPPr>
            <a:lvl1pPr marL="0" algn="r" defTabSz="457200" rtl="0" eaLnBrk="1" latinLnBrk="0" hangingPunct="1">
              <a:defRPr sz="1512"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05E221-E10C-40C7-8143-48F6241B2838}" type="slidenum">
              <a:rPr lang="ru-RU" smtClean="0"/>
              <a:pPr/>
              <a:t>15</a:t>
            </a:fld>
            <a:endParaRPr lang="ru-RU" dirty="0"/>
          </a:p>
        </p:txBody>
      </p:sp>
    </p:spTree>
    <p:extLst>
      <p:ext uri="{BB962C8B-B14F-4D97-AF65-F5344CB8AC3E}">
        <p14:creationId xmlns:p14="http://schemas.microsoft.com/office/powerpoint/2010/main" val="3792979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54281" y="172122"/>
            <a:ext cx="10266673" cy="652955"/>
          </a:xfrm>
          <a:prstGeom prst="rect">
            <a:avLst/>
          </a:prstGeom>
          <a:noFill/>
        </p:spPr>
        <p:txBody>
          <a:bodyPr wrap="square" lIns="59057" tIns="29528" rIns="0" bIns="29528" rtlCol="0" anchor="ctr">
            <a:noAutofit/>
          </a:bodyPr>
          <a:lstStyle/>
          <a:p>
            <a:pPr lvl="0">
              <a:defRPr/>
            </a:pPr>
            <a:r>
              <a:rPr lang="ru-RU" sz="2000" b="1" dirty="0">
                <a:solidFill>
                  <a:srgbClr val="144C80"/>
                </a:solidFill>
                <a:latin typeface="Arial Narrow" panose="020B0606020202030204" pitchFamily="34" charset="0"/>
                <a:cs typeface="Arial" panose="020B0604020202020204" pitchFamily="34" charset="0"/>
              </a:rPr>
              <a:t>Результаты размещения ссылок на реестры государственного и муниципального </a:t>
            </a:r>
          </a:p>
          <a:p>
            <a:pPr lvl="0">
              <a:defRPr/>
            </a:pPr>
            <a:r>
              <a:rPr lang="ru-RU" sz="2000" b="1" dirty="0">
                <a:solidFill>
                  <a:srgbClr val="144C80"/>
                </a:solidFill>
                <a:latin typeface="Arial Narrow" panose="020B0606020202030204" pitchFamily="34" charset="0"/>
                <a:cs typeface="Arial" panose="020B0604020202020204" pitchFamily="34" charset="0"/>
              </a:rPr>
              <a:t>имущества на территории Южного </a:t>
            </a:r>
            <a:r>
              <a:rPr lang="ru-RU" sz="2000" b="1" dirty="0" smtClean="0">
                <a:solidFill>
                  <a:srgbClr val="144C80"/>
                </a:solidFill>
                <a:latin typeface="Arial Narrow" panose="020B0606020202030204" pitchFamily="34" charset="0"/>
                <a:cs typeface="Arial" panose="020B0604020202020204" pitchFamily="34" charset="0"/>
              </a:rPr>
              <a:t>федерального округа</a:t>
            </a:r>
            <a:endParaRPr kumimoji="0" lang="ru-RU" altLang="ru-RU" sz="2000" b="0" i="0" u="none" strike="noStrike" kern="1200" cap="none" spc="0" normalizeH="0" baseline="0" noProof="0" dirty="0">
              <a:ln>
                <a:noFill/>
              </a:ln>
              <a:solidFill>
                <a:schemeClr val="accent1">
                  <a:lumMod val="50000"/>
                </a:schemeClr>
              </a:solidFill>
              <a:effectLst/>
              <a:uLnTx/>
              <a:uFillTx/>
              <a:latin typeface="Arial Narrow" panose="020B0606020202030204" pitchFamily="34" charset="0"/>
              <a:ea typeface="Tahoma" pitchFamily="34" charset="0"/>
              <a:cs typeface="Tahoma" pitchFamily="34" charset="0"/>
            </a:endParaRPr>
          </a:p>
        </p:txBody>
      </p:sp>
      <p:sp>
        <p:nvSpPr>
          <p:cNvPr id="4" name="Прямоугольник 3"/>
          <p:cNvSpPr/>
          <p:nvPr/>
        </p:nvSpPr>
        <p:spPr>
          <a:xfrm>
            <a:off x="436274" y="482023"/>
            <a:ext cx="406587" cy="273473"/>
          </a:xfrm>
          <a:prstGeom prst="rect">
            <a:avLst/>
          </a:prstGeom>
        </p:spPr>
        <p:txBody>
          <a:bodyPr wrap="square">
            <a:spAutoFit/>
          </a:bodyPr>
          <a:lstStyle/>
          <a:p>
            <a:pPr>
              <a:lnSpc>
                <a:spcPct val="107000"/>
              </a:lnSpc>
              <a:spcAft>
                <a:spcPts val="80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5" name="Прямая соединительная линия 4"/>
          <p:cNvCxnSpPr/>
          <p:nvPr/>
        </p:nvCxnSpPr>
        <p:spPr>
          <a:xfrm>
            <a:off x="282575" y="938889"/>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528171" y="6433551"/>
            <a:ext cx="8892783" cy="830997"/>
          </a:xfrm>
          <a:prstGeom prst="rect">
            <a:avLst/>
          </a:prstGeom>
          <a:noFill/>
        </p:spPr>
        <p:txBody>
          <a:bodyPr wrap="square" rtlCol="0">
            <a:spAutoFit/>
          </a:bodyPr>
          <a:lstStyle/>
          <a:p>
            <a:pPr marL="285750" indent="-14288"/>
            <a:r>
              <a:rPr lang="ru-RU" sz="2400" b="1" dirty="0">
                <a:solidFill>
                  <a:srgbClr val="144C80"/>
                </a:solidFill>
                <a:latin typeface="Arial Narrow" panose="020B0606020202030204" pitchFamily="34" charset="0"/>
              </a:rPr>
              <a:t>6</a:t>
            </a:r>
            <a:r>
              <a:rPr lang="ru-RU" sz="2400" b="1" dirty="0" smtClean="0">
                <a:solidFill>
                  <a:srgbClr val="144C80"/>
                </a:solidFill>
                <a:latin typeface="Arial Narrow" panose="020B0606020202030204" pitchFamily="34" charset="0"/>
              </a:rPr>
              <a:t> регионов со 100</a:t>
            </a:r>
            <a:r>
              <a:rPr lang="en-US" sz="2400" b="1" dirty="0" smtClean="0">
                <a:solidFill>
                  <a:srgbClr val="144C80"/>
                </a:solidFill>
                <a:latin typeface="Arial Narrow" panose="020B0606020202030204" pitchFamily="34" charset="0"/>
              </a:rPr>
              <a:t>% </a:t>
            </a:r>
            <a:r>
              <a:rPr lang="ru-RU" sz="2400" b="1" dirty="0" smtClean="0">
                <a:solidFill>
                  <a:srgbClr val="144C80"/>
                </a:solidFill>
                <a:latin typeface="Arial Narrow" panose="020B0606020202030204" pitchFamily="34" charset="0"/>
              </a:rPr>
              <a:t>показателем размещения реестров</a:t>
            </a:r>
          </a:p>
          <a:p>
            <a:pPr marL="285750"/>
            <a:r>
              <a:rPr lang="ru-RU" sz="2400" b="1" dirty="0">
                <a:solidFill>
                  <a:srgbClr val="144C80"/>
                </a:solidFill>
                <a:latin typeface="Arial Narrow" panose="020B0606020202030204" pitchFamily="34" charset="0"/>
              </a:rPr>
              <a:t>2</a:t>
            </a:r>
            <a:r>
              <a:rPr lang="ru-RU" sz="2400" b="1" dirty="0" smtClean="0">
                <a:solidFill>
                  <a:srgbClr val="144C80"/>
                </a:solidFill>
                <a:latin typeface="Arial Narrow" panose="020B0606020202030204" pitchFamily="34" charset="0"/>
              </a:rPr>
              <a:t> региона с показателем размещения от 60% до 100%</a:t>
            </a:r>
          </a:p>
        </p:txBody>
      </p:sp>
      <p:sp>
        <p:nvSpPr>
          <p:cNvPr id="7" name="TextBox 6"/>
          <p:cNvSpPr txBox="1"/>
          <p:nvPr/>
        </p:nvSpPr>
        <p:spPr>
          <a:xfrm>
            <a:off x="1524070" y="6433551"/>
            <a:ext cx="2546412" cy="461665"/>
          </a:xfrm>
          <a:prstGeom prst="rect">
            <a:avLst/>
          </a:prstGeom>
          <a:noFill/>
        </p:spPr>
        <p:txBody>
          <a:bodyPr wrap="square" rtlCol="0">
            <a:spAutoFit/>
          </a:bodyPr>
          <a:lstStyle/>
          <a:p>
            <a:r>
              <a:rPr lang="ru-RU" sz="2400" b="1" dirty="0" smtClean="0">
                <a:solidFill>
                  <a:srgbClr val="144C80"/>
                </a:solidFill>
                <a:latin typeface="Arial Narrow" panose="020B0606020202030204" pitchFamily="34" charset="0"/>
              </a:rPr>
              <a:t>ИТОГО по ЮФО</a:t>
            </a:r>
            <a:r>
              <a:rPr lang="ru-RU" sz="2400" b="1" dirty="0">
                <a:solidFill>
                  <a:srgbClr val="144C80"/>
                </a:solidFill>
                <a:latin typeface="Arial Narrow" panose="020B0606020202030204" pitchFamily="34" charset="0"/>
              </a:rPr>
              <a:t>:</a:t>
            </a:r>
            <a:endParaRPr lang="ru-RU" sz="2400" dirty="0"/>
          </a:p>
        </p:txBody>
      </p:sp>
      <p:sp>
        <p:nvSpPr>
          <p:cNvPr id="8" name="Номер слайда 1"/>
          <p:cNvSpPr txBox="1">
            <a:spLocks/>
          </p:cNvSpPr>
          <p:nvPr/>
        </p:nvSpPr>
        <p:spPr>
          <a:xfrm>
            <a:off x="9484003" y="8006228"/>
            <a:ext cx="2834997" cy="460041"/>
          </a:xfrm>
          <a:prstGeom prst="rect">
            <a:avLst/>
          </a:prstGeom>
        </p:spPr>
        <p:txBody>
          <a:bodyPr vert="horz" lIns="91440" tIns="45720" rIns="91440" bIns="45720" rtlCol="0" anchor="ctr"/>
          <a:lstStyle>
            <a:defPPr>
              <a:defRPr lang="en-US"/>
            </a:defPPr>
            <a:lvl1pPr marL="0" algn="r" defTabSz="457200" rtl="0" eaLnBrk="1" latinLnBrk="0" hangingPunct="1">
              <a:defRPr sz="1512"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05E221-E10C-40C7-8143-48F6241B2838}" type="slidenum">
              <a:rPr lang="ru-RU" smtClean="0"/>
              <a:pPr/>
              <a:t>16</a:t>
            </a:fld>
            <a:endParaRPr lang="ru-RU" dirty="0"/>
          </a:p>
        </p:txBody>
      </p:sp>
      <p:graphicFrame>
        <p:nvGraphicFramePr>
          <p:cNvPr id="9" name="Таблица 8"/>
          <p:cNvGraphicFramePr>
            <a:graphicFrameLocks noGrp="1"/>
          </p:cNvGraphicFramePr>
          <p:nvPr>
            <p:extLst>
              <p:ext uri="{D42A27DB-BD31-4B8C-83A1-F6EECF244321}">
                <p14:modId xmlns:p14="http://schemas.microsoft.com/office/powerpoint/2010/main" val="2068140801"/>
              </p:ext>
            </p:extLst>
          </p:nvPr>
        </p:nvGraphicFramePr>
        <p:xfrm>
          <a:off x="523875" y="1108546"/>
          <a:ext cx="11629139" cy="4274354"/>
        </p:xfrm>
        <a:graphic>
          <a:graphicData uri="http://schemas.openxmlformats.org/drawingml/2006/table">
            <a:tbl>
              <a:tblPr>
                <a:tableStyleId>{5C22544A-7EE6-4342-B048-85BDC9FD1C3A}</a:tableStyleId>
              </a:tblPr>
              <a:tblGrid>
                <a:gridCol w="3245208">
                  <a:extLst>
                    <a:ext uri="{9D8B030D-6E8A-4147-A177-3AD203B41FA5}">
                      <a16:colId xmlns:a16="http://schemas.microsoft.com/office/drawing/2014/main" val="20000"/>
                    </a:ext>
                  </a:extLst>
                </a:gridCol>
                <a:gridCol w="2170904">
                  <a:extLst>
                    <a:ext uri="{9D8B030D-6E8A-4147-A177-3AD203B41FA5}">
                      <a16:colId xmlns:a16="http://schemas.microsoft.com/office/drawing/2014/main" val="20001"/>
                    </a:ext>
                  </a:extLst>
                </a:gridCol>
                <a:gridCol w="2220618">
                  <a:extLst>
                    <a:ext uri="{9D8B030D-6E8A-4147-A177-3AD203B41FA5}">
                      <a16:colId xmlns:a16="http://schemas.microsoft.com/office/drawing/2014/main" val="20002"/>
                    </a:ext>
                  </a:extLst>
                </a:gridCol>
                <a:gridCol w="1786273">
                  <a:extLst>
                    <a:ext uri="{9D8B030D-6E8A-4147-A177-3AD203B41FA5}">
                      <a16:colId xmlns:a16="http://schemas.microsoft.com/office/drawing/2014/main" val="20003"/>
                    </a:ext>
                  </a:extLst>
                </a:gridCol>
                <a:gridCol w="2206136">
                  <a:extLst>
                    <a:ext uri="{9D8B030D-6E8A-4147-A177-3AD203B41FA5}">
                      <a16:colId xmlns:a16="http://schemas.microsoft.com/office/drawing/2014/main" val="20004"/>
                    </a:ext>
                  </a:extLst>
                </a:gridCol>
              </a:tblGrid>
              <a:tr h="1587029">
                <a:tc>
                  <a:txBody>
                    <a:bodyPr/>
                    <a:lstStyle/>
                    <a:p>
                      <a:pPr marL="0" algn="ctr" defTabSz="1152144" rtl="0" eaLnBrk="1" fontAlgn="ctr" latinLnBrk="0" hangingPunct="1"/>
                      <a:r>
                        <a:rPr lang="ru-RU" sz="1800" b="0" i="0" u="none" strike="noStrike" kern="1200" dirty="0">
                          <a:solidFill>
                            <a:schemeClr val="bg1"/>
                          </a:solidFill>
                          <a:effectLst/>
                          <a:latin typeface="Arial Narrow" panose="020B0606020202030204" pitchFamily="34" charset="0"/>
                          <a:ea typeface="+mn-ea"/>
                          <a:cs typeface="+mn-cs"/>
                        </a:rPr>
                        <a:t>Наименование региона</a:t>
                      </a:r>
                    </a:p>
                  </a:txBody>
                  <a:tcPr marL="9525" marR="9525" marT="9525" marB="0" anchor="ctr">
                    <a:solidFill>
                      <a:srgbClr val="144C80"/>
                    </a:solidFill>
                  </a:tcPr>
                </a:tc>
                <a:tc>
                  <a:txBody>
                    <a:bodyPr/>
                    <a:lstStyle/>
                    <a:p>
                      <a:pPr marL="0" algn="ctr" defTabSz="1152144" rtl="0" eaLnBrk="1" fontAlgn="ctr" latinLnBrk="0" hangingPunct="1"/>
                      <a:r>
                        <a:rPr lang="ru-RU" sz="1800" b="0" i="0" u="none" strike="noStrike" kern="1200" dirty="0">
                          <a:solidFill>
                            <a:schemeClr val="bg1"/>
                          </a:solidFill>
                          <a:effectLst/>
                          <a:latin typeface="Arial Narrow" panose="020B0606020202030204" pitchFamily="34" charset="0"/>
                          <a:ea typeface="+mn-ea"/>
                          <a:cs typeface="+mn-cs"/>
                        </a:rPr>
                        <a:t>Ссылка на реестр </a:t>
                      </a:r>
                      <a:r>
                        <a:rPr lang="ru-RU" sz="1800" b="0" i="0" u="none" strike="noStrike" kern="1200" dirty="0" smtClean="0">
                          <a:solidFill>
                            <a:schemeClr val="bg1"/>
                          </a:solidFill>
                          <a:effectLst/>
                          <a:latin typeface="Arial Narrow" panose="020B0606020202030204" pitchFamily="34" charset="0"/>
                          <a:ea typeface="+mn-ea"/>
                          <a:cs typeface="+mn-cs"/>
                        </a:rPr>
                        <a:t>государственной</a:t>
                      </a:r>
                      <a:r>
                        <a:rPr lang="ru-RU" sz="1800" b="0" i="0" u="none" strike="noStrike" kern="1200" baseline="0" dirty="0" smtClean="0">
                          <a:solidFill>
                            <a:schemeClr val="bg1"/>
                          </a:solidFill>
                          <a:effectLst/>
                          <a:latin typeface="Arial Narrow" panose="020B0606020202030204" pitchFamily="34" charset="0"/>
                          <a:ea typeface="+mn-ea"/>
                          <a:cs typeface="+mn-cs"/>
                        </a:rPr>
                        <a:t> собственности  региона</a:t>
                      </a:r>
                      <a:endParaRPr lang="ru-RU" sz="1800" b="0" i="0" u="none" strike="noStrike" kern="1200" dirty="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tc>
                  <a:txBody>
                    <a:bodyPr/>
                    <a:lstStyle/>
                    <a:p>
                      <a:pPr marL="0" algn="ctr" defTabSz="1152144" rtl="0" eaLnBrk="1" fontAlgn="ctr" latinLnBrk="0" hangingPunct="1"/>
                      <a:r>
                        <a:rPr lang="ru-RU" sz="1800" b="0" i="0" u="none" strike="noStrike" kern="1200" dirty="0" smtClean="0">
                          <a:solidFill>
                            <a:schemeClr val="bg1"/>
                          </a:solidFill>
                          <a:effectLst/>
                          <a:latin typeface="Arial Narrow" panose="020B0606020202030204" pitchFamily="34" charset="0"/>
                          <a:ea typeface="+mn-ea"/>
                          <a:cs typeface="+mn-cs"/>
                        </a:rPr>
                        <a:t>Количество муниципальных</a:t>
                      </a:r>
                      <a:r>
                        <a:rPr lang="ru-RU" sz="1800" b="0" i="0" u="none" strike="noStrike" kern="1200" baseline="0" dirty="0" smtClean="0">
                          <a:solidFill>
                            <a:schemeClr val="bg1"/>
                          </a:solidFill>
                          <a:effectLst/>
                          <a:latin typeface="Arial Narrow" panose="020B0606020202030204" pitchFamily="34" charset="0"/>
                          <a:ea typeface="+mn-ea"/>
                          <a:cs typeface="+mn-cs"/>
                        </a:rPr>
                        <a:t> образований в составе региона</a:t>
                      </a:r>
                      <a:endParaRPr lang="ru-RU" sz="1800" b="0" i="0" u="none" strike="noStrike" kern="1200" dirty="0" smtClean="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tc>
                  <a:txBody>
                    <a:bodyPr/>
                    <a:lstStyle/>
                    <a:p>
                      <a:pPr marL="0" algn="ctr" defTabSz="1152144" rtl="0" eaLnBrk="1" fontAlgn="ctr" latinLnBrk="0" hangingPunct="1"/>
                      <a:r>
                        <a:rPr lang="ru-RU" sz="1800" b="0" i="0" u="none" strike="noStrike" kern="1200" dirty="0" smtClean="0">
                          <a:solidFill>
                            <a:schemeClr val="bg1"/>
                          </a:solidFill>
                          <a:effectLst/>
                          <a:latin typeface="Arial Narrow" panose="020B0606020202030204" pitchFamily="34" charset="0"/>
                          <a:ea typeface="+mn-ea"/>
                          <a:cs typeface="+mn-cs"/>
                        </a:rPr>
                        <a:t>Количество реестров муниципальных образований</a:t>
                      </a:r>
                      <a:endParaRPr lang="ru-RU" sz="1800" b="0" i="0" u="none" strike="noStrike" kern="1200" dirty="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tc>
                  <a:txBody>
                    <a:bodyPr/>
                    <a:lstStyle/>
                    <a:p>
                      <a:pPr marL="0" algn="ctr" defTabSz="1152144" rtl="0" eaLnBrk="1" fontAlgn="ctr" latinLnBrk="0" hangingPunct="1"/>
                      <a:r>
                        <a:rPr lang="ru-RU" sz="1800" b="0" i="0" u="none" strike="noStrike" kern="1200" dirty="0" smtClean="0">
                          <a:solidFill>
                            <a:schemeClr val="bg1"/>
                          </a:solidFill>
                          <a:effectLst/>
                          <a:latin typeface="Arial Narrow" panose="020B0606020202030204" pitchFamily="34" charset="0"/>
                          <a:ea typeface="+mn-ea"/>
                          <a:cs typeface="+mn-cs"/>
                        </a:rPr>
                        <a:t>% Выполнения</a:t>
                      </a:r>
                      <a:endParaRPr lang="ru-RU" sz="1800" b="0" i="0" u="none" strike="noStrike" kern="1200" dirty="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extLst>
                  <a:ext uri="{0D108BD9-81ED-4DB2-BD59-A6C34878D82A}">
                    <a16:rowId xmlns:a16="http://schemas.microsoft.com/office/drawing/2014/main" val="10000"/>
                  </a:ext>
                </a:extLst>
              </a:tr>
              <a:tr h="313419">
                <a:tc gridSpan="5">
                  <a:txBody>
                    <a:bodyPr/>
                    <a:lstStyle/>
                    <a:p>
                      <a:pPr marL="0" marR="0" lvl="0" indent="0" algn="ctr" defTabSz="1152144" rtl="0" eaLnBrk="1" fontAlgn="ctr" latinLnBrk="0" hangingPunct="1">
                        <a:lnSpc>
                          <a:spcPct val="100000"/>
                        </a:lnSpc>
                        <a:spcBef>
                          <a:spcPts val="0"/>
                        </a:spcBef>
                        <a:spcAft>
                          <a:spcPts val="0"/>
                        </a:spcAft>
                        <a:buClrTx/>
                        <a:buSzTx/>
                        <a:buFontTx/>
                        <a:buNone/>
                        <a:tabLst/>
                        <a:defRPr/>
                      </a:pPr>
                      <a:r>
                        <a:rPr lang="ru-RU" sz="1600" b="1" i="0" u="none" strike="noStrike" kern="1200" dirty="0" smtClean="0">
                          <a:solidFill>
                            <a:schemeClr val="bg1"/>
                          </a:solidFill>
                          <a:effectLst/>
                          <a:latin typeface="Arial Narrow" panose="020B0606020202030204" pitchFamily="34" charset="0"/>
                          <a:ea typeface="+mn-ea"/>
                          <a:cs typeface="+mn-cs"/>
                        </a:rPr>
                        <a:t>Сведения</a:t>
                      </a:r>
                      <a:r>
                        <a:rPr lang="ru-RU" sz="1600" b="1" i="0" u="none" strike="noStrike" kern="1200" baseline="0" dirty="0" smtClean="0">
                          <a:solidFill>
                            <a:schemeClr val="bg1"/>
                          </a:solidFill>
                          <a:effectLst/>
                          <a:latin typeface="Arial Narrow" panose="020B0606020202030204" pitchFamily="34" charset="0"/>
                          <a:ea typeface="+mn-ea"/>
                          <a:cs typeface="+mn-cs"/>
                        </a:rPr>
                        <a:t> размещены в полном объеме</a:t>
                      </a:r>
                      <a:endParaRPr lang="ru-RU" sz="1600" b="1" i="0" u="none" strike="noStrike" kern="1200" dirty="0" smtClean="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endParaRPr lang="ru-RU"/>
                    </a:p>
                  </a:txBody>
                  <a:tcPr/>
                </a:tc>
                <a:extLst>
                  <a:ext uri="{0D108BD9-81ED-4DB2-BD59-A6C34878D82A}">
                    <a16:rowId xmlns:a16="http://schemas.microsoft.com/office/drawing/2014/main" val="10001"/>
                  </a:ext>
                </a:extLst>
              </a:tr>
              <a:tr h="311713">
                <a:tc>
                  <a:txBody>
                    <a:bodyPr/>
                    <a:lstStyle/>
                    <a:p>
                      <a:pPr algn="l" fontAlgn="ctr"/>
                      <a:r>
                        <a:rPr lang="ru-RU" sz="1400" b="1" i="0" u="none" strike="noStrike" kern="1200" dirty="0">
                          <a:solidFill>
                            <a:srgbClr val="000000"/>
                          </a:solidFill>
                          <a:effectLst/>
                          <a:latin typeface="Arial Narrow" panose="020B0606020202030204" pitchFamily="34" charset="0"/>
                          <a:ea typeface="+mn-ea"/>
                          <a:cs typeface="+mn-cs"/>
                        </a:rPr>
                        <a:t>Город Севастополь</a:t>
                      </a:r>
                    </a:p>
                  </a:txBody>
                  <a:tcPr marL="9525" marR="9525" marT="9525" marB="0" anchor="ct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 </a:t>
                      </a:r>
                      <a:r>
                        <a:rPr lang="ru-RU" sz="1400" b="1" i="0" u="none" strike="noStrike" kern="1200" dirty="0" smtClean="0">
                          <a:solidFill>
                            <a:srgbClr val="000000"/>
                          </a:solidFill>
                          <a:effectLst/>
                          <a:latin typeface="Arial Narrow" panose="020B0606020202030204" pitchFamily="34" charset="0"/>
                          <a:ea typeface="+mn-ea"/>
                          <a:cs typeface="+mn-cs"/>
                        </a:rPr>
                        <a:t>-</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a:txBody>
                    <a:bodyPr/>
                    <a:lstStyle/>
                    <a:p>
                      <a:pPr algn="ctr" fontAlgn="ctr"/>
                      <a:r>
                        <a:rPr lang="ru-RU" sz="1400" b="1" i="0" u="none" strike="noStrike" kern="1200" dirty="0" smtClean="0">
                          <a:solidFill>
                            <a:srgbClr val="000000"/>
                          </a:solidFill>
                          <a:effectLst/>
                          <a:latin typeface="Arial Narrow" panose="020B0606020202030204" pitchFamily="34" charset="0"/>
                          <a:ea typeface="+mn-ea"/>
                          <a:cs typeface="+mn-cs"/>
                        </a:rPr>
                        <a:t>-</a:t>
                      </a:r>
                      <a:r>
                        <a:rPr lang="ru-RU" sz="1400" b="1" i="0" u="none" strike="noStrike" kern="1200" dirty="0">
                          <a:solidFill>
                            <a:srgbClr val="000000"/>
                          </a:solidFill>
                          <a:effectLst/>
                          <a:latin typeface="Arial Narrow" panose="020B0606020202030204" pitchFamily="34" charset="0"/>
                          <a:ea typeface="+mn-ea"/>
                          <a:cs typeface="+mn-cs"/>
                        </a:rPr>
                        <a:t> </a:t>
                      </a:r>
                    </a:p>
                  </a:txBody>
                  <a:tcPr marL="9525" marR="9525" marT="9525" marB="0" anchor="ctr"/>
                </a:tc>
                <a:tc>
                  <a:txBody>
                    <a:bodyPr/>
                    <a:lstStyle/>
                    <a:p>
                      <a:pPr algn="ctr" fontAlgn="ctr"/>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02"/>
                  </a:ext>
                </a:extLst>
              </a:tr>
              <a:tr h="281310">
                <a:tc>
                  <a:txBody>
                    <a:bodyPr/>
                    <a:lstStyle/>
                    <a:p>
                      <a:pPr algn="l" fontAlgn="ctr"/>
                      <a:r>
                        <a:rPr lang="ru-RU" sz="1400" b="1" i="0" u="none" strike="noStrike" kern="1200" dirty="0">
                          <a:solidFill>
                            <a:srgbClr val="000000"/>
                          </a:solidFill>
                          <a:effectLst/>
                          <a:latin typeface="Arial Narrow" panose="020B0606020202030204" pitchFamily="34" charset="0"/>
                          <a:ea typeface="+mn-ea"/>
                          <a:cs typeface="+mn-cs"/>
                        </a:rPr>
                        <a:t>Астраханская область</a:t>
                      </a:r>
                    </a:p>
                  </a:txBody>
                  <a:tcPr marL="9525" marR="9525" marT="9525" marB="0" anchor="ct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143</a:t>
                      </a:r>
                    </a:p>
                  </a:txBody>
                  <a:tcPr marL="9525" marR="9525" marT="9525" marB="0" anchor="ctr"/>
                </a:tc>
                <a:tc>
                  <a:txBody>
                    <a:bodyPr/>
                    <a:lstStyle/>
                    <a:p>
                      <a:pPr algn="ctr" fontAlgn="ctr"/>
                      <a:r>
                        <a:rPr lang="ru-RU" sz="1400" b="1" i="0" u="none" strike="noStrike" kern="1200">
                          <a:solidFill>
                            <a:srgbClr val="000000"/>
                          </a:solidFill>
                          <a:effectLst/>
                          <a:latin typeface="Arial Narrow" panose="020B0606020202030204" pitchFamily="34" charset="0"/>
                          <a:ea typeface="+mn-ea"/>
                          <a:cs typeface="+mn-cs"/>
                        </a:rPr>
                        <a:t>143</a:t>
                      </a:r>
                    </a:p>
                  </a:txBody>
                  <a:tcPr marL="9525" marR="9525" marT="9525" marB="0" anchor="ctr"/>
                </a:tc>
                <a:tc>
                  <a:txBody>
                    <a:bodyPr/>
                    <a:lstStyle/>
                    <a:p>
                      <a:pPr algn="ctr" fontAlgn="ctr"/>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03"/>
                  </a:ext>
                </a:extLst>
              </a:tr>
              <a:tr h="93770">
                <a:tc>
                  <a:txBody>
                    <a:bodyPr/>
                    <a:lstStyle/>
                    <a:p>
                      <a:pPr algn="l" fontAlgn="ctr"/>
                      <a:r>
                        <a:rPr lang="ru-RU" sz="1400" b="1" i="0" u="none" strike="noStrike" kern="1200" dirty="0">
                          <a:solidFill>
                            <a:srgbClr val="000000"/>
                          </a:solidFill>
                          <a:effectLst/>
                          <a:latin typeface="Arial Narrow" panose="020B0606020202030204" pitchFamily="34" charset="0"/>
                          <a:ea typeface="+mn-ea"/>
                          <a:cs typeface="+mn-cs"/>
                        </a:rPr>
                        <a:t>Волгоградская область</a:t>
                      </a:r>
                    </a:p>
                  </a:txBody>
                  <a:tcPr marL="9525" marR="9525" marT="9525" marB="0" anchor="ct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475</a:t>
                      </a:r>
                    </a:p>
                  </a:txBody>
                  <a:tcPr marL="9525" marR="9525" marT="9525" marB="0" anchor="ctr"/>
                </a:tc>
                <a:tc>
                  <a:txBody>
                    <a:bodyPr/>
                    <a:lstStyle/>
                    <a:p>
                      <a:pPr algn="ctr" fontAlgn="ctr"/>
                      <a:r>
                        <a:rPr lang="ru-RU" sz="1400" b="1" i="0" u="none" strike="noStrike" kern="1200">
                          <a:solidFill>
                            <a:srgbClr val="000000"/>
                          </a:solidFill>
                          <a:effectLst/>
                          <a:latin typeface="Arial Narrow" panose="020B0606020202030204" pitchFamily="34" charset="0"/>
                          <a:ea typeface="+mn-ea"/>
                          <a:cs typeface="+mn-cs"/>
                        </a:rPr>
                        <a:t>475</a:t>
                      </a:r>
                    </a:p>
                  </a:txBody>
                  <a:tcPr marL="9525" marR="9525" marT="9525" marB="0" anchor="ctr"/>
                </a:tc>
                <a:tc>
                  <a:txBody>
                    <a:bodyPr/>
                    <a:lstStyle/>
                    <a:p>
                      <a:pPr algn="ctr" fontAlgn="ctr"/>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04"/>
                  </a:ext>
                </a:extLst>
              </a:tr>
              <a:tr h="129115">
                <a:tc>
                  <a:txBody>
                    <a:bodyPr/>
                    <a:lstStyle/>
                    <a:p>
                      <a:pPr algn="l" fontAlgn="ctr"/>
                      <a:r>
                        <a:rPr lang="ru-RU" sz="1400" b="1" i="0" u="none" strike="noStrike" kern="1200" dirty="0">
                          <a:solidFill>
                            <a:srgbClr val="000000"/>
                          </a:solidFill>
                          <a:effectLst/>
                          <a:latin typeface="Arial Narrow" panose="020B0606020202030204" pitchFamily="34" charset="0"/>
                          <a:ea typeface="+mn-ea"/>
                          <a:cs typeface="+mn-cs"/>
                        </a:rPr>
                        <a:t>Республика Адыгея</a:t>
                      </a:r>
                    </a:p>
                  </a:txBody>
                  <a:tcPr marL="9525" marR="9525" marT="9525" marB="0" anchor="ctr"/>
                </a:tc>
                <a:tc>
                  <a:txBody>
                    <a:bodyPr/>
                    <a:lstStyle/>
                    <a:p>
                      <a:pPr marL="0" marR="0" lvl="0" indent="0" algn="ctr" defTabSz="1152144" rtl="0" eaLnBrk="1" fontAlgn="b" latinLnBrk="0" hangingPunct="1">
                        <a:lnSpc>
                          <a:spcPct val="100000"/>
                        </a:lnSpc>
                        <a:spcBef>
                          <a:spcPts val="0"/>
                        </a:spcBef>
                        <a:spcAft>
                          <a:spcPts val="0"/>
                        </a:spcAft>
                        <a:buClrTx/>
                        <a:buSzTx/>
                        <a:buFontTx/>
                        <a:buNone/>
                        <a:tabLst/>
                        <a:defRPr/>
                      </a:pPr>
                      <a:r>
                        <a:rPr lang="ru-RU" sz="1400" b="1" i="0" u="none" strike="noStrike" kern="1200" dirty="0" smtClean="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60</a:t>
                      </a:r>
                    </a:p>
                  </a:txBody>
                  <a:tcPr marL="9525" marR="9525" marT="9525" marB="0" anchor="ct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60</a:t>
                      </a:r>
                    </a:p>
                  </a:txBody>
                  <a:tcPr marL="9525" marR="9525" marT="9525" marB="0" anchor="ctr"/>
                </a:tc>
                <a:tc>
                  <a:txBody>
                    <a:bodyPr/>
                    <a:lstStyle/>
                    <a:p>
                      <a:pPr algn="ctr" fontAlgn="ctr"/>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06"/>
                  </a:ext>
                </a:extLst>
              </a:tr>
              <a:tr h="111443">
                <a:tc>
                  <a:txBody>
                    <a:bodyPr/>
                    <a:lstStyle/>
                    <a:p>
                      <a:pPr algn="l" fontAlgn="ctr"/>
                      <a:r>
                        <a:rPr lang="ru-RU" sz="1400" b="1" i="0" u="none" strike="noStrike" kern="1200" dirty="0">
                          <a:solidFill>
                            <a:srgbClr val="000000"/>
                          </a:solidFill>
                          <a:effectLst/>
                          <a:latin typeface="Arial Narrow" panose="020B0606020202030204" pitchFamily="34" charset="0"/>
                          <a:ea typeface="+mn-ea"/>
                          <a:cs typeface="+mn-cs"/>
                        </a:rPr>
                        <a:t>Республика Калмыкия</a:t>
                      </a:r>
                    </a:p>
                  </a:txBody>
                  <a:tcPr marL="9525" marR="9525" marT="9525" marB="0" anchor="ct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Да</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127</a:t>
                      </a:r>
                    </a:p>
                  </a:txBody>
                  <a:tcPr marL="9525" marR="9525" marT="9525" marB="0" anchor="ct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127</a:t>
                      </a:r>
                    </a:p>
                  </a:txBody>
                  <a:tcPr marL="9525" marR="9525" marT="9525" marB="0" anchor="ctr"/>
                </a:tc>
                <a:tc>
                  <a:txBody>
                    <a:bodyPr/>
                    <a:lstStyle/>
                    <a:p>
                      <a:pPr algn="ctr" fontAlgn="ctr"/>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09"/>
                  </a:ext>
                </a:extLst>
              </a:tr>
              <a:tr h="0">
                <a:tc>
                  <a:txBody>
                    <a:bodyPr/>
                    <a:lstStyle/>
                    <a:p>
                      <a:pPr algn="l" fontAlgn="ctr"/>
                      <a:r>
                        <a:rPr lang="ru-RU" sz="1400" b="1" i="0" u="none" strike="noStrike" kern="1200" dirty="0">
                          <a:solidFill>
                            <a:srgbClr val="000000"/>
                          </a:solidFill>
                          <a:effectLst/>
                          <a:latin typeface="Arial Narrow" panose="020B0606020202030204" pitchFamily="34" charset="0"/>
                          <a:ea typeface="+mn-ea"/>
                          <a:cs typeface="+mn-cs"/>
                        </a:rPr>
                        <a:t>Республика Крым</a:t>
                      </a:r>
                    </a:p>
                  </a:txBody>
                  <a:tcPr marL="9525" marR="9525" marT="9525" marB="0" anchor="ct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Да</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279</a:t>
                      </a:r>
                    </a:p>
                  </a:txBody>
                  <a:tcPr marL="9525" marR="9525" marT="9525" marB="0" anchor="ct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279</a:t>
                      </a:r>
                    </a:p>
                  </a:txBody>
                  <a:tcPr marL="9525" marR="9525" marT="9525" marB="0" anchor="ctr"/>
                </a:tc>
                <a:tc>
                  <a:txBody>
                    <a:bodyPr/>
                    <a:lstStyle/>
                    <a:p>
                      <a:pPr algn="ctr" fontAlgn="ctr"/>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10"/>
                  </a:ext>
                </a:extLst>
              </a:tr>
              <a:tr h="326723">
                <a:tc gridSpan="5">
                  <a:txBody>
                    <a:bodyPr/>
                    <a:lstStyle/>
                    <a:p>
                      <a:pPr marL="0" marR="0" lvl="0" indent="0" algn="ctr" defTabSz="1152144" rtl="0" eaLnBrk="1" fontAlgn="b" latinLnBrk="0" hangingPunct="1">
                        <a:lnSpc>
                          <a:spcPct val="100000"/>
                        </a:lnSpc>
                        <a:spcBef>
                          <a:spcPts val="0"/>
                        </a:spcBef>
                        <a:spcAft>
                          <a:spcPts val="0"/>
                        </a:spcAft>
                        <a:buClrTx/>
                        <a:buSzTx/>
                        <a:buFontTx/>
                        <a:buNone/>
                        <a:tabLst/>
                        <a:defRPr/>
                      </a:pPr>
                      <a:r>
                        <a:rPr lang="ru-RU" sz="1600" b="1" i="0" u="none" strike="noStrike" kern="1200" baseline="0" dirty="0" smtClean="0">
                          <a:solidFill>
                            <a:schemeClr val="bg1"/>
                          </a:solidFill>
                          <a:effectLst/>
                          <a:latin typeface="Arial Narrow" panose="020B0606020202030204" pitchFamily="34" charset="0"/>
                          <a:ea typeface="+mn-ea"/>
                          <a:cs typeface="+mn-cs"/>
                        </a:rPr>
                        <a:t>Сведения размещены от 60% до 100%</a:t>
                      </a:r>
                    </a:p>
                  </a:txBody>
                  <a:tcPr marL="9525" marR="9525" marT="9525" marB="0" anchor="b">
                    <a:solidFill>
                      <a:srgbClr val="144C80"/>
                    </a:solidFill>
                  </a:tcP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endParaRPr lang="ru-RU"/>
                    </a:p>
                  </a:txBody>
                  <a:tcPr/>
                </a:tc>
                <a:extLst>
                  <a:ext uri="{0D108BD9-81ED-4DB2-BD59-A6C34878D82A}">
                    <a16:rowId xmlns:a16="http://schemas.microsoft.com/office/drawing/2014/main" val="10005"/>
                  </a:ext>
                </a:extLst>
              </a:tr>
              <a:tr h="281310">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Краснодарский край </a:t>
                      </a:r>
                    </a:p>
                  </a:txBody>
                  <a:tcPr marL="9525" marR="9525" marT="9525" marB="0" anchor="b">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Да</a:t>
                      </a:r>
                    </a:p>
                  </a:txBody>
                  <a:tcPr marL="9525" marR="9525" marT="9525" marB="0" anchor="ctr">
                    <a:solidFill>
                      <a:schemeClr val="accent4">
                        <a:lumMod val="40000"/>
                        <a:lumOff val="60000"/>
                      </a:schemeClr>
                    </a:solidFill>
                  </a:tcP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426</a:t>
                      </a:r>
                    </a:p>
                  </a:txBody>
                  <a:tcPr marL="9525" marR="9525" marT="9525" marB="0" anchor="ctr">
                    <a:solidFill>
                      <a:schemeClr val="accent4">
                        <a:lumMod val="40000"/>
                        <a:lumOff val="60000"/>
                      </a:schemeClr>
                    </a:solidFill>
                  </a:tcP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386</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90,6</a:t>
                      </a:r>
                    </a:p>
                  </a:txBody>
                  <a:tcPr marL="9525" marR="9525" marT="9525" marB="0" anchor="ctr">
                    <a:solidFill>
                      <a:schemeClr val="accent4">
                        <a:lumMod val="40000"/>
                        <a:lumOff val="60000"/>
                      </a:schemeClr>
                    </a:solidFill>
                  </a:tcPr>
                </a:tc>
                <a:extLst>
                  <a:ext uri="{0D108BD9-81ED-4DB2-BD59-A6C34878D82A}">
                    <a16:rowId xmlns:a16="http://schemas.microsoft.com/office/drawing/2014/main" val="10007"/>
                  </a:ext>
                </a:extLst>
              </a:tr>
              <a:tr h="281310">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Ростовская область</a:t>
                      </a:r>
                    </a:p>
                  </a:txBody>
                  <a:tcPr marL="9525" marR="9525" marT="9525" marB="0" anchor="b">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Да</a:t>
                      </a:r>
                    </a:p>
                  </a:txBody>
                  <a:tcPr marL="9525" marR="9525" marT="9525" marB="0" anchor="ctr">
                    <a:solidFill>
                      <a:schemeClr val="accent4">
                        <a:lumMod val="40000"/>
                        <a:lumOff val="60000"/>
                      </a:schemeClr>
                    </a:solidFill>
                  </a:tcP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463</a:t>
                      </a:r>
                    </a:p>
                  </a:txBody>
                  <a:tcPr marL="9525" marR="9525" marT="9525" marB="0" anchor="ctr">
                    <a:solidFill>
                      <a:schemeClr val="accent4">
                        <a:lumMod val="40000"/>
                        <a:lumOff val="60000"/>
                      </a:schemeClr>
                    </a:solidFill>
                  </a:tcPr>
                </a:tc>
                <a:tc>
                  <a:txBody>
                    <a:bodyPr/>
                    <a:lstStyle/>
                    <a:p>
                      <a:pPr algn="ctr" fontAlgn="ctr"/>
                      <a:r>
                        <a:rPr lang="ru-RU" sz="1400" b="1" i="0" u="none" strike="noStrike" kern="1200" dirty="0">
                          <a:solidFill>
                            <a:srgbClr val="000000"/>
                          </a:solidFill>
                          <a:effectLst/>
                          <a:latin typeface="Arial Narrow" panose="020B0606020202030204" pitchFamily="34" charset="0"/>
                          <a:ea typeface="+mn-ea"/>
                          <a:cs typeface="+mn-cs"/>
                        </a:rPr>
                        <a:t>337</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72,8</a:t>
                      </a:r>
                    </a:p>
                  </a:txBody>
                  <a:tcPr marL="9525" marR="9525" marT="9525" marB="0" anchor="ctr">
                    <a:solidFill>
                      <a:schemeClr val="accent4">
                        <a:lumMod val="40000"/>
                        <a:lumOff val="6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936155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1"/>
          <p:cNvSpPr txBox="1">
            <a:spLocks/>
          </p:cNvSpPr>
          <p:nvPr/>
        </p:nvSpPr>
        <p:spPr>
          <a:xfrm>
            <a:off x="9544979" y="8053295"/>
            <a:ext cx="2834997" cy="460041"/>
          </a:xfrm>
          <a:prstGeom prst="rect">
            <a:avLst/>
          </a:prstGeom>
        </p:spPr>
        <p:txBody>
          <a:bodyPr vert="horz" lIns="91440" tIns="45720" rIns="91440" bIns="45720" rtlCol="0" anchor="ctr"/>
          <a:lstStyle>
            <a:defPPr>
              <a:defRPr lang="en-US"/>
            </a:defPPr>
            <a:lvl1pPr marL="0" algn="r" defTabSz="457200" rtl="0" eaLnBrk="1" latinLnBrk="0" hangingPunct="1">
              <a:defRPr sz="1512"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05E221-E10C-40C7-8143-48F6241B2838}" type="slidenum">
              <a:rPr lang="ru-RU" smtClean="0"/>
              <a:pPr/>
              <a:t>17</a:t>
            </a:fld>
            <a:endParaRPr lang="ru-RU" dirty="0"/>
          </a:p>
        </p:txBody>
      </p:sp>
      <p:cxnSp>
        <p:nvCxnSpPr>
          <p:cNvPr id="4" name="Прямая соединительная линия 3"/>
          <p:cNvCxnSpPr/>
          <p:nvPr/>
        </p:nvCxnSpPr>
        <p:spPr>
          <a:xfrm flipV="1">
            <a:off x="158923" y="921391"/>
            <a:ext cx="12030163" cy="4784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2136737" y="153769"/>
            <a:ext cx="10264140" cy="707886"/>
          </a:xfrm>
          <a:prstGeom prst="rect">
            <a:avLst/>
          </a:prstGeom>
        </p:spPr>
        <p:txBody>
          <a:bodyPr wrap="square">
            <a:spAutoFit/>
          </a:bodyPr>
          <a:lstStyle/>
          <a:p>
            <a:pPr>
              <a:defRPr/>
            </a:pPr>
            <a:r>
              <a:rPr lang="ru-RU" altLang="ru-RU" sz="2000" b="1" dirty="0" smtClean="0">
                <a:solidFill>
                  <a:schemeClr val="accent1">
                    <a:lumMod val="50000"/>
                  </a:schemeClr>
                </a:solidFill>
                <a:latin typeface="Arial Narrow" panose="020B0606020202030204" pitchFamily="34" charset="0"/>
                <a:ea typeface="Tahoma" pitchFamily="34" charset="0"/>
                <a:cs typeface="Tahoma" pitchFamily="34" charset="0"/>
              </a:rPr>
              <a:t>Результаты анкетирования регионов по вопросам учета государственного </a:t>
            </a:r>
          </a:p>
          <a:p>
            <a:pPr>
              <a:defRPr/>
            </a:pPr>
            <a:r>
              <a:rPr lang="ru-RU" altLang="ru-RU" sz="2000" b="1" dirty="0" smtClean="0">
                <a:solidFill>
                  <a:schemeClr val="accent1">
                    <a:lumMod val="50000"/>
                  </a:schemeClr>
                </a:solidFill>
                <a:latin typeface="Arial Narrow" panose="020B0606020202030204" pitchFamily="34" charset="0"/>
                <a:ea typeface="Tahoma" pitchFamily="34" charset="0"/>
                <a:cs typeface="Tahoma" pitchFamily="34" charset="0"/>
              </a:rPr>
              <a:t>и муниципального имущества</a:t>
            </a:r>
            <a:endParaRPr lang="ru-RU" altLang="ru-RU" sz="2000" b="1" dirty="0">
              <a:solidFill>
                <a:schemeClr val="accent1">
                  <a:lumMod val="50000"/>
                </a:schemeClr>
              </a:solidFill>
              <a:latin typeface="Arial Narrow" panose="020B0606020202030204" pitchFamily="34" charset="0"/>
              <a:ea typeface="Tahoma" pitchFamily="34" charset="0"/>
              <a:cs typeface="Tahoma" pitchFamily="34" charset="0"/>
            </a:endParaRPr>
          </a:p>
        </p:txBody>
      </p:sp>
      <p:sp>
        <p:nvSpPr>
          <p:cNvPr id="6" name="TextBox 5"/>
          <p:cNvSpPr txBox="1"/>
          <p:nvPr/>
        </p:nvSpPr>
        <p:spPr>
          <a:xfrm>
            <a:off x="285750" y="1269482"/>
            <a:ext cx="11903336" cy="6524863"/>
          </a:xfrm>
          <a:prstGeom prst="rect">
            <a:avLst/>
          </a:prstGeom>
          <a:noFill/>
        </p:spPr>
        <p:txBody>
          <a:bodyPr wrap="square" rtlCol="0">
            <a:spAutoFit/>
          </a:bodyPr>
          <a:lstStyle/>
          <a:p>
            <a:r>
              <a:rPr lang="ru-RU" sz="2400" dirty="0" smtClean="0">
                <a:latin typeface="Arial Narrow" panose="020B0606020202030204" pitchFamily="34" charset="0"/>
              </a:rPr>
              <a:t>Более </a:t>
            </a:r>
            <a:r>
              <a:rPr lang="ru-RU" sz="2600" b="1" dirty="0" smtClean="0">
                <a:solidFill>
                  <a:schemeClr val="accent2">
                    <a:lumMod val="75000"/>
                  </a:schemeClr>
                </a:solidFill>
                <a:latin typeface="Arial Narrow" panose="020B0606020202030204" pitchFamily="34" charset="0"/>
              </a:rPr>
              <a:t>30</a:t>
            </a:r>
            <a:r>
              <a:rPr lang="ru-RU" sz="2400" dirty="0" smtClean="0">
                <a:solidFill>
                  <a:schemeClr val="accent5">
                    <a:lumMod val="50000"/>
                  </a:schemeClr>
                </a:solidFill>
                <a:latin typeface="Arial Narrow" panose="020B0606020202030204" pitchFamily="34" charset="0"/>
              </a:rPr>
              <a:t> </a:t>
            </a:r>
            <a:r>
              <a:rPr lang="ru-RU" sz="2400" dirty="0" smtClean="0">
                <a:latin typeface="Arial Narrow" panose="020B0606020202030204" pitchFamily="34" charset="0"/>
              </a:rPr>
              <a:t>регионов приняли участие в анкетировании*</a:t>
            </a:r>
          </a:p>
          <a:p>
            <a:endParaRPr lang="ru-RU" sz="1000" dirty="0" smtClean="0">
              <a:latin typeface="Arial Narrow" panose="020B0606020202030204" pitchFamily="34" charset="0"/>
            </a:endParaRPr>
          </a:p>
          <a:p>
            <a:endParaRPr lang="ru-RU" sz="1000" dirty="0" smtClean="0">
              <a:latin typeface="Arial Narrow" panose="020B0606020202030204" pitchFamily="34" charset="0"/>
            </a:endParaRPr>
          </a:p>
          <a:p>
            <a:pPr algn="ctr"/>
            <a:r>
              <a:rPr lang="ru-RU" sz="2400" b="1" dirty="0" smtClean="0">
                <a:solidFill>
                  <a:schemeClr val="accent5">
                    <a:lumMod val="50000"/>
                  </a:schemeClr>
                </a:solidFill>
                <a:latin typeface="Arial Narrow" panose="020B0606020202030204" pitchFamily="34" charset="0"/>
              </a:rPr>
              <a:t>Лучшие практики учета имущества, ведения реестра и раскрытия информации о нем</a:t>
            </a:r>
          </a:p>
          <a:p>
            <a:pPr algn="just"/>
            <a:endParaRPr lang="ru-RU" sz="1000" dirty="0" smtClean="0">
              <a:latin typeface="Arial Narrow" panose="020B0606020202030204" pitchFamily="34" charset="0"/>
            </a:endParaRPr>
          </a:p>
          <a:p>
            <a:pPr marL="342900" indent="-342900">
              <a:buFont typeface="Wingdings" panose="05000000000000000000" pitchFamily="2" charset="2"/>
              <a:buChar char="q"/>
            </a:pPr>
            <a:r>
              <a:rPr lang="ru-RU" sz="2200" dirty="0" smtClean="0">
                <a:latin typeface="Arial Narrow" panose="020B0606020202030204" pitchFamily="34" charset="0"/>
              </a:rPr>
              <a:t>Использование </a:t>
            </a:r>
            <a:r>
              <a:rPr lang="ru-RU" sz="2200" u="sng" dirty="0" smtClean="0">
                <a:solidFill>
                  <a:srgbClr val="0070C0"/>
                </a:solidFill>
                <a:latin typeface="Arial Narrow" panose="020B0606020202030204" pitchFamily="34" charset="0"/>
              </a:rPr>
              <a:t>специальных программных продуктов</a:t>
            </a:r>
            <a:r>
              <a:rPr lang="ru-RU" sz="2200" dirty="0" smtClean="0">
                <a:solidFill>
                  <a:srgbClr val="0070C0"/>
                </a:solidFill>
                <a:latin typeface="Arial Narrow" panose="020B0606020202030204" pitchFamily="34" charset="0"/>
              </a:rPr>
              <a:t> </a:t>
            </a:r>
            <a:r>
              <a:rPr lang="ru-RU" sz="2200" dirty="0" smtClean="0">
                <a:latin typeface="Arial Narrow" panose="020B0606020202030204" pitchFamily="34" charset="0"/>
              </a:rPr>
              <a:t>и их интеграция с другими государственными информационными системами в сфере бюджетного процесса и земельно-имущественного комплекса</a:t>
            </a:r>
          </a:p>
          <a:p>
            <a:pPr marL="285750" indent="-285750">
              <a:buFont typeface="Courier New" panose="02070309020205020404" pitchFamily="49" charset="0"/>
              <a:buChar char="o"/>
            </a:pPr>
            <a:endParaRPr lang="ru-RU" sz="1000" dirty="0" smtClean="0">
              <a:latin typeface="Arial Narrow" panose="020B0606020202030204" pitchFamily="34" charset="0"/>
            </a:endParaRPr>
          </a:p>
          <a:p>
            <a:pPr marL="342900" indent="-342900">
              <a:buFont typeface="Wingdings" panose="05000000000000000000" pitchFamily="2" charset="2"/>
              <a:buChar char="q"/>
            </a:pPr>
            <a:r>
              <a:rPr lang="ru-RU" sz="2200" u="sng" dirty="0" smtClean="0">
                <a:solidFill>
                  <a:srgbClr val="0070C0"/>
                </a:solidFill>
                <a:latin typeface="Arial Narrow" panose="020B0606020202030204" pitchFamily="34" charset="0"/>
              </a:rPr>
              <a:t>Предоставление </a:t>
            </a:r>
            <a:r>
              <a:rPr lang="ru-RU" sz="2200" u="sng" dirty="0">
                <a:solidFill>
                  <a:srgbClr val="0070C0"/>
                </a:solidFill>
                <a:latin typeface="Arial Narrow" panose="020B0606020202030204" pitchFamily="34" charset="0"/>
              </a:rPr>
              <a:t>муниципальным </a:t>
            </a:r>
            <a:r>
              <a:rPr lang="ru-RU" sz="2200" u="sng" dirty="0" smtClean="0">
                <a:solidFill>
                  <a:srgbClr val="0070C0"/>
                </a:solidFill>
                <a:latin typeface="Arial Narrow" panose="020B0606020202030204" pitchFamily="34" charset="0"/>
              </a:rPr>
              <a:t>образованиям </a:t>
            </a:r>
            <a:r>
              <a:rPr lang="ru-RU" sz="2200" dirty="0" smtClean="0">
                <a:latin typeface="Arial Narrow" panose="020B0606020202030204" pitchFamily="34" charset="0"/>
              </a:rPr>
              <a:t>программного продукта для учета имущества </a:t>
            </a:r>
          </a:p>
          <a:p>
            <a:pPr marL="285750" indent="-285750">
              <a:buFont typeface="Courier New" panose="02070309020205020404" pitchFamily="49" charset="0"/>
              <a:buChar char="o"/>
            </a:pPr>
            <a:endParaRPr lang="ru-RU" sz="1000" dirty="0" smtClean="0">
              <a:latin typeface="Arial Narrow" panose="020B0606020202030204" pitchFamily="34" charset="0"/>
            </a:endParaRPr>
          </a:p>
          <a:p>
            <a:pPr marL="342900" indent="-342900">
              <a:buFont typeface="Wingdings" panose="05000000000000000000" pitchFamily="2" charset="2"/>
              <a:buChar char="q"/>
            </a:pPr>
            <a:r>
              <a:rPr lang="ru-RU" sz="2200" dirty="0" smtClean="0">
                <a:latin typeface="Arial Narrow" panose="020B0606020202030204" pitchFamily="34" charset="0"/>
              </a:rPr>
              <a:t>Предоставление </a:t>
            </a:r>
            <a:r>
              <a:rPr lang="ru-RU" sz="2200" u="sng" dirty="0" smtClean="0">
                <a:solidFill>
                  <a:srgbClr val="0070C0"/>
                </a:solidFill>
                <a:latin typeface="Arial Narrow" panose="020B0606020202030204" pitchFamily="34" charset="0"/>
              </a:rPr>
              <a:t>балансодержателям</a:t>
            </a:r>
            <a:r>
              <a:rPr lang="ru-RU" sz="2200" dirty="0" smtClean="0">
                <a:solidFill>
                  <a:srgbClr val="0070C0"/>
                </a:solidFill>
                <a:latin typeface="Arial Narrow" panose="020B0606020202030204" pitchFamily="34" charset="0"/>
              </a:rPr>
              <a:t> </a:t>
            </a:r>
            <a:r>
              <a:rPr lang="ru-RU" sz="2200" dirty="0" smtClean="0">
                <a:latin typeface="Arial Narrow" panose="020B0606020202030204" pitchFamily="34" charset="0"/>
              </a:rPr>
              <a:t>возможности вносить сведения в реестр о закрепленном за ними имуществе</a:t>
            </a:r>
          </a:p>
          <a:p>
            <a:pPr marL="285750" indent="-285750">
              <a:buFont typeface="Courier New" panose="02070309020205020404" pitchFamily="49" charset="0"/>
              <a:buChar char="o"/>
            </a:pPr>
            <a:endParaRPr lang="ru-RU" sz="1000" dirty="0" smtClean="0">
              <a:latin typeface="Arial Narrow" panose="020B0606020202030204" pitchFamily="34" charset="0"/>
            </a:endParaRPr>
          </a:p>
          <a:p>
            <a:pPr marL="342900" indent="-342900">
              <a:buFont typeface="Wingdings" panose="05000000000000000000" pitchFamily="2" charset="2"/>
              <a:buChar char="q"/>
            </a:pPr>
            <a:r>
              <a:rPr lang="ru-RU" sz="2200" dirty="0" smtClean="0">
                <a:latin typeface="Arial Narrow" panose="020B0606020202030204" pitchFamily="34" charset="0"/>
              </a:rPr>
              <a:t>Ведение </a:t>
            </a:r>
            <a:r>
              <a:rPr lang="ru-RU" sz="2200" u="sng" dirty="0" smtClean="0">
                <a:solidFill>
                  <a:srgbClr val="0070C0"/>
                </a:solidFill>
                <a:latin typeface="Arial Narrow" panose="020B0606020202030204" pitchFamily="34" charset="0"/>
              </a:rPr>
              <a:t>сводного аналитического учета</a:t>
            </a:r>
            <a:r>
              <a:rPr lang="ru-RU" sz="2200" dirty="0" smtClean="0">
                <a:solidFill>
                  <a:srgbClr val="0070C0"/>
                </a:solidFill>
                <a:latin typeface="Arial Narrow" panose="020B0606020202030204" pitchFamily="34" charset="0"/>
              </a:rPr>
              <a:t> </a:t>
            </a:r>
            <a:r>
              <a:rPr lang="ru-RU" sz="2200" dirty="0" smtClean="0">
                <a:latin typeface="Arial Narrow" panose="020B0606020202030204" pitchFamily="34" charset="0"/>
              </a:rPr>
              <a:t>государственного и муниципального имущества</a:t>
            </a:r>
          </a:p>
          <a:p>
            <a:pPr marL="285750" indent="-285750">
              <a:buFont typeface="Courier New" panose="02070309020205020404" pitchFamily="49" charset="0"/>
              <a:buChar char="o"/>
            </a:pPr>
            <a:endParaRPr lang="ru-RU" sz="1000" dirty="0" smtClean="0">
              <a:latin typeface="Arial Narrow" panose="020B0606020202030204" pitchFamily="34" charset="0"/>
            </a:endParaRPr>
          </a:p>
          <a:p>
            <a:pPr marL="342900" indent="-342900">
              <a:buFont typeface="Wingdings" panose="05000000000000000000" pitchFamily="2" charset="2"/>
              <a:buChar char="q"/>
            </a:pPr>
            <a:r>
              <a:rPr lang="ru-RU" sz="2200" dirty="0" smtClean="0">
                <a:latin typeface="Arial Narrow" panose="020B0606020202030204" pitchFamily="34" charset="0"/>
              </a:rPr>
              <a:t>Отражение </a:t>
            </a:r>
            <a:r>
              <a:rPr lang="ru-RU" sz="2200" u="sng" dirty="0" smtClean="0">
                <a:solidFill>
                  <a:srgbClr val="0070C0"/>
                </a:solidFill>
                <a:latin typeface="Arial Narrow" panose="020B0606020202030204" pitchFamily="34" charset="0"/>
              </a:rPr>
              <a:t>статуса арендатора </a:t>
            </a:r>
            <a:r>
              <a:rPr lang="ru-RU" sz="2200" dirty="0" smtClean="0">
                <a:latin typeface="Arial Narrow" panose="020B0606020202030204" pitchFamily="34" charset="0"/>
              </a:rPr>
              <a:t>имущества, если он является </a:t>
            </a:r>
            <a:r>
              <a:rPr lang="ru-RU" sz="2200" u="sng" dirty="0" smtClean="0">
                <a:solidFill>
                  <a:srgbClr val="0070C0"/>
                </a:solidFill>
                <a:latin typeface="Arial Narrow" panose="020B0606020202030204" pitchFamily="34" charset="0"/>
              </a:rPr>
              <a:t>субъектом МСП</a:t>
            </a:r>
            <a:r>
              <a:rPr lang="ru-RU" sz="2200" dirty="0" smtClean="0">
                <a:latin typeface="Arial Narrow" panose="020B0606020202030204" pitchFamily="34" charset="0"/>
              </a:rPr>
              <a:t>, в реестре имущества</a:t>
            </a:r>
          </a:p>
          <a:p>
            <a:pPr marL="285750" indent="-285750">
              <a:buFont typeface="Courier New" panose="02070309020205020404" pitchFamily="49" charset="0"/>
              <a:buChar char="o"/>
            </a:pPr>
            <a:endParaRPr lang="ru-RU" sz="1000" dirty="0" smtClean="0">
              <a:latin typeface="Arial Narrow" panose="020B0606020202030204" pitchFamily="34" charset="0"/>
            </a:endParaRPr>
          </a:p>
          <a:p>
            <a:pPr marL="342900" indent="-342900">
              <a:buFont typeface="Wingdings" panose="05000000000000000000" pitchFamily="2" charset="2"/>
              <a:buChar char="q"/>
            </a:pPr>
            <a:r>
              <a:rPr lang="ru-RU" sz="2200" dirty="0" smtClean="0">
                <a:latin typeface="Arial Narrow" panose="020B0606020202030204" pitchFamily="34" charset="0"/>
              </a:rPr>
              <a:t>Опубликование в сети </a:t>
            </a:r>
            <a:r>
              <a:rPr lang="ru-RU" sz="2200" u="sng" dirty="0" smtClean="0">
                <a:solidFill>
                  <a:srgbClr val="0070C0"/>
                </a:solidFill>
                <a:latin typeface="Arial Narrow" panose="020B0606020202030204" pitchFamily="34" charset="0"/>
              </a:rPr>
              <a:t>Интернет</a:t>
            </a:r>
            <a:r>
              <a:rPr lang="ru-RU" sz="2200" dirty="0" smtClean="0">
                <a:latin typeface="Arial Narrow" panose="020B0606020202030204" pitchFamily="34" charset="0"/>
              </a:rPr>
              <a:t> расширенного объема сведений об имуществе</a:t>
            </a:r>
          </a:p>
          <a:p>
            <a:endParaRPr lang="ru-RU" sz="1000" dirty="0" smtClean="0">
              <a:latin typeface="Arial Narrow" panose="020B0606020202030204" pitchFamily="34" charset="0"/>
            </a:endParaRPr>
          </a:p>
          <a:p>
            <a:endParaRPr lang="ru-RU" sz="1000" dirty="0">
              <a:latin typeface="Arial Narrow" panose="020B0606020202030204" pitchFamily="34" charset="0"/>
            </a:endParaRPr>
          </a:p>
          <a:p>
            <a:endParaRPr lang="ru-RU" sz="1000" dirty="0">
              <a:latin typeface="Arial Narrow" panose="020B0606020202030204" pitchFamily="34" charset="0"/>
            </a:endParaRPr>
          </a:p>
          <a:p>
            <a:pPr algn="just"/>
            <a:r>
              <a:rPr lang="ru-RU" sz="2400" dirty="0" smtClean="0">
                <a:latin typeface="Arial Narrow" panose="020B0606020202030204" pitchFamily="34" charset="0"/>
              </a:rPr>
              <a:t>При этом большое количество </a:t>
            </a:r>
            <a:r>
              <a:rPr lang="ru-RU" sz="2400" b="1" dirty="0" smtClean="0">
                <a:solidFill>
                  <a:schemeClr val="accent1">
                    <a:lumMod val="75000"/>
                  </a:schemeClr>
                </a:solidFill>
                <a:latin typeface="Arial Narrow" panose="020B0606020202030204" pitchFamily="34" charset="0"/>
              </a:rPr>
              <a:t>муниципальных образований</a:t>
            </a:r>
            <a:r>
              <a:rPr lang="ru-RU" sz="2400" dirty="0" smtClean="0">
                <a:latin typeface="Arial Narrow" panose="020B0606020202030204" pitchFamily="34" charset="0"/>
              </a:rPr>
              <a:t> ведут реестры с использованием программ из пакета </a:t>
            </a:r>
            <a:r>
              <a:rPr lang="en-US" sz="2400" b="1" dirty="0" smtClean="0">
                <a:solidFill>
                  <a:schemeClr val="accent2"/>
                </a:solidFill>
                <a:latin typeface="Arial Narrow" panose="020B0606020202030204" pitchFamily="34" charset="0"/>
              </a:rPr>
              <a:t>MS Office</a:t>
            </a:r>
            <a:r>
              <a:rPr lang="ru-RU" sz="2400" dirty="0" smtClean="0">
                <a:latin typeface="Arial Narrow" panose="020B0606020202030204" pitchFamily="34" charset="0"/>
              </a:rPr>
              <a:t>, что повышает риски учета муниципального имущества и ограничивает возможности улучшения ведения реестров</a:t>
            </a:r>
            <a:endParaRPr lang="ru-RU" sz="2400" dirty="0">
              <a:latin typeface="Arial Narrow" panose="020B0606020202030204" pitchFamily="34" charset="0"/>
            </a:endParaRPr>
          </a:p>
        </p:txBody>
      </p:sp>
      <p:sp>
        <p:nvSpPr>
          <p:cNvPr id="7" name="Прямоугольник 6"/>
          <p:cNvSpPr/>
          <p:nvPr/>
        </p:nvSpPr>
        <p:spPr>
          <a:xfrm>
            <a:off x="280806" y="7708690"/>
            <a:ext cx="12014018" cy="646331"/>
          </a:xfrm>
          <a:prstGeom prst="rect">
            <a:avLst/>
          </a:prstGeom>
        </p:spPr>
        <p:txBody>
          <a:bodyPr wrap="square">
            <a:spAutoFit/>
          </a:bodyPr>
          <a:lstStyle/>
          <a:p>
            <a:pPr lvl="0">
              <a:spcAft>
                <a:spcPts val="0"/>
              </a:spcAft>
            </a:pPr>
            <a:r>
              <a:rPr lang="ru-RU" sz="1200" dirty="0" smtClean="0">
                <a:solidFill>
                  <a:srgbClr val="FF6600"/>
                </a:solidFill>
                <a:latin typeface="Times New Roman" panose="02020603050405020304" pitchFamily="18" charset="0"/>
                <a:ea typeface="Calibri" panose="020F0502020204030204" pitchFamily="34" charset="0"/>
                <a:cs typeface="Times New Roman" panose="02020603050405020304" pitchFamily="18" charset="0"/>
              </a:rPr>
              <a:t>*Республики </a:t>
            </a:r>
            <a:r>
              <a:rPr lang="ru-RU" sz="1200"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Алтай, Коми, Марий Эл, Тыва, Удмуртия, Забайкальский, Камчатский края, Амурская, Архангельская, Белгородская, Владимирская, Волгоградская, Воронежская, Калужская, Костромская, Курская, Магаданская, Нижегородская, Новгородская, Омская, Оренбургская, Самарская, Сахалинская, Тамбовская, Тульская, Тюменская, Ульяновская, Еврейская автономная области, Ханты-Мансийский автономный округ – Югра, Ямало-Ненецкий автономный округ</a:t>
            </a:r>
            <a:endParaRPr lang="ru-RU" sz="12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1618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flipH="1">
            <a:off x="6067313" y="1001179"/>
            <a:ext cx="15556" cy="7389786"/>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4" name="Прямая соединительная линия 3"/>
          <p:cNvCxnSpPr/>
          <p:nvPr/>
        </p:nvCxnSpPr>
        <p:spPr>
          <a:xfrm>
            <a:off x="344245" y="849854"/>
            <a:ext cx="11833411" cy="53788"/>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168759" y="76704"/>
            <a:ext cx="8729330" cy="707886"/>
          </a:xfrm>
          <a:prstGeom prst="rect">
            <a:avLst/>
          </a:prstGeom>
          <a:noFill/>
        </p:spPr>
        <p:txBody>
          <a:bodyPr wrap="square" rtlCol="0">
            <a:spAutoFit/>
          </a:bodyPr>
          <a:lstStyle/>
          <a:p>
            <a:r>
              <a:rPr lang="ru-RU" sz="2000" b="1" dirty="0" smtClean="0">
                <a:solidFill>
                  <a:srgbClr val="144C80"/>
                </a:solidFill>
                <a:latin typeface="Arial Narrow" panose="020B0606020202030204" pitchFamily="34" charset="0"/>
              </a:rPr>
              <a:t>Реализация мероприятия Федерального проекта </a:t>
            </a:r>
          </a:p>
          <a:p>
            <a:r>
              <a:rPr lang="ru-RU" sz="2000" b="1" dirty="0" smtClean="0">
                <a:solidFill>
                  <a:srgbClr val="144C80"/>
                </a:solidFill>
                <a:latin typeface="Arial Narrow" panose="020B0606020202030204" pitchFamily="34" charset="0"/>
              </a:rPr>
              <a:t>по </a:t>
            </a:r>
            <a:r>
              <a:rPr lang="ru-RU" sz="2000" b="1" dirty="0">
                <a:solidFill>
                  <a:srgbClr val="144C80"/>
                </a:solidFill>
                <a:latin typeface="Arial Narrow" panose="020B0606020202030204" pitchFamily="34" charset="0"/>
              </a:rPr>
              <a:t>типовому </a:t>
            </a:r>
            <a:r>
              <a:rPr lang="ru-RU" sz="2000" b="1" dirty="0" smtClean="0">
                <a:solidFill>
                  <a:srgbClr val="144C80"/>
                </a:solidFill>
                <a:latin typeface="Arial Narrow" panose="020B0606020202030204" pitchFamily="34" charset="0"/>
              </a:rPr>
              <a:t>положению </a:t>
            </a:r>
            <a:r>
              <a:rPr lang="ru-RU" sz="2000" b="1" dirty="0">
                <a:solidFill>
                  <a:srgbClr val="144C80"/>
                </a:solidFill>
                <a:latin typeface="Arial Narrow" panose="020B0606020202030204" pitchFamily="34" charset="0"/>
              </a:rPr>
              <a:t>о коллегиальном органе (рабочей группе) </a:t>
            </a:r>
            <a:r>
              <a:rPr lang="ru-RU" sz="2000" b="1" dirty="0" smtClean="0">
                <a:solidFill>
                  <a:srgbClr val="144C80"/>
                </a:solidFill>
                <a:latin typeface="Arial Narrow" panose="020B0606020202030204" pitchFamily="34" charset="0"/>
              </a:rPr>
              <a:t>*</a:t>
            </a:r>
            <a:endParaRPr lang="ru-RU" sz="2000" b="1" dirty="0">
              <a:solidFill>
                <a:srgbClr val="144C80"/>
              </a:solidFill>
              <a:latin typeface="Arial Narrow" panose="020B0606020202030204" pitchFamily="34" charset="0"/>
            </a:endParaRPr>
          </a:p>
        </p:txBody>
      </p:sp>
      <p:sp>
        <p:nvSpPr>
          <p:cNvPr id="6" name="Номер слайда 1"/>
          <p:cNvSpPr txBox="1">
            <a:spLocks/>
          </p:cNvSpPr>
          <p:nvPr/>
        </p:nvSpPr>
        <p:spPr>
          <a:xfrm>
            <a:off x="9574151" y="8180722"/>
            <a:ext cx="2834997" cy="460041"/>
          </a:xfrm>
          <a:prstGeom prst="rect">
            <a:avLst/>
          </a:prstGeom>
        </p:spPr>
        <p:txBody>
          <a:bodyPr vert="horz" lIns="91440" tIns="45720" rIns="91440" bIns="45720" rtlCol="0" anchor="ctr"/>
          <a:lstStyle>
            <a:defPPr>
              <a:defRPr lang="en-US"/>
            </a:defPPr>
            <a:lvl1pPr marL="0" algn="r" defTabSz="457200" rtl="0" eaLnBrk="1" latinLnBrk="0" hangingPunct="1">
              <a:defRPr sz="1512"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dirty="0" smtClean="0"/>
              <a:t>18</a:t>
            </a:r>
            <a:endParaRPr lang="ru-RU" dirty="0"/>
          </a:p>
        </p:txBody>
      </p:sp>
      <p:sp>
        <p:nvSpPr>
          <p:cNvPr id="9" name="Прямоугольник 8"/>
          <p:cNvSpPr/>
          <p:nvPr/>
        </p:nvSpPr>
        <p:spPr>
          <a:xfrm>
            <a:off x="408401" y="7595565"/>
            <a:ext cx="5658912" cy="707886"/>
          </a:xfrm>
          <a:prstGeom prst="rect">
            <a:avLst/>
          </a:prstGeom>
        </p:spPr>
        <p:txBody>
          <a:bodyPr wrap="square">
            <a:spAutoFit/>
          </a:bodyPr>
          <a:lstStyle/>
          <a:p>
            <a:pPr algn="ctr"/>
            <a:r>
              <a:rPr lang="ru-RU" sz="2000" b="1" dirty="0" smtClean="0">
                <a:solidFill>
                  <a:srgbClr val="1F4E79"/>
                </a:solidFill>
                <a:latin typeface="Arial Narrow" panose="020B0606020202030204" pitchFamily="34" charset="0"/>
              </a:rPr>
              <a:t>До 30 мая </a:t>
            </a:r>
            <a:r>
              <a:rPr lang="en-US" sz="2000" b="1" dirty="0">
                <a:solidFill>
                  <a:srgbClr val="1F4E79"/>
                </a:solidFill>
                <a:latin typeface="Arial Narrow" panose="020B0606020202030204" pitchFamily="34" charset="0"/>
              </a:rPr>
              <a:t>2019 </a:t>
            </a:r>
            <a:r>
              <a:rPr lang="ru-RU" sz="2000" b="1" dirty="0" smtClean="0">
                <a:solidFill>
                  <a:srgbClr val="1F4E79"/>
                </a:solidFill>
                <a:latin typeface="Arial Narrow" panose="020B0606020202030204" pitchFamily="34" charset="0"/>
              </a:rPr>
              <a:t>года положение будет </a:t>
            </a:r>
          </a:p>
          <a:p>
            <a:pPr algn="ctr"/>
            <a:r>
              <a:rPr lang="ru-RU" sz="2000" b="1" dirty="0" smtClean="0">
                <a:solidFill>
                  <a:srgbClr val="1F4E79"/>
                </a:solidFill>
                <a:latin typeface="Arial Narrow" panose="020B0606020202030204" pitchFamily="34" charset="0"/>
              </a:rPr>
              <a:t>направлено в Минэкономразвития России</a:t>
            </a:r>
            <a:endParaRPr lang="ru-RU" sz="2000" b="1" dirty="0">
              <a:solidFill>
                <a:srgbClr val="1F4E79"/>
              </a:solidFill>
              <a:latin typeface="Arial Narrow" panose="020B0606020202030204" pitchFamily="34" charset="0"/>
            </a:endParaRPr>
          </a:p>
        </p:txBody>
      </p:sp>
      <p:sp>
        <p:nvSpPr>
          <p:cNvPr id="10" name="TextBox 9"/>
          <p:cNvSpPr txBox="1"/>
          <p:nvPr/>
        </p:nvSpPr>
        <p:spPr>
          <a:xfrm>
            <a:off x="1002152" y="1146468"/>
            <a:ext cx="5049873" cy="707886"/>
          </a:xfrm>
          <a:prstGeom prst="rect">
            <a:avLst/>
          </a:prstGeom>
          <a:noFill/>
        </p:spPr>
        <p:txBody>
          <a:bodyPr wrap="square" rtlCol="0">
            <a:spAutoFit/>
          </a:bodyPr>
          <a:lstStyle/>
          <a:p>
            <a:r>
              <a:rPr lang="ru-RU" sz="2200" b="1" dirty="0" smtClean="0">
                <a:solidFill>
                  <a:schemeClr val="accent5">
                    <a:lumMod val="50000"/>
                  </a:schemeClr>
                </a:solidFill>
                <a:latin typeface="Arial Narrow" panose="020B0606020202030204" pitchFamily="34" charset="0"/>
              </a:rPr>
              <a:t>СОГЛАСОВАНО без замечаний</a:t>
            </a:r>
          </a:p>
          <a:p>
            <a:r>
              <a:rPr lang="ru-RU" b="1" dirty="0" smtClean="0">
                <a:latin typeface="Arial Narrow" panose="020B0606020202030204" pitchFamily="34" charset="0"/>
              </a:rPr>
              <a:t>51 </a:t>
            </a:r>
            <a:r>
              <a:rPr lang="ru-RU" dirty="0" smtClean="0">
                <a:latin typeface="Arial Narrow" panose="020B0606020202030204" pitchFamily="34" charset="0"/>
              </a:rPr>
              <a:t>субъект РФ </a:t>
            </a:r>
            <a:r>
              <a:rPr lang="ru-RU" b="1" dirty="0" smtClean="0">
                <a:solidFill>
                  <a:srgbClr val="1F4E79"/>
                </a:solidFill>
                <a:latin typeface="Arial Narrow" panose="020B0606020202030204" pitchFamily="34" charset="0"/>
              </a:rPr>
              <a:t>(60%)</a:t>
            </a:r>
            <a:endParaRPr lang="ru-RU" b="1" dirty="0">
              <a:solidFill>
                <a:srgbClr val="1F4E79"/>
              </a:solidFill>
              <a:latin typeface="Arial Narrow" panose="020B0606020202030204" pitchFamily="34" charset="0"/>
            </a:endParaRPr>
          </a:p>
        </p:txBody>
      </p:sp>
      <p:sp>
        <p:nvSpPr>
          <p:cNvPr id="11" name="TextBox 10"/>
          <p:cNvSpPr txBox="1"/>
          <p:nvPr/>
        </p:nvSpPr>
        <p:spPr>
          <a:xfrm>
            <a:off x="2163670" y="2007950"/>
            <a:ext cx="3256739" cy="923330"/>
          </a:xfrm>
          <a:prstGeom prst="rect">
            <a:avLst/>
          </a:prstGeom>
          <a:noFill/>
        </p:spPr>
        <p:txBody>
          <a:bodyPr wrap="square" rtlCol="0">
            <a:spAutoFit/>
          </a:bodyPr>
          <a:lstStyle/>
          <a:p>
            <a:r>
              <a:rPr lang="ru-RU" b="1" dirty="0" smtClean="0">
                <a:solidFill>
                  <a:schemeClr val="accent5">
                    <a:lumMod val="50000"/>
                  </a:schemeClr>
                </a:solidFill>
                <a:latin typeface="Arial Narrow" panose="020B0606020202030204" pitchFamily="34" charset="0"/>
              </a:rPr>
              <a:t>ПРЕДЛОЖЕНИЯ поступили</a:t>
            </a:r>
          </a:p>
          <a:p>
            <a:r>
              <a:rPr lang="ru-RU" dirty="0" smtClean="0">
                <a:latin typeface="Arial Narrow" panose="020B0606020202030204" pitchFamily="34" charset="0"/>
              </a:rPr>
              <a:t>от </a:t>
            </a:r>
            <a:r>
              <a:rPr lang="ru-RU" b="1" dirty="0" smtClean="0">
                <a:latin typeface="Arial Narrow" panose="020B0606020202030204" pitchFamily="34" charset="0"/>
              </a:rPr>
              <a:t> 16</a:t>
            </a:r>
            <a:r>
              <a:rPr lang="ru-RU" dirty="0" smtClean="0">
                <a:latin typeface="Arial Narrow" panose="020B0606020202030204" pitchFamily="34" charset="0"/>
              </a:rPr>
              <a:t> субъектов РФ </a:t>
            </a:r>
            <a:r>
              <a:rPr lang="ru-RU" b="1" dirty="0">
                <a:solidFill>
                  <a:srgbClr val="1F4E79"/>
                </a:solidFill>
                <a:latin typeface="Arial Narrow" panose="020B0606020202030204" pitchFamily="34" charset="0"/>
              </a:rPr>
              <a:t>(19%)</a:t>
            </a:r>
          </a:p>
          <a:p>
            <a:r>
              <a:rPr lang="ru-RU" dirty="0" smtClean="0">
                <a:latin typeface="Arial Narrow" panose="020B0606020202030204" pitchFamily="34" charset="0"/>
              </a:rPr>
              <a:t> </a:t>
            </a:r>
            <a:endParaRPr lang="ru-RU" dirty="0">
              <a:latin typeface="Arial Narrow" panose="020B0606020202030204" pitchFamily="34" charset="0"/>
            </a:endParaRPr>
          </a:p>
        </p:txBody>
      </p:sp>
      <p:sp>
        <p:nvSpPr>
          <p:cNvPr id="12" name="Прямоугольник 11"/>
          <p:cNvSpPr/>
          <p:nvPr/>
        </p:nvSpPr>
        <p:spPr>
          <a:xfrm>
            <a:off x="408791" y="1183038"/>
            <a:ext cx="654426" cy="707886"/>
          </a:xfrm>
          <a:prstGeom prst="rect">
            <a:avLst/>
          </a:prstGeom>
        </p:spPr>
        <p:txBody>
          <a:bodyPr wrap="square">
            <a:spAutoFit/>
          </a:bodyPr>
          <a:lstStyle/>
          <a:p>
            <a:r>
              <a:rPr lang="en-US" sz="4000" dirty="0" smtClean="0">
                <a:solidFill>
                  <a:schemeClr val="accent2">
                    <a:lumMod val="50000"/>
                  </a:schemeClr>
                </a:solidFill>
                <a:latin typeface="Arial Narrow" panose="020B0606020202030204" pitchFamily="34" charset="0"/>
                <a:sym typeface="Wingdings"/>
              </a:rPr>
              <a:t></a:t>
            </a:r>
            <a:r>
              <a:rPr lang="ru-RU" sz="4000" dirty="0" smtClean="0">
                <a:solidFill>
                  <a:schemeClr val="accent2">
                    <a:lumMod val="50000"/>
                  </a:schemeClr>
                </a:solidFill>
                <a:latin typeface="Arial Narrow" panose="020B0606020202030204" pitchFamily="34" charset="0"/>
                <a:sym typeface="Wingdings"/>
              </a:rPr>
              <a:t> </a:t>
            </a:r>
            <a:endParaRPr lang="ru-RU" sz="4000" dirty="0">
              <a:solidFill>
                <a:schemeClr val="accent2">
                  <a:lumMod val="50000"/>
                </a:schemeClr>
              </a:solidFill>
            </a:endParaRPr>
          </a:p>
        </p:txBody>
      </p:sp>
      <p:sp>
        <p:nvSpPr>
          <p:cNvPr id="13" name="Прямоугольник 12"/>
          <p:cNvSpPr/>
          <p:nvPr/>
        </p:nvSpPr>
        <p:spPr>
          <a:xfrm>
            <a:off x="1537494" y="2035623"/>
            <a:ext cx="654426" cy="707886"/>
          </a:xfrm>
          <a:prstGeom prst="rect">
            <a:avLst/>
          </a:prstGeom>
        </p:spPr>
        <p:txBody>
          <a:bodyPr wrap="square">
            <a:spAutoFit/>
          </a:bodyPr>
          <a:lstStyle/>
          <a:p>
            <a:r>
              <a:rPr lang="en-US" sz="4000" dirty="0" smtClean="0">
                <a:solidFill>
                  <a:schemeClr val="accent2">
                    <a:lumMod val="50000"/>
                  </a:schemeClr>
                </a:solidFill>
                <a:latin typeface="Arial Narrow" panose="020B0606020202030204" pitchFamily="34" charset="0"/>
                <a:sym typeface="Wingdings"/>
              </a:rPr>
              <a:t></a:t>
            </a:r>
            <a:r>
              <a:rPr lang="ru-RU" sz="4000" dirty="0" smtClean="0">
                <a:solidFill>
                  <a:schemeClr val="accent2">
                    <a:lumMod val="50000"/>
                  </a:schemeClr>
                </a:solidFill>
                <a:latin typeface="Arial Narrow" panose="020B0606020202030204" pitchFamily="34" charset="0"/>
                <a:sym typeface="Wingdings"/>
              </a:rPr>
              <a:t> </a:t>
            </a:r>
            <a:endParaRPr lang="ru-RU" sz="4000" dirty="0">
              <a:solidFill>
                <a:schemeClr val="accent2">
                  <a:lumMod val="50000"/>
                </a:schemeClr>
              </a:solidFill>
            </a:endParaRPr>
          </a:p>
        </p:txBody>
      </p:sp>
      <p:sp>
        <p:nvSpPr>
          <p:cNvPr id="14" name="Прямоугольник 13"/>
          <p:cNvSpPr/>
          <p:nvPr/>
        </p:nvSpPr>
        <p:spPr>
          <a:xfrm>
            <a:off x="328748" y="2811563"/>
            <a:ext cx="5323051" cy="820738"/>
          </a:xfrm>
          <a:prstGeom prst="rect">
            <a:avLst/>
          </a:prstGeom>
        </p:spPr>
        <p:txBody>
          <a:bodyPr wrap="square">
            <a:spAutoFit/>
          </a:bodyPr>
          <a:lstStyle/>
          <a:p>
            <a:pPr lvl="0" defTabSz="914400" fontAlgn="base">
              <a:spcBef>
                <a:spcPts val="200"/>
              </a:spcBef>
              <a:spcAft>
                <a:spcPct val="0"/>
              </a:spcAft>
              <a:buAutoNum type="arabicPeriod"/>
              <a:defRPr/>
            </a:pPr>
            <a:r>
              <a:rPr lang="ru-RU" b="1" dirty="0" smtClean="0">
                <a:solidFill>
                  <a:srgbClr val="1E5689"/>
                </a:solidFill>
                <a:latin typeface="Arial Narrow" panose="020B0606020202030204" pitchFamily="34" charset="0"/>
                <a:cs typeface="Arial" pitchFamily="34" charset="0"/>
              </a:rPr>
              <a:t> </a:t>
            </a:r>
            <a:r>
              <a:rPr lang="ru-RU" b="1" dirty="0" smtClean="0">
                <a:solidFill>
                  <a:schemeClr val="accent1">
                    <a:lumMod val="50000"/>
                  </a:schemeClr>
                </a:solidFill>
                <a:latin typeface="Arial Narrow" panose="020B0606020202030204" pitchFamily="34" charset="0"/>
                <a:cs typeface="Arial" pitchFamily="34" charset="0"/>
              </a:rPr>
              <a:t>По формулировкам, </a:t>
            </a:r>
            <a:r>
              <a:rPr lang="ru-RU" dirty="0" smtClean="0">
                <a:latin typeface="Arial Narrow" panose="020B0606020202030204" pitchFamily="34" charset="0"/>
                <a:cs typeface="Arial" pitchFamily="34" charset="0"/>
              </a:rPr>
              <a:t>использованным в положении</a:t>
            </a:r>
            <a:r>
              <a:rPr lang="ru-RU" b="1" dirty="0" smtClean="0">
                <a:solidFill>
                  <a:schemeClr val="accent1">
                    <a:lumMod val="50000"/>
                  </a:schemeClr>
                </a:solidFill>
                <a:latin typeface="Arial Narrow" panose="020B0606020202030204" pitchFamily="34" charset="0"/>
                <a:cs typeface="Arial" pitchFamily="34" charset="0"/>
              </a:rPr>
              <a:t> </a:t>
            </a:r>
            <a:endParaRPr lang="ru-RU" b="1" dirty="0">
              <a:solidFill>
                <a:srgbClr val="000000"/>
              </a:solidFill>
              <a:latin typeface="Arial Narrow" panose="020B0606020202030204" pitchFamily="34" charset="0"/>
              <a:cs typeface="Arial" pitchFamily="34" charset="0"/>
            </a:endParaRPr>
          </a:p>
          <a:p>
            <a:pPr lvl="0" defTabSz="914400" fontAlgn="base">
              <a:spcBef>
                <a:spcPts val="200"/>
              </a:spcBef>
              <a:spcAft>
                <a:spcPct val="0"/>
              </a:spcAft>
              <a:defRPr/>
            </a:pPr>
            <a:endParaRPr lang="ru-RU" sz="800" dirty="0" smtClean="0">
              <a:solidFill>
                <a:srgbClr val="000000"/>
              </a:solidFill>
              <a:latin typeface="Arial Narrow" panose="020B0606020202030204" pitchFamily="34" charset="0"/>
              <a:cs typeface="Arial" pitchFamily="34" charset="0"/>
            </a:endParaRPr>
          </a:p>
          <a:p>
            <a:pPr lvl="0" defTabSz="914400" fontAlgn="base">
              <a:spcBef>
                <a:spcPts val="200"/>
              </a:spcBef>
              <a:spcAft>
                <a:spcPct val="0"/>
              </a:spcAft>
              <a:defRPr/>
            </a:pPr>
            <a:r>
              <a:rPr lang="ru-RU" b="1" dirty="0" smtClean="0">
                <a:solidFill>
                  <a:schemeClr val="accent1">
                    <a:lumMod val="50000"/>
                  </a:schemeClr>
                </a:solidFill>
                <a:latin typeface="Arial Narrow" panose="020B0606020202030204" pitchFamily="34" charset="0"/>
                <a:cs typeface="Arial" pitchFamily="34" charset="0"/>
              </a:rPr>
              <a:t>2. По задачам</a:t>
            </a:r>
            <a:r>
              <a:rPr lang="ru-RU" b="1" dirty="0" smtClean="0">
                <a:solidFill>
                  <a:srgbClr val="1E5689"/>
                </a:solidFill>
                <a:latin typeface="Arial Narrow" panose="020B0606020202030204" pitchFamily="34" charset="0"/>
                <a:cs typeface="Arial" pitchFamily="34" charset="0"/>
              </a:rPr>
              <a:t> </a:t>
            </a:r>
            <a:r>
              <a:rPr lang="ru-RU" dirty="0" smtClean="0">
                <a:solidFill>
                  <a:srgbClr val="000000"/>
                </a:solidFill>
                <a:latin typeface="Arial Narrow" panose="020B0606020202030204" pitchFamily="34" charset="0"/>
                <a:cs typeface="Arial" pitchFamily="34" charset="0"/>
              </a:rPr>
              <a:t>рабочей группы </a:t>
            </a:r>
          </a:p>
        </p:txBody>
      </p:sp>
      <p:sp>
        <p:nvSpPr>
          <p:cNvPr id="15" name="TextBox 14"/>
          <p:cNvSpPr txBox="1"/>
          <p:nvPr/>
        </p:nvSpPr>
        <p:spPr>
          <a:xfrm>
            <a:off x="88739" y="3747382"/>
            <a:ext cx="5986352" cy="1015663"/>
          </a:xfrm>
          <a:prstGeom prst="rect">
            <a:avLst/>
          </a:prstGeom>
          <a:noFill/>
        </p:spPr>
        <p:txBody>
          <a:bodyPr wrap="square" rtlCol="0">
            <a:spAutoFit/>
          </a:bodyPr>
          <a:lstStyle/>
          <a:p>
            <a:pPr algn="ctr"/>
            <a:r>
              <a:rPr lang="ru-RU" sz="2000" b="1" dirty="0">
                <a:latin typeface="Arial Narrow" panose="020B0606020202030204" pitchFamily="34" charset="0"/>
              </a:rPr>
              <a:t>НЕ ПОЛУЧЕНЫ мнения </a:t>
            </a:r>
            <a:endParaRPr lang="ru-RU" sz="2000" b="1" dirty="0" smtClean="0">
              <a:latin typeface="Arial Narrow" panose="020B0606020202030204" pitchFamily="34" charset="0"/>
            </a:endParaRPr>
          </a:p>
          <a:p>
            <a:pPr algn="ctr"/>
            <a:r>
              <a:rPr lang="ru-RU" sz="2000" b="1" dirty="0" smtClean="0">
                <a:latin typeface="Arial Narrow" panose="020B0606020202030204" pitchFamily="34" charset="0"/>
              </a:rPr>
              <a:t>18 </a:t>
            </a:r>
            <a:r>
              <a:rPr lang="ru-RU" dirty="0">
                <a:latin typeface="Arial Narrow" panose="020B0606020202030204" pitchFamily="34" charset="0"/>
              </a:rPr>
              <a:t>субъектов Российской Федерации </a:t>
            </a:r>
            <a:r>
              <a:rPr lang="ru-RU" sz="2000" b="1" dirty="0" smtClean="0">
                <a:solidFill>
                  <a:srgbClr val="1F4E79"/>
                </a:solidFill>
                <a:latin typeface="Arial Narrow" panose="020B0606020202030204" pitchFamily="34" charset="0"/>
              </a:rPr>
              <a:t>(21%) </a:t>
            </a:r>
            <a:endParaRPr lang="ru-RU" sz="2000" b="1" dirty="0">
              <a:solidFill>
                <a:srgbClr val="1F4E79"/>
              </a:solidFill>
              <a:latin typeface="Arial Narrow" panose="020B0606020202030204" pitchFamily="34" charset="0"/>
            </a:endParaRPr>
          </a:p>
          <a:p>
            <a:endParaRPr lang="ru-RU" sz="2000" dirty="0"/>
          </a:p>
        </p:txBody>
      </p:sp>
      <p:pic>
        <p:nvPicPr>
          <p:cNvPr id="16" name="Рисунок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072" y="7453430"/>
            <a:ext cx="819817" cy="727292"/>
          </a:xfrm>
          <a:prstGeom prst="rect">
            <a:avLst/>
          </a:prstGeom>
        </p:spPr>
      </p:pic>
      <p:sp>
        <p:nvSpPr>
          <p:cNvPr id="21" name="TextBox 20"/>
          <p:cNvSpPr txBox="1"/>
          <p:nvPr/>
        </p:nvSpPr>
        <p:spPr>
          <a:xfrm>
            <a:off x="7476566" y="1014431"/>
            <a:ext cx="4066390" cy="769441"/>
          </a:xfrm>
          <a:prstGeom prst="rect">
            <a:avLst/>
          </a:prstGeom>
          <a:noFill/>
        </p:spPr>
        <p:txBody>
          <a:bodyPr wrap="square" rtlCol="0">
            <a:spAutoFit/>
          </a:bodyPr>
          <a:lstStyle/>
          <a:p>
            <a:pPr algn="ctr"/>
            <a:r>
              <a:rPr lang="ru-RU" sz="2200" b="1" dirty="0" smtClean="0">
                <a:latin typeface="Arial Narrow" panose="020B0606020202030204" pitchFamily="34" charset="0"/>
              </a:rPr>
              <a:t>Рабочие группы по имущественной поддержке</a:t>
            </a:r>
            <a:endParaRPr lang="ru-RU" sz="2200" b="1" dirty="0">
              <a:latin typeface="Arial Narrow" panose="020B0606020202030204" pitchFamily="34" charset="0"/>
            </a:endParaRPr>
          </a:p>
        </p:txBody>
      </p:sp>
      <p:graphicFrame>
        <p:nvGraphicFramePr>
          <p:cNvPr id="25" name="Схема 24"/>
          <p:cNvGraphicFramePr/>
          <p:nvPr>
            <p:extLst/>
          </p:nvPr>
        </p:nvGraphicFramePr>
        <p:xfrm>
          <a:off x="7105808" y="1644458"/>
          <a:ext cx="4952945" cy="2652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extBox 25"/>
          <p:cNvSpPr txBox="1"/>
          <p:nvPr/>
        </p:nvSpPr>
        <p:spPr>
          <a:xfrm>
            <a:off x="7512806" y="4168322"/>
            <a:ext cx="4776961" cy="492443"/>
          </a:xfrm>
          <a:prstGeom prst="rect">
            <a:avLst/>
          </a:prstGeom>
          <a:noFill/>
        </p:spPr>
        <p:txBody>
          <a:bodyPr wrap="square" rtlCol="0">
            <a:spAutoFit/>
          </a:bodyPr>
          <a:lstStyle/>
          <a:p>
            <a:pPr marL="252000" lvl="0" defTabSz="1152144" fontAlgn="t">
              <a:lnSpc>
                <a:spcPct val="130000"/>
              </a:lnSpc>
              <a:defRPr/>
            </a:pPr>
            <a:r>
              <a:rPr lang="ru-RU" sz="2000" b="1" dirty="0" smtClean="0">
                <a:latin typeface="Arial Narrow" panose="020B0606020202030204" pitchFamily="34" charset="0"/>
              </a:rPr>
              <a:t>Рабочая группа НЕ СОЗДАНА</a:t>
            </a:r>
            <a:endParaRPr lang="ru-RU" sz="2000" b="1" dirty="0">
              <a:solidFill>
                <a:srgbClr val="144C80"/>
              </a:solidFill>
              <a:latin typeface="Arial Narrow" panose="020B0606020202030204" pitchFamily="34" charset="0"/>
            </a:endParaRPr>
          </a:p>
        </p:txBody>
      </p:sp>
      <p:sp>
        <p:nvSpPr>
          <p:cNvPr id="17" name="Прямоугольник 16"/>
          <p:cNvSpPr/>
          <p:nvPr/>
        </p:nvSpPr>
        <p:spPr>
          <a:xfrm>
            <a:off x="9450388" y="4778255"/>
            <a:ext cx="6299200" cy="2252924"/>
          </a:xfrm>
          <a:prstGeom prst="rect">
            <a:avLst/>
          </a:prstGeom>
        </p:spPr>
        <p:txBody>
          <a:bodyPr>
            <a:spAutoFit/>
          </a:bodyPr>
          <a:lstStyle/>
          <a:p>
            <a:pPr marL="252000" lvl="0" indent="180000" defTabSz="1152144" fontAlgn="t">
              <a:lnSpc>
                <a:spcPct val="130000"/>
              </a:lnSpc>
              <a:buFont typeface="Arial" panose="020B0604020202020204" pitchFamily="34" charset="0"/>
              <a:buChar char="•"/>
              <a:defRPr/>
            </a:pPr>
            <a:r>
              <a:rPr lang="ru-RU" b="1" dirty="0">
                <a:solidFill>
                  <a:schemeClr val="accent2">
                    <a:lumMod val="75000"/>
                  </a:schemeClr>
                </a:solidFill>
                <a:latin typeface="Arial Narrow" panose="020B0606020202030204" pitchFamily="34" charset="0"/>
              </a:rPr>
              <a:t>Приморский край</a:t>
            </a:r>
          </a:p>
          <a:p>
            <a:pPr marL="252000" lvl="0" indent="180000" defTabSz="1152144" fontAlgn="t">
              <a:lnSpc>
                <a:spcPct val="130000"/>
              </a:lnSpc>
              <a:buFont typeface="Arial" panose="020B0604020202020204" pitchFamily="34" charset="0"/>
              <a:buChar char="•"/>
              <a:defRPr/>
            </a:pPr>
            <a:r>
              <a:rPr lang="ru-RU" b="1" dirty="0">
                <a:solidFill>
                  <a:schemeClr val="accent2">
                    <a:lumMod val="75000"/>
                  </a:schemeClr>
                </a:solidFill>
                <a:latin typeface="Arial Narrow" panose="020B0606020202030204" pitchFamily="34" charset="0"/>
              </a:rPr>
              <a:t>Республика Марий Эл</a:t>
            </a:r>
          </a:p>
          <a:p>
            <a:pPr marL="252000" lvl="0" indent="180000" defTabSz="1152144" fontAlgn="t">
              <a:lnSpc>
                <a:spcPct val="130000"/>
              </a:lnSpc>
              <a:buFont typeface="Arial" panose="020B0604020202020204" pitchFamily="34" charset="0"/>
              <a:buChar char="•"/>
              <a:defRPr/>
            </a:pPr>
            <a:r>
              <a:rPr lang="ru-RU" b="1" dirty="0">
                <a:solidFill>
                  <a:schemeClr val="accent2">
                    <a:lumMod val="75000"/>
                  </a:schemeClr>
                </a:solidFill>
                <a:latin typeface="Arial Narrow" panose="020B0606020202030204" pitchFamily="34" charset="0"/>
              </a:rPr>
              <a:t>Республика Мордовия</a:t>
            </a:r>
          </a:p>
          <a:p>
            <a:pPr marL="252000" lvl="0" indent="180000" defTabSz="1152144" fontAlgn="t">
              <a:lnSpc>
                <a:spcPct val="130000"/>
              </a:lnSpc>
              <a:buFont typeface="Arial" panose="020B0604020202020204" pitchFamily="34" charset="0"/>
              <a:buChar char="•"/>
              <a:defRPr/>
            </a:pPr>
            <a:r>
              <a:rPr lang="ru-RU" b="1" dirty="0">
                <a:solidFill>
                  <a:schemeClr val="accent2">
                    <a:lumMod val="75000"/>
                  </a:schemeClr>
                </a:solidFill>
                <a:latin typeface="Arial Narrow" panose="020B0606020202030204" pitchFamily="34" charset="0"/>
              </a:rPr>
              <a:t>Ростовская область</a:t>
            </a:r>
          </a:p>
          <a:p>
            <a:pPr marL="252000" lvl="0" indent="180000" defTabSz="1152144" fontAlgn="t">
              <a:lnSpc>
                <a:spcPct val="130000"/>
              </a:lnSpc>
              <a:buFont typeface="Arial" panose="020B0604020202020204" pitchFamily="34" charset="0"/>
              <a:buChar char="•"/>
              <a:defRPr/>
            </a:pPr>
            <a:r>
              <a:rPr lang="ru-RU" b="1" dirty="0">
                <a:solidFill>
                  <a:schemeClr val="accent2">
                    <a:lumMod val="75000"/>
                  </a:schemeClr>
                </a:solidFill>
                <a:latin typeface="Arial Narrow" panose="020B0606020202030204" pitchFamily="34" charset="0"/>
              </a:rPr>
              <a:t>Рязанская область</a:t>
            </a:r>
          </a:p>
          <a:p>
            <a:pPr marL="252000" lvl="0" indent="180000" defTabSz="1152144" fontAlgn="t">
              <a:lnSpc>
                <a:spcPct val="130000"/>
              </a:lnSpc>
              <a:buFont typeface="Arial" panose="020B0604020202020204" pitchFamily="34" charset="0"/>
              <a:buChar char="•"/>
              <a:defRPr/>
            </a:pPr>
            <a:r>
              <a:rPr lang="ru-RU" b="1" dirty="0">
                <a:solidFill>
                  <a:schemeClr val="accent2">
                    <a:lumMod val="75000"/>
                  </a:schemeClr>
                </a:solidFill>
                <a:latin typeface="Arial Narrow" panose="020B0606020202030204" pitchFamily="34" charset="0"/>
              </a:rPr>
              <a:t>Свердловская область</a:t>
            </a:r>
            <a:endParaRPr lang="ru-RU" sz="1200" b="1" dirty="0">
              <a:solidFill>
                <a:schemeClr val="accent2">
                  <a:lumMod val="75000"/>
                </a:schemeClr>
              </a:solidFill>
              <a:latin typeface="Arial Narrow" panose="020B0606020202030204" pitchFamily="34" charset="0"/>
            </a:endParaRPr>
          </a:p>
        </p:txBody>
      </p:sp>
      <p:sp>
        <p:nvSpPr>
          <p:cNvPr id="19" name="Прямоугольник 18"/>
          <p:cNvSpPr/>
          <p:nvPr/>
        </p:nvSpPr>
        <p:spPr>
          <a:xfrm>
            <a:off x="6489950" y="4796337"/>
            <a:ext cx="6299200" cy="2613023"/>
          </a:xfrm>
          <a:prstGeom prst="rect">
            <a:avLst/>
          </a:prstGeom>
        </p:spPr>
        <p:txBody>
          <a:bodyPr>
            <a:spAutoFit/>
          </a:bodyPr>
          <a:lstStyle/>
          <a:p>
            <a:pPr marL="252000" lvl="0" indent="180000" defTabSz="1152144" fontAlgn="t">
              <a:lnSpc>
                <a:spcPct val="130000"/>
              </a:lnSpc>
              <a:buFont typeface="Arial" panose="020B0604020202020204" pitchFamily="34" charset="0"/>
              <a:buChar char="•"/>
              <a:defRPr/>
            </a:pPr>
            <a:r>
              <a:rPr lang="ru-RU" b="1" dirty="0">
                <a:solidFill>
                  <a:schemeClr val="accent2">
                    <a:lumMod val="75000"/>
                  </a:schemeClr>
                </a:solidFill>
                <a:latin typeface="Arial Narrow" panose="020B0606020202030204" pitchFamily="34" charset="0"/>
              </a:rPr>
              <a:t>Забайкальский край</a:t>
            </a:r>
          </a:p>
          <a:p>
            <a:pPr marL="252000" lvl="0" indent="180000" defTabSz="1152144" fontAlgn="t">
              <a:lnSpc>
                <a:spcPct val="130000"/>
              </a:lnSpc>
              <a:buFont typeface="Arial" panose="020B0604020202020204" pitchFamily="34" charset="0"/>
              <a:buChar char="•"/>
              <a:defRPr/>
            </a:pPr>
            <a:r>
              <a:rPr lang="ru-RU" b="1" dirty="0">
                <a:solidFill>
                  <a:schemeClr val="accent2">
                    <a:lumMod val="75000"/>
                  </a:schemeClr>
                </a:solidFill>
                <a:latin typeface="Arial Narrow" panose="020B0606020202030204" pitchFamily="34" charset="0"/>
              </a:rPr>
              <a:t>Иркутская область</a:t>
            </a:r>
          </a:p>
          <a:p>
            <a:pPr marL="252000" lvl="0" indent="180000" defTabSz="1152144" fontAlgn="t">
              <a:lnSpc>
                <a:spcPct val="130000"/>
              </a:lnSpc>
              <a:buFont typeface="Arial" panose="020B0604020202020204" pitchFamily="34" charset="0"/>
              <a:buChar char="•"/>
              <a:defRPr/>
            </a:pPr>
            <a:r>
              <a:rPr lang="ru-RU" b="1" dirty="0">
                <a:solidFill>
                  <a:schemeClr val="accent2">
                    <a:lumMod val="75000"/>
                  </a:schemeClr>
                </a:solidFill>
                <a:latin typeface="Arial Narrow" panose="020B0606020202030204" pitchFamily="34" charset="0"/>
              </a:rPr>
              <a:t>Кемеровская область</a:t>
            </a:r>
          </a:p>
          <a:p>
            <a:pPr marL="252000" lvl="0" indent="180000" defTabSz="1152144" fontAlgn="t">
              <a:lnSpc>
                <a:spcPct val="130000"/>
              </a:lnSpc>
              <a:buFont typeface="Arial" panose="020B0604020202020204" pitchFamily="34" charset="0"/>
              <a:buChar char="•"/>
              <a:defRPr/>
            </a:pPr>
            <a:r>
              <a:rPr lang="ru-RU" b="1" dirty="0">
                <a:solidFill>
                  <a:schemeClr val="accent2">
                    <a:lumMod val="75000"/>
                  </a:schemeClr>
                </a:solidFill>
                <a:latin typeface="Arial Narrow" panose="020B0606020202030204" pitchFamily="34" charset="0"/>
              </a:rPr>
              <a:t>Кировская область</a:t>
            </a:r>
          </a:p>
          <a:p>
            <a:pPr marL="252000" lvl="0" indent="180000" defTabSz="1152144" fontAlgn="t">
              <a:lnSpc>
                <a:spcPct val="130000"/>
              </a:lnSpc>
              <a:buFont typeface="Arial" panose="020B0604020202020204" pitchFamily="34" charset="0"/>
              <a:buChar char="•"/>
              <a:defRPr/>
            </a:pPr>
            <a:r>
              <a:rPr lang="ru-RU" b="1" dirty="0">
                <a:solidFill>
                  <a:schemeClr val="accent2">
                    <a:lumMod val="75000"/>
                  </a:schemeClr>
                </a:solidFill>
                <a:latin typeface="Arial Narrow" panose="020B0606020202030204" pitchFamily="34" charset="0"/>
              </a:rPr>
              <a:t>Липецкая область</a:t>
            </a:r>
          </a:p>
          <a:p>
            <a:pPr marL="252000" lvl="0" indent="180000" defTabSz="1152144" fontAlgn="t">
              <a:lnSpc>
                <a:spcPct val="130000"/>
              </a:lnSpc>
              <a:buFont typeface="Arial" panose="020B0604020202020204" pitchFamily="34" charset="0"/>
              <a:buChar char="•"/>
              <a:defRPr/>
            </a:pPr>
            <a:r>
              <a:rPr lang="ru-RU" b="1" dirty="0">
                <a:solidFill>
                  <a:schemeClr val="accent2">
                    <a:lumMod val="75000"/>
                  </a:schemeClr>
                </a:solidFill>
                <a:latin typeface="Arial Narrow" panose="020B0606020202030204" pitchFamily="34" charset="0"/>
              </a:rPr>
              <a:t>Московская область</a:t>
            </a:r>
          </a:p>
          <a:p>
            <a:pPr marL="252000" lvl="0" indent="180000" defTabSz="1152144" fontAlgn="t">
              <a:lnSpc>
                <a:spcPct val="130000"/>
              </a:lnSpc>
              <a:buFont typeface="Arial" panose="020B0604020202020204" pitchFamily="34" charset="0"/>
              <a:buChar char="•"/>
              <a:defRPr/>
            </a:pPr>
            <a:r>
              <a:rPr lang="ru-RU" b="1" dirty="0">
                <a:solidFill>
                  <a:schemeClr val="accent2">
                    <a:lumMod val="75000"/>
                  </a:schemeClr>
                </a:solidFill>
                <a:latin typeface="Arial Narrow" panose="020B0606020202030204" pitchFamily="34" charset="0"/>
              </a:rPr>
              <a:t>Омская область</a:t>
            </a:r>
            <a:endParaRPr lang="ru-RU" sz="1200" b="1" dirty="0">
              <a:solidFill>
                <a:schemeClr val="accent2">
                  <a:lumMod val="75000"/>
                </a:schemeClr>
              </a:solidFill>
              <a:latin typeface="Arial Narrow" panose="020B0606020202030204" pitchFamily="34" charset="0"/>
            </a:endParaRPr>
          </a:p>
        </p:txBody>
      </p:sp>
      <p:graphicFrame>
        <p:nvGraphicFramePr>
          <p:cNvPr id="2" name="Таблица 1"/>
          <p:cNvGraphicFramePr>
            <a:graphicFrameLocks noGrp="1"/>
          </p:cNvGraphicFramePr>
          <p:nvPr>
            <p:extLst/>
          </p:nvPr>
        </p:nvGraphicFramePr>
        <p:xfrm>
          <a:off x="223450" y="4411839"/>
          <a:ext cx="2845355" cy="3265170"/>
        </p:xfrm>
        <a:graphic>
          <a:graphicData uri="http://schemas.openxmlformats.org/drawingml/2006/table">
            <a:tbl>
              <a:tblPr>
                <a:tableStyleId>{5C22544A-7EE6-4342-B048-85BDC9FD1C3A}</a:tableStyleId>
              </a:tblPr>
              <a:tblGrid>
                <a:gridCol w="2845355">
                  <a:extLst>
                    <a:ext uri="{9D8B030D-6E8A-4147-A177-3AD203B41FA5}">
                      <a16:colId xmlns:a16="http://schemas.microsoft.com/office/drawing/2014/main" val="20000"/>
                    </a:ext>
                  </a:extLst>
                </a:gridCol>
              </a:tblGrid>
              <a:tr h="242490">
                <a:tc>
                  <a:txBody>
                    <a:bodyPr/>
                    <a:lstStyle/>
                    <a:p>
                      <a:pPr marL="252000" lvl="0" indent="180000" algn="l" defTabSz="1152144" rtl="0" eaLnBrk="1" fontAlgn="t" latinLnBrk="0" hangingPunct="1">
                        <a:lnSpc>
                          <a:spcPct val="130000"/>
                        </a:lnSpc>
                        <a:buFont typeface="Arial" panose="020B0604020202020204" pitchFamily="34" charset="0"/>
                        <a:buChar char="•"/>
                        <a:defRPr/>
                      </a:pPr>
                      <a:r>
                        <a:rPr lang="ru-RU" sz="1600" b="1" kern="1200" dirty="0">
                          <a:solidFill>
                            <a:schemeClr val="accent2">
                              <a:lumMod val="75000"/>
                            </a:schemeClr>
                          </a:solidFill>
                          <a:latin typeface="Arial Narrow" panose="020B0606020202030204" pitchFamily="34" charset="0"/>
                          <a:ea typeface="+mn-ea"/>
                          <a:cs typeface="+mn-cs"/>
                        </a:rPr>
                        <a:t>Алтайский край</a:t>
                      </a:r>
                    </a:p>
                  </a:txBody>
                  <a:tcPr marL="9525" marR="9525" marT="9525" marB="0">
                    <a:noFill/>
                  </a:tcPr>
                </a:tc>
                <a:extLst>
                  <a:ext uri="{0D108BD9-81ED-4DB2-BD59-A6C34878D82A}">
                    <a16:rowId xmlns:a16="http://schemas.microsoft.com/office/drawing/2014/main" val="10000"/>
                  </a:ext>
                </a:extLst>
              </a:tr>
              <a:tr h="242490">
                <a:tc>
                  <a:txBody>
                    <a:bodyPr/>
                    <a:lstStyle/>
                    <a:p>
                      <a:pPr marL="252000" lvl="0" indent="180000" algn="l" defTabSz="1152144" rtl="0" eaLnBrk="1" fontAlgn="t" latinLnBrk="0" hangingPunct="1">
                        <a:lnSpc>
                          <a:spcPct val="130000"/>
                        </a:lnSpc>
                        <a:buFont typeface="Arial" panose="020B0604020202020204" pitchFamily="34" charset="0"/>
                        <a:buChar char="•"/>
                        <a:defRPr/>
                      </a:pPr>
                      <a:r>
                        <a:rPr lang="ru-RU" sz="1600" b="1" kern="1200" dirty="0">
                          <a:solidFill>
                            <a:schemeClr val="accent2">
                              <a:lumMod val="75000"/>
                            </a:schemeClr>
                          </a:solidFill>
                          <a:latin typeface="Arial Narrow" panose="020B0606020202030204" pitchFamily="34" charset="0"/>
                          <a:ea typeface="+mn-ea"/>
                          <a:cs typeface="+mn-cs"/>
                        </a:rPr>
                        <a:t>Брянская область</a:t>
                      </a:r>
                    </a:p>
                  </a:txBody>
                  <a:tcPr marL="9525" marR="9525" marT="9525" marB="0">
                    <a:noFill/>
                  </a:tcPr>
                </a:tc>
                <a:extLst>
                  <a:ext uri="{0D108BD9-81ED-4DB2-BD59-A6C34878D82A}">
                    <a16:rowId xmlns:a16="http://schemas.microsoft.com/office/drawing/2014/main" val="10001"/>
                  </a:ext>
                </a:extLst>
              </a:tr>
              <a:tr h="242490">
                <a:tc>
                  <a:txBody>
                    <a:bodyPr/>
                    <a:lstStyle/>
                    <a:p>
                      <a:pPr marL="252000" lvl="0" indent="180000" algn="l" defTabSz="1152144" rtl="0" eaLnBrk="1" fontAlgn="t" latinLnBrk="0" hangingPunct="1">
                        <a:lnSpc>
                          <a:spcPct val="130000"/>
                        </a:lnSpc>
                        <a:buFont typeface="Arial" panose="020B0604020202020204" pitchFamily="34" charset="0"/>
                        <a:buChar char="•"/>
                        <a:defRPr/>
                      </a:pPr>
                      <a:r>
                        <a:rPr lang="ru-RU" sz="1600" b="1" kern="1200" dirty="0">
                          <a:solidFill>
                            <a:schemeClr val="accent2">
                              <a:lumMod val="75000"/>
                            </a:schemeClr>
                          </a:solidFill>
                          <a:latin typeface="Arial Narrow" panose="020B0606020202030204" pitchFamily="34" charset="0"/>
                          <a:ea typeface="+mn-ea"/>
                          <a:cs typeface="+mn-cs"/>
                        </a:rPr>
                        <a:t>город Санкт-Петербург</a:t>
                      </a:r>
                    </a:p>
                  </a:txBody>
                  <a:tcPr marL="9525" marR="9525" marT="9525" marB="0">
                    <a:noFill/>
                  </a:tcPr>
                </a:tc>
                <a:extLst>
                  <a:ext uri="{0D108BD9-81ED-4DB2-BD59-A6C34878D82A}">
                    <a16:rowId xmlns:a16="http://schemas.microsoft.com/office/drawing/2014/main" val="10002"/>
                  </a:ext>
                </a:extLst>
              </a:tr>
              <a:tr h="242490">
                <a:tc>
                  <a:txBody>
                    <a:bodyPr/>
                    <a:lstStyle/>
                    <a:p>
                      <a:pPr marL="252000" lvl="0" indent="180000" algn="l" defTabSz="1152144" rtl="0" eaLnBrk="1" fontAlgn="t" latinLnBrk="0" hangingPunct="1">
                        <a:lnSpc>
                          <a:spcPct val="130000"/>
                        </a:lnSpc>
                        <a:buFont typeface="Arial" panose="020B0604020202020204" pitchFamily="34" charset="0"/>
                        <a:buChar char="•"/>
                        <a:defRPr/>
                      </a:pPr>
                      <a:r>
                        <a:rPr lang="ru-RU" sz="1600" b="1" kern="1200" dirty="0">
                          <a:solidFill>
                            <a:schemeClr val="accent2">
                              <a:lumMod val="75000"/>
                            </a:schemeClr>
                          </a:solidFill>
                          <a:latin typeface="Arial Narrow" panose="020B0606020202030204" pitchFamily="34" charset="0"/>
                          <a:ea typeface="+mn-ea"/>
                          <a:cs typeface="+mn-cs"/>
                        </a:rPr>
                        <a:t>город Севастополь</a:t>
                      </a:r>
                    </a:p>
                  </a:txBody>
                  <a:tcPr marL="9525" marR="9525" marT="9525" marB="0">
                    <a:noFill/>
                  </a:tcPr>
                </a:tc>
                <a:extLst>
                  <a:ext uri="{0D108BD9-81ED-4DB2-BD59-A6C34878D82A}">
                    <a16:rowId xmlns:a16="http://schemas.microsoft.com/office/drawing/2014/main" val="10003"/>
                  </a:ext>
                </a:extLst>
              </a:tr>
              <a:tr h="242490">
                <a:tc>
                  <a:txBody>
                    <a:bodyPr/>
                    <a:lstStyle/>
                    <a:p>
                      <a:pPr marL="252000" lvl="0" indent="180000" algn="l" defTabSz="1152144" rtl="0" eaLnBrk="1" fontAlgn="t" latinLnBrk="0" hangingPunct="1">
                        <a:lnSpc>
                          <a:spcPct val="130000"/>
                        </a:lnSpc>
                        <a:buFont typeface="Arial" panose="020B0604020202020204" pitchFamily="34" charset="0"/>
                        <a:buChar char="•"/>
                        <a:defRPr/>
                      </a:pPr>
                      <a:r>
                        <a:rPr lang="ru-RU" sz="1600" b="1" kern="1200" dirty="0">
                          <a:solidFill>
                            <a:schemeClr val="accent2">
                              <a:lumMod val="75000"/>
                            </a:schemeClr>
                          </a:solidFill>
                          <a:latin typeface="Arial Narrow" panose="020B0606020202030204" pitchFamily="34" charset="0"/>
                          <a:ea typeface="+mn-ea"/>
                          <a:cs typeface="+mn-cs"/>
                        </a:rPr>
                        <a:t>Забайкальский край</a:t>
                      </a:r>
                    </a:p>
                  </a:txBody>
                  <a:tcPr marL="9525" marR="9525" marT="9525" marB="0">
                    <a:noFill/>
                  </a:tcPr>
                </a:tc>
                <a:extLst>
                  <a:ext uri="{0D108BD9-81ED-4DB2-BD59-A6C34878D82A}">
                    <a16:rowId xmlns:a16="http://schemas.microsoft.com/office/drawing/2014/main" val="10004"/>
                  </a:ext>
                </a:extLst>
              </a:tr>
              <a:tr h="242490">
                <a:tc>
                  <a:txBody>
                    <a:bodyPr/>
                    <a:lstStyle/>
                    <a:p>
                      <a:pPr marL="252000" lvl="0" indent="180000" algn="l" defTabSz="1152144" rtl="0" eaLnBrk="1" fontAlgn="t" latinLnBrk="0" hangingPunct="1">
                        <a:lnSpc>
                          <a:spcPct val="130000"/>
                        </a:lnSpc>
                        <a:buFont typeface="Arial" panose="020B0604020202020204" pitchFamily="34" charset="0"/>
                        <a:buChar char="•"/>
                        <a:defRPr/>
                      </a:pPr>
                      <a:r>
                        <a:rPr lang="ru-RU" sz="1600" b="1" kern="1200" dirty="0">
                          <a:solidFill>
                            <a:schemeClr val="accent2">
                              <a:lumMod val="75000"/>
                            </a:schemeClr>
                          </a:solidFill>
                          <a:latin typeface="Arial Narrow" panose="020B0606020202030204" pitchFamily="34" charset="0"/>
                          <a:ea typeface="+mn-ea"/>
                          <a:cs typeface="+mn-cs"/>
                        </a:rPr>
                        <a:t>Калининградская область</a:t>
                      </a:r>
                    </a:p>
                  </a:txBody>
                  <a:tcPr marL="9525" marR="9525" marT="9525" marB="0">
                    <a:noFill/>
                  </a:tcPr>
                </a:tc>
                <a:extLst>
                  <a:ext uri="{0D108BD9-81ED-4DB2-BD59-A6C34878D82A}">
                    <a16:rowId xmlns:a16="http://schemas.microsoft.com/office/drawing/2014/main" val="10005"/>
                  </a:ext>
                </a:extLst>
              </a:tr>
              <a:tr h="242490">
                <a:tc>
                  <a:txBody>
                    <a:bodyPr/>
                    <a:lstStyle/>
                    <a:p>
                      <a:pPr marL="252000" lvl="0" indent="180000" algn="l" defTabSz="1152144" rtl="0" eaLnBrk="1" fontAlgn="t" latinLnBrk="0" hangingPunct="1">
                        <a:lnSpc>
                          <a:spcPct val="130000"/>
                        </a:lnSpc>
                        <a:buFont typeface="Arial" panose="020B0604020202020204" pitchFamily="34" charset="0"/>
                        <a:buChar char="•"/>
                        <a:defRPr/>
                      </a:pPr>
                      <a:r>
                        <a:rPr lang="ru-RU" sz="1600" b="1" kern="1200" dirty="0">
                          <a:solidFill>
                            <a:schemeClr val="accent2">
                              <a:lumMod val="75000"/>
                            </a:schemeClr>
                          </a:solidFill>
                          <a:latin typeface="Arial Narrow" panose="020B0606020202030204" pitchFamily="34" charset="0"/>
                          <a:ea typeface="+mn-ea"/>
                          <a:cs typeface="+mn-cs"/>
                        </a:rPr>
                        <a:t>Красноярский край</a:t>
                      </a:r>
                    </a:p>
                  </a:txBody>
                  <a:tcPr marL="9525" marR="9525" marT="9525" marB="0">
                    <a:noFill/>
                  </a:tcPr>
                </a:tc>
                <a:extLst>
                  <a:ext uri="{0D108BD9-81ED-4DB2-BD59-A6C34878D82A}">
                    <a16:rowId xmlns:a16="http://schemas.microsoft.com/office/drawing/2014/main" val="10006"/>
                  </a:ext>
                </a:extLst>
              </a:tr>
              <a:tr h="242490">
                <a:tc>
                  <a:txBody>
                    <a:bodyPr/>
                    <a:lstStyle/>
                    <a:p>
                      <a:pPr marL="252000" lvl="0" indent="180000" algn="l" defTabSz="1152144" rtl="0" eaLnBrk="1" fontAlgn="t" latinLnBrk="0" hangingPunct="1">
                        <a:lnSpc>
                          <a:spcPct val="130000"/>
                        </a:lnSpc>
                        <a:buFont typeface="Arial" panose="020B0604020202020204" pitchFamily="34" charset="0"/>
                        <a:buChar char="•"/>
                        <a:defRPr/>
                      </a:pPr>
                      <a:r>
                        <a:rPr lang="ru-RU" sz="1600" b="1" kern="1200" dirty="0">
                          <a:solidFill>
                            <a:schemeClr val="accent2">
                              <a:lumMod val="75000"/>
                            </a:schemeClr>
                          </a:solidFill>
                          <a:latin typeface="Arial Narrow" panose="020B0606020202030204" pitchFamily="34" charset="0"/>
                          <a:ea typeface="+mn-ea"/>
                          <a:cs typeface="+mn-cs"/>
                        </a:rPr>
                        <a:t>Липецкая область</a:t>
                      </a:r>
                    </a:p>
                  </a:txBody>
                  <a:tcPr marL="9525" marR="9525" marT="9525" marB="0">
                    <a:noFill/>
                  </a:tcPr>
                </a:tc>
                <a:extLst>
                  <a:ext uri="{0D108BD9-81ED-4DB2-BD59-A6C34878D82A}">
                    <a16:rowId xmlns:a16="http://schemas.microsoft.com/office/drawing/2014/main" val="10007"/>
                  </a:ext>
                </a:extLst>
              </a:tr>
              <a:tr h="242490">
                <a:tc>
                  <a:txBody>
                    <a:bodyPr/>
                    <a:lstStyle/>
                    <a:p>
                      <a:pPr marL="252000" lvl="0" indent="180000" algn="l" defTabSz="1152144" rtl="0" eaLnBrk="1" fontAlgn="t" latinLnBrk="0" hangingPunct="1">
                        <a:lnSpc>
                          <a:spcPct val="130000"/>
                        </a:lnSpc>
                        <a:buFont typeface="Arial" panose="020B0604020202020204" pitchFamily="34" charset="0"/>
                        <a:buChar char="•"/>
                        <a:defRPr/>
                      </a:pPr>
                      <a:r>
                        <a:rPr lang="ru-RU" sz="1600" b="1" kern="1200" dirty="0">
                          <a:solidFill>
                            <a:schemeClr val="accent2">
                              <a:lumMod val="75000"/>
                            </a:schemeClr>
                          </a:solidFill>
                          <a:latin typeface="Arial Narrow" panose="020B0606020202030204" pitchFamily="34" charset="0"/>
                          <a:ea typeface="+mn-ea"/>
                          <a:cs typeface="+mn-cs"/>
                        </a:rPr>
                        <a:t>Новгородская область</a:t>
                      </a:r>
                    </a:p>
                  </a:txBody>
                  <a:tcPr marL="9525" marR="9525" marT="9525" marB="0">
                    <a:noFill/>
                  </a:tcPr>
                </a:tc>
                <a:extLst>
                  <a:ext uri="{0D108BD9-81ED-4DB2-BD59-A6C34878D82A}">
                    <a16:rowId xmlns:a16="http://schemas.microsoft.com/office/drawing/2014/main" val="10008"/>
                  </a:ext>
                </a:extLst>
              </a:tr>
              <a:tr h="242490">
                <a:tc>
                  <a:txBody>
                    <a:bodyPr/>
                    <a:lstStyle/>
                    <a:p>
                      <a:pPr marL="252000" lvl="0" indent="0" algn="l" defTabSz="1152144" rtl="0" eaLnBrk="1" fontAlgn="t" latinLnBrk="0" hangingPunct="1">
                        <a:lnSpc>
                          <a:spcPct val="130000"/>
                        </a:lnSpc>
                        <a:buFont typeface="Arial" panose="020B0604020202020204" pitchFamily="34" charset="0"/>
                        <a:buNone/>
                        <a:defRPr/>
                      </a:pPr>
                      <a:endParaRPr lang="ru-RU" sz="1600" b="1" kern="1200" dirty="0">
                        <a:solidFill>
                          <a:schemeClr val="accent2">
                            <a:lumMod val="75000"/>
                          </a:schemeClr>
                        </a:solidFill>
                        <a:latin typeface="Arial Narrow" panose="020B0606020202030204" pitchFamily="34" charset="0"/>
                        <a:ea typeface="+mn-ea"/>
                        <a:cs typeface="+mn-cs"/>
                      </a:endParaRPr>
                    </a:p>
                  </a:txBody>
                  <a:tcPr marL="9525" marR="9525" marT="9525" marB="0">
                    <a:noFill/>
                  </a:tcPr>
                </a:tc>
                <a:extLst>
                  <a:ext uri="{0D108BD9-81ED-4DB2-BD59-A6C34878D82A}">
                    <a16:rowId xmlns:a16="http://schemas.microsoft.com/office/drawing/2014/main" val="10009"/>
                  </a:ext>
                </a:extLst>
              </a:tr>
            </a:tbl>
          </a:graphicData>
        </a:graphic>
      </p:graphicFrame>
      <p:graphicFrame>
        <p:nvGraphicFramePr>
          <p:cNvPr id="7" name="Таблица 6"/>
          <p:cNvGraphicFramePr>
            <a:graphicFrameLocks noGrp="1"/>
          </p:cNvGraphicFramePr>
          <p:nvPr>
            <p:extLst/>
          </p:nvPr>
        </p:nvGraphicFramePr>
        <p:xfrm>
          <a:off x="2816855" y="4397594"/>
          <a:ext cx="3183973" cy="3255645"/>
        </p:xfrm>
        <a:graphic>
          <a:graphicData uri="http://schemas.openxmlformats.org/drawingml/2006/table">
            <a:tbl>
              <a:tblPr>
                <a:tableStyleId>{5C22544A-7EE6-4342-B048-85BDC9FD1C3A}</a:tableStyleId>
              </a:tblPr>
              <a:tblGrid>
                <a:gridCol w="3183973">
                  <a:extLst>
                    <a:ext uri="{9D8B030D-6E8A-4147-A177-3AD203B41FA5}">
                      <a16:colId xmlns:a16="http://schemas.microsoft.com/office/drawing/2014/main" val="20000"/>
                    </a:ext>
                  </a:extLst>
                </a:gridCol>
              </a:tblGrid>
              <a:tr h="163259">
                <a:tc>
                  <a:txBody>
                    <a:bodyPr/>
                    <a:lstStyle/>
                    <a:p>
                      <a:pPr marL="252000" marR="0" lvl="0" indent="180000" algn="l" defTabSz="1152144" rtl="0" eaLnBrk="1" fontAlgn="t" latinLnBrk="0" hangingPunct="1">
                        <a:lnSpc>
                          <a:spcPct val="130000"/>
                        </a:lnSpc>
                        <a:spcBef>
                          <a:spcPts val="0"/>
                        </a:spcBef>
                        <a:spcAft>
                          <a:spcPts val="0"/>
                        </a:spcAft>
                        <a:buClrTx/>
                        <a:buSzTx/>
                        <a:buFont typeface="Arial" panose="020B0604020202020204" pitchFamily="34" charset="0"/>
                        <a:buChar char="•"/>
                        <a:tabLst/>
                        <a:defRPr/>
                      </a:pPr>
                      <a:r>
                        <a:rPr lang="ru-RU" sz="1600" b="1" kern="1200" dirty="0" smtClean="0">
                          <a:solidFill>
                            <a:schemeClr val="accent2">
                              <a:lumMod val="75000"/>
                            </a:schemeClr>
                          </a:solidFill>
                          <a:latin typeface="Arial Narrow" panose="020B0606020202030204" pitchFamily="34" charset="0"/>
                          <a:ea typeface="+mn-ea"/>
                          <a:cs typeface="+mn-cs"/>
                        </a:rPr>
                        <a:t>Пермский край</a:t>
                      </a:r>
                      <a:endParaRPr lang="ru-RU" sz="1600" b="1" kern="1200" dirty="0">
                        <a:solidFill>
                          <a:schemeClr val="accent2">
                            <a:lumMod val="75000"/>
                          </a:schemeClr>
                        </a:solidFill>
                        <a:latin typeface="Arial Narrow" panose="020B0606020202030204" pitchFamily="34" charset="0"/>
                        <a:ea typeface="+mn-ea"/>
                        <a:cs typeface="+mn-cs"/>
                      </a:endParaRPr>
                    </a:p>
                  </a:txBody>
                  <a:tcPr marL="9525" marR="9525" marT="9525" marB="0">
                    <a:noFill/>
                  </a:tcPr>
                </a:tc>
                <a:extLst>
                  <a:ext uri="{0D108BD9-81ED-4DB2-BD59-A6C34878D82A}">
                    <a16:rowId xmlns:a16="http://schemas.microsoft.com/office/drawing/2014/main" val="10000"/>
                  </a:ext>
                </a:extLst>
              </a:tr>
              <a:tr h="163259">
                <a:tc>
                  <a:txBody>
                    <a:bodyPr/>
                    <a:lstStyle/>
                    <a:p>
                      <a:pPr marL="252000" marR="0" lvl="0" indent="180000" algn="l" defTabSz="1152144" rtl="0" eaLnBrk="1" fontAlgn="t" latinLnBrk="0" hangingPunct="1">
                        <a:lnSpc>
                          <a:spcPct val="130000"/>
                        </a:lnSpc>
                        <a:spcBef>
                          <a:spcPts val="0"/>
                        </a:spcBef>
                        <a:spcAft>
                          <a:spcPts val="0"/>
                        </a:spcAft>
                        <a:buClrTx/>
                        <a:buSzTx/>
                        <a:buFont typeface="Arial" panose="020B0604020202020204" pitchFamily="34" charset="0"/>
                        <a:buChar char="•"/>
                        <a:tabLst/>
                        <a:defRPr/>
                      </a:pPr>
                      <a:r>
                        <a:rPr lang="ru-RU" sz="1600" b="1" kern="1200" dirty="0" smtClean="0">
                          <a:solidFill>
                            <a:schemeClr val="accent2">
                              <a:lumMod val="75000"/>
                            </a:schemeClr>
                          </a:solidFill>
                          <a:latin typeface="Arial Narrow" panose="020B0606020202030204" pitchFamily="34" charset="0"/>
                          <a:ea typeface="+mn-ea"/>
                          <a:cs typeface="+mn-cs"/>
                        </a:rPr>
                        <a:t>Приморский край</a:t>
                      </a:r>
                      <a:endParaRPr lang="ru-RU" sz="1600" b="1" kern="1200" dirty="0">
                        <a:solidFill>
                          <a:schemeClr val="accent2">
                            <a:lumMod val="75000"/>
                          </a:schemeClr>
                        </a:solidFill>
                        <a:latin typeface="Arial Narrow" panose="020B0606020202030204" pitchFamily="34" charset="0"/>
                        <a:ea typeface="+mn-ea"/>
                        <a:cs typeface="+mn-cs"/>
                      </a:endParaRPr>
                    </a:p>
                  </a:txBody>
                  <a:tcPr marL="9525" marR="9525" marT="9525" marB="0">
                    <a:noFill/>
                  </a:tcPr>
                </a:tc>
                <a:extLst>
                  <a:ext uri="{0D108BD9-81ED-4DB2-BD59-A6C34878D82A}">
                    <a16:rowId xmlns:a16="http://schemas.microsoft.com/office/drawing/2014/main" val="10001"/>
                  </a:ext>
                </a:extLst>
              </a:tr>
              <a:tr h="252145">
                <a:tc>
                  <a:txBody>
                    <a:bodyPr/>
                    <a:lstStyle/>
                    <a:p>
                      <a:pPr marL="252000" lvl="0" indent="180000" algn="l" defTabSz="1152144" rtl="0" eaLnBrk="1" fontAlgn="t" latinLnBrk="0" hangingPunct="1">
                        <a:lnSpc>
                          <a:spcPct val="130000"/>
                        </a:lnSpc>
                        <a:buFont typeface="Arial" panose="020B0604020202020204" pitchFamily="34" charset="0"/>
                        <a:buChar char="•"/>
                        <a:defRPr/>
                      </a:pPr>
                      <a:r>
                        <a:rPr lang="ru-RU" sz="1600" b="1" kern="1200" dirty="0">
                          <a:solidFill>
                            <a:schemeClr val="accent2">
                              <a:lumMod val="75000"/>
                            </a:schemeClr>
                          </a:solidFill>
                          <a:latin typeface="Arial Narrow" panose="020B0606020202030204" pitchFamily="34" charset="0"/>
                          <a:ea typeface="+mn-ea"/>
                          <a:cs typeface="+mn-cs"/>
                        </a:rPr>
                        <a:t>Республика Башкортостан</a:t>
                      </a:r>
                    </a:p>
                  </a:txBody>
                  <a:tcPr marL="9525" marR="9525" marT="9525" marB="0">
                    <a:noFill/>
                  </a:tcPr>
                </a:tc>
                <a:extLst>
                  <a:ext uri="{0D108BD9-81ED-4DB2-BD59-A6C34878D82A}">
                    <a16:rowId xmlns:a16="http://schemas.microsoft.com/office/drawing/2014/main" val="10002"/>
                  </a:ext>
                </a:extLst>
              </a:tr>
              <a:tr h="252145">
                <a:tc>
                  <a:txBody>
                    <a:bodyPr/>
                    <a:lstStyle/>
                    <a:p>
                      <a:pPr marL="252000" lvl="0" indent="180000" algn="l" defTabSz="1152144" rtl="0" eaLnBrk="1" fontAlgn="t" latinLnBrk="0" hangingPunct="1">
                        <a:lnSpc>
                          <a:spcPct val="130000"/>
                        </a:lnSpc>
                        <a:buFont typeface="Arial" panose="020B0604020202020204" pitchFamily="34" charset="0"/>
                        <a:buChar char="•"/>
                        <a:defRPr/>
                      </a:pPr>
                      <a:r>
                        <a:rPr lang="ru-RU" sz="1600" b="1" kern="1200" dirty="0">
                          <a:solidFill>
                            <a:schemeClr val="accent2">
                              <a:lumMod val="75000"/>
                            </a:schemeClr>
                          </a:solidFill>
                          <a:latin typeface="Arial Narrow" panose="020B0606020202030204" pitchFamily="34" charset="0"/>
                          <a:ea typeface="+mn-ea"/>
                          <a:cs typeface="+mn-cs"/>
                        </a:rPr>
                        <a:t>Республика Карелия</a:t>
                      </a:r>
                    </a:p>
                  </a:txBody>
                  <a:tcPr marL="9525" marR="9525" marT="9525" marB="0">
                    <a:noFill/>
                  </a:tcPr>
                </a:tc>
                <a:extLst>
                  <a:ext uri="{0D108BD9-81ED-4DB2-BD59-A6C34878D82A}">
                    <a16:rowId xmlns:a16="http://schemas.microsoft.com/office/drawing/2014/main" val="10003"/>
                  </a:ext>
                </a:extLst>
              </a:tr>
              <a:tr h="252145">
                <a:tc>
                  <a:txBody>
                    <a:bodyPr/>
                    <a:lstStyle/>
                    <a:p>
                      <a:pPr marL="252000" lvl="0" indent="180000" algn="l" defTabSz="1152144" rtl="0" eaLnBrk="1" fontAlgn="t" latinLnBrk="0" hangingPunct="1">
                        <a:lnSpc>
                          <a:spcPct val="130000"/>
                        </a:lnSpc>
                        <a:buFont typeface="Arial" panose="020B0604020202020204" pitchFamily="34" charset="0"/>
                        <a:buChar char="•"/>
                        <a:defRPr/>
                      </a:pPr>
                      <a:r>
                        <a:rPr lang="ru-RU" sz="1600" b="1" kern="1200" dirty="0">
                          <a:solidFill>
                            <a:schemeClr val="accent2">
                              <a:lumMod val="75000"/>
                            </a:schemeClr>
                          </a:solidFill>
                          <a:latin typeface="Arial Narrow" panose="020B0606020202030204" pitchFamily="34" charset="0"/>
                          <a:ea typeface="+mn-ea"/>
                          <a:cs typeface="+mn-cs"/>
                        </a:rPr>
                        <a:t>Республика </a:t>
                      </a:r>
                      <a:r>
                        <a:rPr lang="ru-RU" sz="1600" b="1" kern="1200" dirty="0" smtClean="0">
                          <a:solidFill>
                            <a:schemeClr val="accent2">
                              <a:lumMod val="75000"/>
                            </a:schemeClr>
                          </a:solidFill>
                          <a:latin typeface="Arial Narrow" panose="020B0606020202030204" pitchFamily="34" charset="0"/>
                          <a:ea typeface="+mn-ea"/>
                          <a:cs typeface="+mn-cs"/>
                        </a:rPr>
                        <a:t>Татарстан</a:t>
                      </a:r>
                      <a:endParaRPr lang="ru-RU" sz="1600" b="1" kern="1200" dirty="0">
                        <a:solidFill>
                          <a:schemeClr val="accent2">
                            <a:lumMod val="75000"/>
                          </a:schemeClr>
                        </a:solidFill>
                        <a:latin typeface="Arial Narrow" panose="020B0606020202030204" pitchFamily="34" charset="0"/>
                        <a:ea typeface="+mn-ea"/>
                        <a:cs typeface="+mn-cs"/>
                      </a:endParaRPr>
                    </a:p>
                  </a:txBody>
                  <a:tcPr marL="9525" marR="9525" marT="9525" marB="0">
                    <a:noFill/>
                  </a:tcPr>
                </a:tc>
                <a:extLst>
                  <a:ext uri="{0D108BD9-81ED-4DB2-BD59-A6C34878D82A}">
                    <a16:rowId xmlns:a16="http://schemas.microsoft.com/office/drawing/2014/main" val="10004"/>
                  </a:ext>
                </a:extLst>
              </a:tr>
              <a:tr h="252145">
                <a:tc>
                  <a:txBody>
                    <a:bodyPr/>
                    <a:lstStyle/>
                    <a:p>
                      <a:pPr marL="252000" lvl="0" indent="180000" algn="l" defTabSz="1152144" rtl="0" eaLnBrk="1" fontAlgn="t" latinLnBrk="0" hangingPunct="1">
                        <a:lnSpc>
                          <a:spcPct val="130000"/>
                        </a:lnSpc>
                        <a:buFont typeface="Arial" panose="020B0604020202020204" pitchFamily="34" charset="0"/>
                        <a:buChar char="•"/>
                        <a:defRPr/>
                      </a:pPr>
                      <a:r>
                        <a:rPr lang="ru-RU" sz="1600" b="1" kern="1200" dirty="0">
                          <a:solidFill>
                            <a:schemeClr val="accent2">
                              <a:lumMod val="75000"/>
                            </a:schemeClr>
                          </a:solidFill>
                          <a:latin typeface="Arial Narrow" panose="020B0606020202030204" pitchFamily="34" charset="0"/>
                          <a:ea typeface="+mn-ea"/>
                          <a:cs typeface="+mn-cs"/>
                        </a:rPr>
                        <a:t>Республика Хакасия</a:t>
                      </a:r>
                    </a:p>
                  </a:txBody>
                  <a:tcPr marL="9525" marR="9525" marT="9525" marB="0">
                    <a:noFill/>
                  </a:tcPr>
                </a:tc>
                <a:extLst>
                  <a:ext uri="{0D108BD9-81ED-4DB2-BD59-A6C34878D82A}">
                    <a16:rowId xmlns:a16="http://schemas.microsoft.com/office/drawing/2014/main" val="10005"/>
                  </a:ext>
                </a:extLst>
              </a:tr>
              <a:tr h="252145">
                <a:tc>
                  <a:txBody>
                    <a:bodyPr/>
                    <a:lstStyle/>
                    <a:p>
                      <a:pPr marL="252000" lvl="0" indent="180000" algn="l" defTabSz="1152144" rtl="0" eaLnBrk="1" fontAlgn="t" latinLnBrk="0" hangingPunct="1">
                        <a:lnSpc>
                          <a:spcPct val="130000"/>
                        </a:lnSpc>
                        <a:buFont typeface="Arial" panose="020B0604020202020204" pitchFamily="34" charset="0"/>
                        <a:buChar char="•"/>
                        <a:defRPr/>
                      </a:pPr>
                      <a:r>
                        <a:rPr lang="ru-RU" sz="1600" b="1" kern="1200" dirty="0">
                          <a:solidFill>
                            <a:schemeClr val="accent2">
                              <a:lumMod val="75000"/>
                            </a:schemeClr>
                          </a:solidFill>
                          <a:latin typeface="Arial Narrow" panose="020B0606020202030204" pitchFamily="34" charset="0"/>
                          <a:ea typeface="+mn-ea"/>
                          <a:cs typeface="+mn-cs"/>
                        </a:rPr>
                        <a:t>Ростовская область</a:t>
                      </a:r>
                    </a:p>
                  </a:txBody>
                  <a:tcPr marL="9525" marR="9525" marT="9525" marB="0">
                    <a:noFill/>
                  </a:tcPr>
                </a:tc>
                <a:extLst>
                  <a:ext uri="{0D108BD9-81ED-4DB2-BD59-A6C34878D82A}">
                    <a16:rowId xmlns:a16="http://schemas.microsoft.com/office/drawing/2014/main" val="10006"/>
                  </a:ext>
                </a:extLst>
              </a:tr>
              <a:tr h="252145">
                <a:tc>
                  <a:txBody>
                    <a:bodyPr/>
                    <a:lstStyle/>
                    <a:p>
                      <a:pPr marL="252000" lvl="0" indent="180000" algn="l" defTabSz="1152144" rtl="0" eaLnBrk="1" fontAlgn="t" latinLnBrk="0" hangingPunct="1">
                        <a:lnSpc>
                          <a:spcPct val="130000"/>
                        </a:lnSpc>
                        <a:buFont typeface="Arial" panose="020B0604020202020204" pitchFamily="34" charset="0"/>
                        <a:buChar char="•"/>
                        <a:defRPr/>
                      </a:pPr>
                      <a:r>
                        <a:rPr lang="ru-RU" sz="1600" b="1" kern="1200" dirty="0">
                          <a:solidFill>
                            <a:schemeClr val="accent2">
                              <a:lumMod val="75000"/>
                            </a:schemeClr>
                          </a:solidFill>
                          <a:latin typeface="Arial Narrow" panose="020B0606020202030204" pitchFamily="34" charset="0"/>
                          <a:ea typeface="+mn-ea"/>
                          <a:cs typeface="+mn-cs"/>
                        </a:rPr>
                        <a:t>Самарская область</a:t>
                      </a:r>
                    </a:p>
                  </a:txBody>
                  <a:tcPr marL="9525" marR="9525" marT="9525" marB="0">
                    <a:noFill/>
                  </a:tcPr>
                </a:tc>
                <a:extLst>
                  <a:ext uri="{0D108BD9-81ED-4DB2-BD59-A6C34878D82A}">
                    <a16:rowId xmlns:a16="http://schemas.microsoft.com/office/drawing/2014/main" val="10007"/>
                  </a:ext>
                </a:extLst>
              </a:tr>
              <a:tr h="496935">
                <a:tc>
                  <a:txBody>
                    <a:bodyPr/>
                    <a:lstStyle/>
                    <a:p>
                      <a:pPr marL="252000" lvl="0" indent="180000" algn="l" defTabSz="1152144" rtl="0" eaLnBrk="1" fontAlgn="t" latinLnBrk="0" hangingPunct="1">
                        <a:lnSpc>
                          <a:spcPct val="130000"/>
                        </a:lnSpc>
                        <a:buFont typeface="Arial" panose="020B0604020202020204" pitchFamily="34" charset="0"/>
                        <a:buChar char="•"/>
                        <a:defRPr/>
                      </a:pPr>
                      <a:r>
                        <a:rPr lang="ru-RU" sz="1600" b="1" kern="1200" dirty="0">
                          <a:solidFill>
                            <a:schemeClr val="accent2">
                              <a:lumMod val="75000"/>
                            </a:schemeClr>
                          </a:solidFill>
                          <a:latin typeface="Arial Narrow" panose="020B0606020202030204" pitchFamily="34" charset="0"/>
                          <a:ea typeface="+mn-ea"/>
                          <a:cs typeface="+mn-cs"/>
                        </a:rPr>
                        <a:t>Ямало-Ненецкий </a:t>
                      </a:r>
                      <a:endParaRPr lang="ru-RU" sz="1600" b="1" kern="1200" dirty="0" smtClean="0">
                        <a:solidFill>
                          <a:schemeClr val="accent2">
                            <a:lumMod val="75000"/>
                          </a:schemeClr>
                        </a:solidFill>
                        <a:latin typeface="Arial Narrow" panose="020B0606020202030204" pitchFamily="34" charset="0"/>
                        <a:ea typeface="+mn-ea"/>
                        <a:cs typeface="+mn-cs"/>
                      </a:endParaRPr>
                    </a:p>
                    <a:p>
                      <a:pPr marL="252000" lvl="0" indent="0" algn="l" defTabSz="1152144" rtl="0" eaLnBrk="1" fontAlgn="t" latinLnBrk="0" hangingPunct="1">
                        <a:lnSpc>
                          <a:spcPct val="130000"/>
                        </a:lnSpc>
                        <a:buFont typeface="Arial" panose="020B0604020202020204" pitchFamily="34" charset="0"/>
                        <a:buNone/>
                        <a:defRPr/>
                      </a:pPr>
                      <a:r>
                        <a:rPr lang="ru-RU" sz="1600" b="1" kern="1200" dirty="0" smtClean="0">
                          <a:solidFill>
                            <a:schemeClr val="accent2">
                              <a:lumMod val="75000"/>
                            </a:schemeClr>
                          </a:solidFill>
                          <a:latin typeface="Arial Narrow" panose="020B0606020202030204" pitchFamily="34" charset="0"/>
                          <a:ea typeface="+mn-ea"/>
                          <a:cs typeface="+mn-cs"/>
                        </a:rPr>
                        <a:t>    автономный округ</a:t>
                      </a:r>
                      <a:endParaRPr lang="ru-RU" sz="1600" b="1" kern="1200" dirty="0">
                        <a:solidFill>
                          <a:schemeClr val="accent2">
                            <a:lumMod val="75000"/>
                          </a:schemeClr>
                        </a:solidFill>
                        <a:latin typeface="Arial Narrow" panose="020B0606020202030204" pitchFamily="34" charset="0"/>
                        <a:ea typeface="+mn-ea"/>
                        <a:cs typeface="+mn-cs"/>
                      </a:endParaRPr>
                    </a:p>
                  </a:txBody>
                  <a:tcPr marL="9525" marR="9525" marT="9525" marB="0">
                    <a:noFill/>
                  </a:tcPr>
                </a:tc>
                <a:extLst>
                  <a:ext uri="{0D108BD9-81ED-4DB2-BD59-A6C34878D82A}">
                    <a16:rowId xmlns:a16="http://schemas.microsoft.com/office/drawing/2014/main" val="10008"/>
                  </a:ext>
                </a:extLst>
              </a:tr>
            </a:tbl>
          </a:graphicData>
        </a:graphic>
      </p:graphicFrame>
      <p:sp>
        <p:nvSpPr>
          <p:cNvPr id="8" name="TextBox 7"/>
          <p:cNvSpPr txBox="1"/>
          <p:nvPr/>
        </p:nvSpPr>
        <p:spPr>
          <a:xfrm>
            <a:off x="344245" y="8341466"/>
            <a:ext cx="4869712" cy="461665"/>
          </a:xfrm>
          <a:prstGeom prst="rect">
            <a:avLst/>
          </a:prstGeom>
          <a:noFill/>
        </p:spPr>
        <p:txBody>
          <a:bodyPr wrap="square" rtlCol="0">
            <a:spAutoFit/>
          </a:bodyPr>
          <a:lstStyle/>
          <a:p>
            <a:r>
              <a:rPr lang="ru-RU" sz="1200" b="1" dirty="0"/>
              <a:t>*Письмо АО «Корпорация «МСП» № НЛ-09/3593 от 12.04.2019 </a:t>
            </a:r>
          </a:p>
          <a:p>
            <a:endParaRPr lang="ru-RU" sz="1200" dirty="0"/>
          </a:p>
        </p:txBody>
      </p:sp>
    </p:spTree>
    <p:extLst>
      <p:ext uri="{BB962C8B-B14F-4D97-AF65-F5344CB8AC3E}">
        <p14:creationId xmlns:p14="http://schemas.microsoft.com/office/powerpoint/2010/main" val="3298514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05968" y="313953"/>
            <a:ext cx="10113032" cy="418482"/>
          </a:xfrm>
          <a:prstGeom prst="rect">
            <a:avLst/>
          </a:prstGeom>
          <a:noFill/>
        </p:spPr>
        <p:txBody>
          <a:bodyPr wrap="square" lIns="59057" tIns="29528" rIns="0" bIns="29528" rtlCol="0" anchor="ctr">
            <a:noAutofit/>
          </a:bodyPr>
          <a:lstStyle/>
          <a:p>
            <a:pPr lvl="0">
              <a:defRPr/>
            </a:pPr>
            <a:r>
              <a:rPr lang="ru-RU" altLang="ru-RU" sz="2000" b="1" dirty="0" smtClean="0">
                <a:solidFill>
                  <a:schemeClr val="accent1">
                    <a:lumMod val="50000"/>
                  </a:schemeClr>
                </a:solidFill>
                <a:latin typeface="Arial Narrow" panose="020B0606020202030204" pitchFamily="34" charset="0"/>
                <a:ea typeface="Tahoma" pitchFamily="34" charset="0"/>
                <a:cs typeface="Tahoma" pitchFamily="34" charset="0"/>
              </a:rPr>
              <a:t>Изменения в НПА, регулирующие оказание имущественной поддержки субъектам МСП  </a:t>
            </a:r>
            <a:endParaRPr lang="ru-RU" altLang="ru-RU" sz="2000" b="1" dirty="0">
              <a:solidFill>
                <a:schemeClr val="accent1">
                  <a:lumMod val="50000"/>
                </a:schemeClr>
              </a:solidFill>
              <a:latin typeface="Arial Narrow" panose="020B0606020202030204" pitchFamily="34" charset="0"/>
              <a:ea typeface="Tahoma" pitchFamily="34" charset="0"/>
              <a:cs typeface="Tahoma" pitchFamily="34" charset="0"/>
            </a:endParaRPr>
          </a:p>
        </p:txBody>
      </p:sp>
      <p:cxnSp>
        <p:nvCxnSpPr>
          <p:cNvPr id="25" name="Прямая соединительная линия 24"/>
          <p:cNvCxnSpPr/>
          <p:nvPr/>
        </p:nvCxnSpPr>
        <p:spPr>
          <a:xfrm>
            <a:off x="282575" y="938889"/>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896811" y="3297102"/>
            <a:ext cx="11117980" cy="2308324"/>
          </a:xfrm>
          <a:prstGeom prst="rect">
            <a:avLst/>
          </a:prstGeom>
        </p:spPr>
        <p:txBody>
          <a:bodyPr wrap="square">
            <a:spAutoFit/>
          </a:bodyPr>
          <a:lstStyle/>
          <a:p>
            <a:r>
              <a:rPr lang="ru-RU" sz="2800" b="1" dirty="0" smtClean="0">
                <a:latin typeface="Arial Narrow" panose="020B0606020202030204" pitchFamily="34" charset="0"/>
              </a:rPr>
              <a:t>1. Вовлечение </a:t>
            </a:r>
            <a:r>
              <a:rPr lang="ru-RU" sz="2800" b="1" dirty="0">
                <a:latin typeface="Arial Narrow" panose="020B0606020202030204" pitchFamily="34" charset="0"/>
              </a:rPr>
              <a:t>в имущественную </a:t>
            </a:r>
            <a:r>
              <a:rPr lang="ru-RU" sz="2800" b="1" dirty="0" smtClean="0">
                <a:latin typeface="Arial Narrow" panose="020B0606020202030204" pitchFamily="34" charset="0"/>
              </a:rPr>
              <a:t>поддержку: </a:t>
            </a:r>
          </a:p>
          <a:p>
            <a:endParaRPr lang="ru-RU" sz="2000" b="1" dirty="0">
              <a:latin typeface="Arial Narrow" panose="020B0606020202030204" pitchFamily="34" charset="0"/>
            </a:endParaRPr>
          </a:p>
          <a:p>
            <a:pPr marL="342900" indent="-342900">
              <a:buFont typeface="Wingdings" panose="05000000000000000000" pitchFamily="2" charset="2"/>
              <a:buChar char="q"/>
            </a:pPr>
            <a:r>
              <a:rPr lang="ru-RU" sz="2400" b="1" dirty="0">
                <a:solidFill>
                  <a:schemeClr val="accent1">
                    <a:lumMod val="75000"/>
                  </a:schemeClr>
                </a:solidFill>
                <a:latin typeface="Arial Narrow" panose="020B0606020202030204" pitchFamily="34" charset="0"/>
              </a:rPr>
              <a:t>и</a:t>
            </a:r>
            <a:r>
              <a:rPr lang="ru-RU" sz="2400" b="1" dirty="0" smtClean="0">
                <a:solidFill>
                  <a:schemeClr val="accent1">
                    <a:lumMod val="75000"/>
                  </a:schemeClr>
                </a:solidFill>
                <a:latin typeface="Arial Narrow" panose="020B0606020202030204" pitchFamily="34" charset="0"/>
              </a:rPr>
              <a:t>мущества</a:t>
            </a:r>
            <a:r>
              <a:rPr lang="ru-RU" sz="2400" b="1" dirty="0">
                <a:solidFill>
                  <a:schemeClr val="accent1">
                    <a:lumMod val="75000"/>
                  </a:schemeClr>
                </a:solidFill>
                <a:latin typeface="Arial Narrow" panose="020B0606020202030204" pitchFamily="34" charset="0"/>
              </a:rPr>
              <a:t>, закрепленного</a:t>
            </a:r>
            <a:r>
              <a:rPr lang="ru-RU" sz="2400" b="1" dirty="0">
                <a:latin typeface="Arial Narrow" panose="020B0606020202030204" pitchFamily="34" charset="0"/>
              </a:rPr>
              <a:t> </a:t>
            </a:r>
            <a:r>
              <a:rPr lang="ru-RU" sz="2400" dirty="0">
                <a:latin typeface="Arial Narrow" panose="020B0606020202030204" pitchFamily="34" charset="0"/>
              </a:rPr>
              <a:t>на праве хозяйственного ведения или оперативного управления за </a:t>
            </a:r>
            <a:r>
              <a:rPr lang="ru-RU" sz="2400" b="1" dirty="0">
                <a:solidFill>
                  <a:schemeClr val="accent1">
                    <a:lumMod val="75000"/>
                  </a:schemeClr>
                </a:solidFill>
                <a:latin typeface="Arial Narrow" panose="020B0606020202030204" pitchFamily="34" charset="0"/>
              </a:rPr>
              <a:t>ГУП или МУП</a:t>
            </a:r>
            <a:r>
              <a:rPr lang="ru-RU" sz="2400" b="1" dirty="0">
                <a:latin typeface="Arial Narrow" panose="020B0606020202030204" pitchFamily="34" charset="0"/>
              </a:rPr>
              <a:t>,</a:t>
            </a:r>
            <a:r>
              <a:rPr lang="ru-RU" sz="2400" dirty="0">
                <a:latin typeface="Arial Narrow" panose="020B0606020202030204" pitchFamily="34" charset="0"/>
              </a:rPr>
              <a:t> на праве оперативного управления за </a:t>
            </a:r>
            <a:r>
              <a:rPr lang="ru-RU" sz="2400" b="1" dirty="0">
                <a:solidFill>
                  <a:schemeClr val="accent1">
                    <a:lumMod val="75000"/>
                  </a:schemeClr>
                </a:solidFill>
                <a:latin typeface="Arial Narrow" panose="020B0606020202030204" pitchFamily="34" charset="0"/>
              </a:rPr>
              <a:t>ГУ или </a:t>
            </a:r>
            <a:r>
              <a:rPr lang="ru-RU" sz="2400" b="1" dirty="0" smtClean="0">
                <a:solidFill>
                  <a:schemeClr val="accent1">
                    <a:lumMod val="75000"/>
                  </a:schemeClr>
                </a:solidFill>
                <a:latin typeface="Arial Narrow" panose="020B0606020202030204" pitchFamily="34" charset="0"/>
              </a:rPr>
              <a:t>МУ</a:t>
            </a:r>
          </a:p>
          <a:p>
            <a:endParaRPr lang="ru-RU" sz="2400" b="1" dirty="0" smtClean="0">
              <a:latin typeface="Arial Narrow" panose="020B0606020202030204" pitchFamily="34" charset="0"/>
            </a:endParaRPr>
          </a:p>
          <a:p>
            <a:pPr marL="342900" indent="-342900">
              <a:buFont typeface="Wingdings" panose="05000000000000000000" pitchFamily="2" charset="2"/>
              <a:buChar char="q"/>
            </a:pPr>
            <a:r>
              <a:rPr lang="ru-RU" sz="2400" b="1" dirty="0">
                <a:solidFill>
                  <a:schemeClr val="accent1">
                    <a:lumMod val="75000"/>
                  </a:schemeClr>
                </a:solidFill>
                <a:latin typeface="Arial Narrow" panose="020B0606020202030204" pitchFamily="34" charset="0"/>
              </a:rPr>
              <a:t>з</a:t>
            </a:r>
            <a:r>
              <a:rPr lang="ru-RU" sz="2400" b="1" dirty="0" smtClean="0">
                <a:solidFill>
                  <a:schemeClr val="accent1">
                    <a:lumMod val="75000"/>
                  </a:schemeClr>
                </a:solidFill>
                <a:latin typeface="Arial Narrow" panose="020B0606020202030204" pitchFamily="34" charset="0"/>
              </a:rPr>
              <a:t>емельных участков</a:t>
            </a:r>
            <a:endParaRPr lang="ru-RU" sz="2400" dirty="0">
              <a:solidFill>
                <a:schemeClr val="accent1">
                  <a:lumMod val="75000"/>
                </a:schemeClr>
              </a:solidFill>
            </a:endParaRPr>
          </a:p>
        </p:txBody>
      </p:sp>
      <p:sp>
        <p:nvSpPr>
          <p:cNvPr id="3" name="Прямоугольник 2"/>
          <p:cNvSpPr/>
          <p:nvPr/>
        </p:nvSpPr>
        <p:spPr>
          <a:xfrm>
            <a:off x="2732566" y="1497121"/>
            <a:ext cx="8112457" cy="1446550"/>
          </a:xfrm>
          <a:prstGeom prst="rect">
            <a:avLst/>
          </a:prstGeom>
        </p:spPr>
        <p:txBody>
          <a:bodyPr wrap="square">
            <a:spAutoFit/>
          </a:bodyPr>
          <a:lstStyle/>
          <a:p>
            <a:pPr algn="ctr"/>
            <a:r>
              <a:rPr lang="ru-RU" sz="2800" b="1" dirty="0">
                <a:solidFill>
                  <a:schemeClr val="accent5">
                    <a:lumMod val="50000"/>
                  </a:schemeClr>
                </a:solidFill>
                <a:latin typeface="Arial Narrow" panose="020B0606020202030204" pitchFamily="34" charset="0"/>
              </a:rPr>
              <a:t>Федеральный </a:t>
            </a:r>
            <a:r>
              <a:rPr lang="ru-RU" sz="2800" b="1" dirty="0" smtClean="0">
                <a:solidFill>
                  <a:schemeClr val="accent5">
                    <a:lumMod val="50000"/>
                  </a:schemeClr>
                </a:solidFill>
                <a:latin typeface="Arial Narrow" panose="020B0606020202030204" pitchFamily="34" charset="0"/>
              </a:rPr>
              <a:t>закон от 3 июля 2018 г. № 185-ФЗ  </a:t>
            </a:r>
            <a:endParaRPr lang="ru-RU" sz="2800" b="1" dirty="0">
              <a:solidFill>
                <a:schemeClr val="accent5">
                  <a:lumMod val="50000"/>
                </a:schemeClr>
              </a:solidFill>
              <a:latin typeface="Arial Narrow" panose="020B0606020202030204" pitchFamily="34" charset="0"/>
            </a:endParaRPr>
          </a:p>
          <a:p>
            <a:pPr algn="ctr"/>
            <a:r>
              <a:rPr lang="ru-RU" sz="2000" dirty="0">
                <a:latin typeface="Arial Narrow" panose="020B0606020202030204" pitchFamily="34" charset="0"/>
              </a:rPr>
              <a:t>О ВНЕСЕНИИ ИЗМЕНЕНИЙ В ОТДЕЛЬНЫЕ ЗАКОНОДАТЕЛЬНЫЕ АКТЫ РОССИЙСКОЙ ФЕДЕРАЦИИ В ЦЕЛЯХ РАСШИРЕНИЯ ИМУЩЕСТВЕННОЙ ПОДДЕРЖКИ СУБЪЕКТОВ МАЛОГО И СРЕДНЕГО ПРЕДПРИНИМАТЕЛЬСТВА </a:t>
            </a:r>
          </a:p>
        </p:txBody>
      </p:sp>
      <p:sp>
        <p:nvSpPr>
          <p:cNvPr id="4" name="Прямоугольник 3"/>
          <p:cNvSpPr/>
          <p:nvPr/>
        </p:nvSpPr>
        <p:spPr>
          <a:xfrm>
            <a:off x="5011340" y="6114285"/>
            <a:ext cx="6840334" cy="954107"/>
          </a:xfrm>
          <a:prstGeom prst="rect">
            <a:avLst/>
          </a:prstGeom>
        </p:spPr>
        <p:txBody>
          <a:bodyPr wrap="none">
            <a:spAutoFit/>
          </a:bodyPr>
          <a:lstStyle/>
          <a:p>
            <a:r>
              <a:rPr lang="ru-RU" sz="2800" b="1" dirty="0">
                <a:latin typeface="Arial Narrow" panose="020B0606020202030204" pitchFamily="34" charset="0"/>
              </a:rPr>
              <a:t>2. Установление механизма предоставления </a:t>
            </a:r>
            <a:endParaRPr lang="ru-RU" sz="2800" b="1" dirty="0" smtClean="0">
              <a:latin typeface="Arial Narrow" panose="020B0606020202030204" pitchFamily="34" charset="0"/>
            </a:endParaRPr>
          </a:p>
          <a:p>
            <a:r>
              <a:rPr lang="ru-RU" sz="2800" b="1" dirty="0" smtClean="0">
                <a:latin typeface="Arial Narrow" panose="020B0606020202030204" pitchFamily="34" charset="0"/>
              </a:rPr>
              <a:t>земельных </a:t>
            </a:r>
            <a:r>
              <a:rPr lang="ru-RU" sz="2800" b="1" dirty="0">
                <a:latin typeface="Arial Narrow" panose="020B0606020202030204" pitchFamily="34" charset="0"/>
              </a:rPr>
              <a:t>участков субъектам МСП</a:t>
            </a:r>
          </a:p>
        </p:txBody>
      </p:sp>
      <p:pic>
        <p:nvPicPr>
          <p:cNvPr id="6" name="Рисунок 5"/>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54250" y="5876368"/>
            <a:ext cx="3374969" cy="1259988"/>
          </a:xfrm>
          <a:prstGeom prst="rect">
            <a:avLst/>
          </a:prstGeom>
        </p:spPr>
      </p:pic>
      <p:sp>
        <p:nvSpPr>
          <p:cNvPr id="16" name="Прямоугольник 15"/>
          <p:cNvSpPr/>
          <p:nvPr/>
        </p:nvSpPr>
        <p:spPr>
          <a:xfrm>
            <a:off x="896810" y="1446554"/>
            <a:ext cx="1309158" cy="15476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Picture 73" descr="D:\УМ\презентации\мои отрисованные\Другие\SAUMI-WEB\Новая папка\Ресурс 17.png"/>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32850" y="1717181"/>
            <a:ext cx="1037078" cy="1006428"/>
          </a:xfrm>
          <a:prstGeom prst="rect">
            <a:avLst/>
          </a:prstGeom>
          <a:noFill/>
          <a:extLst>
            <a:ext uri="{909E8E84-426E-40DD-AFC4-6F175D3DCCD1}">
              <a14:hiddenFill xmlns:a14="http://schemas.microsoft.com/office/drawing/2010/main">
                <a:solidFill>
                  <a:srgbClr val="FFFFFF"/>
                </a:solidFill>
              </a14:hiddenFill>
            </a:ext>
          </a:extLst>
        </p:spPr>
      </p:pic>
      <p:sp>
        <p:nvSpPr>
          <p:cNvPr id="11" name="Номер слайда 1"/>
          <p:cNvSpPr>
            <a:spLocks noGrp="1"/>
          </p:cNvSpPr>
          <p:nvPr>
            <p:ph type="sldNum" sz="quarter" idx="12"/>
          </p:nvPr>
        </p:nvSpPr>
        <p:spPr>
          <a:xfrm>
            <a:off x="9597988" y="8084014"/>
            <a:ext cx="2834997" cy="460041"/>
          </a:xfrm>
        </p:spPr>
        <p:txBody>
          <a:bodyPr/>
          <a:lstStyle/>
          <a:p>
            <a:fld id="{9005E221-E10C-40C7-8143-48F6241B2838}" type="slidenum">
              <a:rPr lang="ru-RU" smtClean="0"/>
              <a:pPr/>
              <a:t>19</a:t>
            </a:fld>
            <a:endParaRPr lang="ru-RU" dirty="0"/>
          </a:p>
        </p:txBody>
      </p:sp>
      <p:sp>
        <p:nvSpPr>
          <p:cNvPr id="12" name="Прямоугольник 11"/>
          <p:cNvSpPr/>
          <p:nvPr/>
        </p:nvSpPr>
        <p:spPr>
          <a:xfrm>
            <a:off x="4905557" y="4975767"/>
            <a:ext cx="5505033" cy="923330"/>
          </a:xfrm>
          <a:prstGeom prst="rect">
            <a:avLst/>
          </a:prstGeom>
        </p:spPr>
        <p:txBody>
          <a:bodyPr wrap="none">
            <a:spAutoFit/>
          </a:bodyPr>
          <a:lstStyle/>
          <a:p>
            <a:r>
              <a:rPr lang="ru-RU" sz="2400" b="1" dirty="0" smtClean="0">
                <a:solidFill>
                  <a:schemeClr val="accent5">
                    <a:lumMod val="50000"/>
                  </a:schemeClr>
                </a:solidFill>
                <a:latin typeface="Arial Narrow" panose="020B0606020202030204" pitchFamily="34" charset="0"/>
              </a:rPr>
              <a:t>Региональные перечни</a:t>
            </a:r>
            <a:r>
              <a:rPr lang="ru-RU" sz="2400" b="1" dirty="0" smtClean="0">
                <a:latin typeface="Arial Narrow" panose="020B0606020202030204" pitchFamily="34" charset="0"/>
              </a:rPr>
              <a:t> </a:t>
            </a:r>
            <a:r>
              <a:rPr lang="ru-RU" sz="3000" b="1" dirty="0" smtClean="0">
                <a:solidFill>
                  <a:srgbClr val="FF6600"/>
                </a:solidFill>
                <a:latin typeface="Arial Narrow" panose="020B0606020202030204" pitchFamily="34" charset="0"/>
              </a:rPr>
              <a:t>39</a:t>
            </a:r>
            <a:r>
              <a:rPr lang="ru-RU" sz="3000" b="1" dirty="0" smtClean="0">
                <a:latin typeface="Arial Narrow" panose="020B0606020202030204" pitchFamily="34" charset="0"/>
              </a:rPr>
              <a:t> </a:t>
            </a:r>
            <a:r>
              <a:rPr lang="ru-RU" sz="2400" b="1" dirty="0" smtClean="0">
                <a:solidFill>
                  <a:schemeClr val="accent5">
                    <a:lumMod val="50000"/>
                  </a:schemeClr>
                </a:solidFill>
                <a:latin typeface="Arial Narrow" panose="020B0606020202030204" pitchFamily="34" charset="0"/>
              </a:rPr>
              <a:t>субъектов РФ </a:t>
            </a:r>
          </a:p>
          <a:p>
            <a:r>
              <a:rPr lang="ru-RU" sz="2400" b="1" dirty="0" smtClean="0">
                <a:solidFill>
                  <a:srgbClr val="FF6600"/>
                </a:solidFill>
                <a:latin typeface="Arial Narrow" panose="020B0606020202030204" pitchFamily="34" charset="0"/>
              </a:rPr>
              <a:t>не содержат </a:t>
            </a:r>
            <a:r>
              <a:rPr lang="ru-RU" sz="2400" b="1" dirty="0" smtClean="0">
                <a:solidFill>
                  <a:schemeClr val="accent5">
                    <a:lumMod val="50000"/>
                  </a:schemeClr>
                </a:solidFill>
                <a:latin typeface="Arial Narrow" panose="020B0606020202030204" pitchFamily="34" charset="0"/>
              </a:rPr>
              <a:t>ЗЕМЕЛЬНЫЕ УЧАСТКИ*   </a:t>
            </a:r>
            <a:endParaRPr lang="ru-RU" sz="2400" b="1" dirty="0">
              <a:solidFill>
                <a:schemeClr val="accent5">
                  <a:lumMod val="50000"/>
                </a:schemeClr>
              </a:solidFill>
              <a:latin typeface="Arial Narrow" panose="020B0606020202030204" pitchFamily="34" charset="0"/>
            </a:endParaRPr>
          </a:p>
        </p:txBody>
      </p:sp>
      <p:sp>
        <p:nvSpPr>
          <p:cNvPr id="14" name="Прямоугольник 13"/>
          <p:cNvSpPr/>
          <p:nvPr/>
        </p:nvSpPr>
        <p:spPr>
          <a:xfrm>
            <a:off x="420656" y="7633386"/>
            <a:ext cx="11918365" cy="830997"/>
          </a:xfrm>
          <a:prstGeom prst="rect">
            <a:avLst/>
          </a:prstGeom>
        </p:spPr>
        <p:txBody>
          <a:bodyPr wrap="square">
            <a:spAutoFit/>
          </a:bodyPr>
          <a:lstStyle/>
          <a:p>
            <a:pPr lvl="0">
              <a:spcAft>
                <a:spcPts val="0"/>
              </a:spcAft>
            </a:pPr>
            <a:r>
              <a:rPr lang="ru-RU" sz="1200" dirty="0" smtClean="0">
                <a:solidFill>
                  <a:srgbClr val="FF6600"/>
                </a:solidFill>
                <a:latin typeface="Times New Roman" panose="02020603050405020304" pitchFamily="18" charset="0"/>
                <a:ea typeface="Calibri" panose="020F0502020204030204" pitchFamily="34" charset="0"/>
                <a:cs typeface="Times New Roman" panose="02020603050405020304" pitchFamily="18" charset="0"/>
              </a:rPr>
              <a:t>*Астраханская, Белгородская, Брянская, Ивановская, Калининградская, Калужская, Костромская, Ленинградская, Нижегородская, Новгородская, Омская, Оренбургская, Орловская, Пензенская, Ростовская, Самарская, Свердловская, Томская, Тульская, Ульяновская, Челябинская, Ярославская области, г. Москва, г. Санкт-Петербург, г. Севастополь, Забайкальский, Краснодарский, Красноярский, Камчатский, Ставропольский, Хабаровский края, Карачаево-Черкесская Республика, Республики Алтай, Крым, Мордовия, Северная Осетия-Алания, Тыва, Ненецкий, Ямало-Ненецкий автономные округа</a:t>
            </a:r>
            <a:endParaRPr lang="ru-RU" sz="1200"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3776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flipV="1">
            <a:off x="172122" y="1021282"/>
            <a:ext cx="12277437" cy="27466"/>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7845328" y="7040140"/>
            <a:ext cx="5070766" cy="553998"/>
          </a:xfrm>
          <a:prstGeom prst="rect">
            <a:avLst/>
          </a:prstGeom>
        </p:spPr>
        <p:txBody>
          <a:bodyPr wrap="square">
            <a:spAutoFit/>
          </a:bodyPr>
          <a:lstStyle/>
          <a:p>
            <a:pPr algn="ctr"/>
            <a:r>
              <a:rPr lang="ru-RU" sz="3000" b="1" dirty="0" smtClean="0">
                <a:solidFill>
                  <a:schemeClr val="accent2">
                    <a:lumMod val="75000"/>
                  </a:schemeClr>
                </a:solidFill>
                <a:latin typeface="Arial Narrow" panose="020B0606020202030204" pitchFamily="34" charset="0"/>
              </a:rPr>
              <a:t>66 000 </a:t>
            </a:r>
            <a:r>
              <a:rPr lang="ru-RU" sz="1600" b="1" dirty="0" smtClean="0">
                <a:latin typeface="Arial Narrow" panose="020B0606020202030204" pitchFamily="34" charset="0"/>
              </a:rPr>
              <a:t>объектов </a:t>
            </a:r>
            <a:r>
              <a:rPr lang="ru-RU" sz="1600" b="1" dirty="0">
                <a:latin typeface="Arial Narrow" panose="020B0606020202030204" pitchFamily="34" charset="0"/>
              </a:rPr>
              <a:t>в перечнях </a:t>
            </a:r>
          </a:p>
        </p:txBody>
      </p:sp>
      <p:sp>
        <p:nvSpPr>
          <p:cNvPr id="19" name="Прямоугольник 18"/>
          <p:cNvSpPr/>
          <p:nvPr/>
        </p:nvSpPr>
        <p:spPr>
          <a:xfrm>
            <a:off x="6971256" y="7421921"/>
            <a:ext cx="1443343" cy="369332"/>
          </a:xfrm>
          <a:prstGeom prst="rect">
            <a:avLst/>
          </a:prstGeom>
        </p:spPr>
        <p:txBody>
          <a:bodyPr wrap="square">
            <a:spAutoFit/>
          </a:bodyPr>
          <a:lstStyle/>
          <a:p>
            <a:r>
              <a:rPr lang="ru-RU" b="1" i="1" dirty="0" smtClean="0">
                <a:solidFill>
                  <a:schemeClr val="bg2">
                    <a:lumMod val="50000"/>
                  </a:schemeClr>
                </a:solidFill>
                <a:latin typeface="Arial Narrow" panose="020B0606020202030204" pitchFamily="34" charset="0"/>
              </a:rPr>
              <a:t>2019-2024 гг.</a:t>
            </a:r>
            <a:endParaRPr lang="ru-RU" i="1" dirty="0">
              <a:solidFill>
                <a:schemeClr val="bg2">
                  <a:lumMod val="50000"/>
                </a:schemeClr>
              </a:solidFill>
            </a:endParaRPr>
          </a:p>
        </p:txBody>
      </p:sp>
      <p:cxnSp>
        <p:nvCxnSpPr>
          <p:cNvPr id="23" name="Прямая соединительная линия 22"/>
          <p:cNvCxnSpPr/>
          <p:nvPr/>
        </p:nvCxnSpPr>
        <p:spPr>
          <a:xfrm flipH="1">
            <a:off x="6386458" y="2130000"/>
            <a:ext cx="5006" cy="6112716"/>
          </a:xfrm>
          <a:prstGeom prst="line">
            <a:avLst/>
          </a:prstGeom>
          <a:ln w="12700">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Прямоугольник 32"/>
          <p:cNvSpPr/>
          <p:nvPr/>
        </p:nvSpPr>
        <p:spPr>
          <a:xfrm>
            <a:off x="7718595" y="2365723"/>
            <a:ext cx="4891738" cy="2308324"/>
          </a:xfrm>
          <a:prstGeom prst="rect">
            <a:avLst/>
          </a:prstGeom>
        </p:spPr>
        <p:txBody>
          <a:bodyPr wrap="square">
            <a:spAutoFit/>
          </a:bodyPr>
          <a:lstStyle/>
          <a:p>
            <a:r>
              <a:rPr lang="ru-RU" sz="1600" b="1" dirty="0" smtClean="0">
                <a:solidFill>
                  <a:schemeClr val="tx2"/>
                </a:solidFill>
                <a:latin typeface="Arial" panose="020B0604020202020204" pitchFamily="34" charset="0"/>
                <a:cs typeface="Arial" panose="020B0604020202020204" pitchFamily="34" charset="0"/>
              </a:rPr>
              <a:t>Обеспечение доступа субъектов МСП к предоставляемому на льготных условиях государственному и муниципальному имуществу за счет дополнения общего количества объектов (в том числе неиспользуемых, неэффективно используемых или используемых не по назначению) в перечнях государственного и муниципального имущества</a:t>
            </a:r>
            <a:endParaRPr lang="ru-RU" sz="1600" b="1" dirty="0">
              <a:solidFill>
                <a:schemeClr val="tx2"/>
              </a:solidFill>
              <a:latin typeface="Arial" panose="020B0604020202020204" pitchFamily="34" charset="0"/>
              <a:cs typeface="Arial" panose="020B0604020202020204" pitchFamily="34" charset="0"/>
            </a:endParaRPr>
          </a:p>
        </p:txBody>
      </p:sp>
      <p:sp>
        <p:nvSpPr>
          <p:cNvPr id="52" name="TextBox 51"/>
          <p:cNvSpPr txBox="1"/>
          <p:nvPr/>
        </p:nvSpPr>
        <p:spPr>
          <a:xfrm>
            <a:off x="2170145" y="219425"/>
            <a:ext cx="10113032" cy="655269"/>
          </a:xfrm>
          <a:prstGeom prst="rect">
            <a:avLst/>
          </a:prstGeom>
          <a:noFill/>
        </p:spPr>
        <p:txBody>
          <a:bodyPr wrap="square" lIns="59057" tIns="29528" rIns="0" bIns="29528" rtlCol="0" anchor="ctr">
            <a:noAutofit/>
          </a:bodyPr>
          <a:lstStyle/>
          <a:p>
            <a:pPr lvl="0">
              <a:defRPr/>
            </a:pPr>
            <a:r>
              <a:rPr lang="ru-RU" altLang="ru-RU" sz="2000" b="1" dirty="0" smtClean="0">
                <a:solidFill>
                  <a:schemeClr val="accent1">
                    <a:lumMod val="50000"/>
                  </a:schemeClr>
                </a:solidFill>
                <a:latin typeface="Arial Narrow" panose="020B0606020202030204" pitchFamily="34" charset="0"/>
                <a:ea typeface="Tahoma" pitchFamily="34" charset="0"/>
                <a:cs typeface="Tahoma" pitchFamily="34" charset="0"/>
              </a:rPr>
              <a:t>Правовое регулирование имущественной поддержки субъектов МСП</a:t>
            </a:r>
            <a:endParaRPr lang="ru-RU" altLang="ru-RU" sz="2000" dirty="0">
              <a:solidFill>
                <a:schemeClr val="accent1">
                  <a:lumMod val="50000"/>
                </a:schemeClr>
              </a:solidFill>
              <a:latin typeface="Arial Narrow" panose="020B0606020202030204" pitchFamily="34" charset="0"/>
              <a:ea typeface="Tahoma" pitchFamily="34" charset="0"/>
              <a:cs typeface="Tahoma" pitchFamily="34" charset="0"/>
            </a:endParaRPr>
          </a:p>
        </p:txBody>
      </p:sp>
      <p:sp>
        <p:nvSpPr>
          <p:cNvPr id="53" name="Pentagon 11"/>
          <p:cNvSpPr/>
          <p:nvPr/>
        </p:nvSpPr>
        <p:spPr>
          <a:xfrm>
            <a:off x="422423" y="1258766"/>
            <a:ext cx="5687919" cy="827117"/>
          </a:xfrm>
          <a:prstGeom prst="homePlate">
            <a:avLst/>
          </a:prstGeom>
          <a:solidFill>
            <a:srgbClr val="144C8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pPr lvl="0" algn="ctr">
              <a:defRPr/>
            </a:pPr>
            <a:r>
              <a:rPr lang="ru-RU" altLang="ru-RU" sz="2000" b="1" dirty="0">
                <a:solidFill>
                  <a:schemeClr val="bg1"/>
                </a:solidFill>
                <a:latin typeface="Arial Narrow" panose="020B0606020202030204" pitchFamily="34" charset="0"/>
                <a:ea typeface="Tahoma" pitchFamily="34" charset="0"/>
                <a:cs typeface="Tahoma" pitchFamily="34" charset="0"/>
              </a:rPr>
              <a:t>Перечень поручений Президента </a:t>
            </a:r>
            <a:endParaRPr lang="ru-RU" altLang="ru-RU" sz="2000" b="1" dirty="0" smtClean="0">
              <a:solidFill>
                <a:schemeClr val="bg1"/>
              </a:solidFill>
              <a:latin typeface="Arial Narrow" panose="020B0606020202030204" pitchFamily="34" charset="0"/>
              <a:ea typeface="Tahoma" pitchFamily="34" charset="0"/>
              <a:cs typeface="Tahoma" pitchFamily="34" charset="0"/>
            </a:endParaRPr>
          </a:p>
          <a:p>
            <a:pPr lvl="0" algn="ctr">
              <a:defRPr/>
            </a:pPr>
            <a:r>
              <a:rPr lang="ru-RU" altLang="ru-RU" sz="2000" b="1" dirty="0" smtClean="0">
                <a:solidFill>
                  <a:schemeClr val="bg1"/>
                </a:solidFill>
                <a:latin typeface="Arial Narrow" panose="020B0606020202030204" pitchFamily="34" charset="0"/>
                <a:ea typeface="Tahoma" pitchFamily="34" charset="0"/>
                <a:cs typeface="Tahoma" pitchFamily="34" charset="0"/>
              </a:rPr>
              <a:t>Российской </a:t>
            </a:r>
            <a:r>
              <a:rPr lang="ru-RU" altLang="ru-RU" sz="2000" b="1" dirty="0">
                <a:solidFill>
                  <a:schemeClr val="bg1"/>
                </a:solidFill>
                <a:latin typeface="Arial Narrow" panose="020B0606020202030204" pitchFamily="34" charset="0"/>
                <a:ea typeface="Tahoma" pitchFamily="34" charset="0"/>
                <a:cs typeface="Tahoma" pitchFamily="34" charset="0"/>
              </a:rPr>
              <a:t>Федерации от 15.05.2018 № Пр-817ГС</a:t>
            </a:r>
            <a:endParaRPr lang="ru-RU" altLang="ru-RU" sz="2000" dirty="0">
              <a:solidFill>
                <a:schemeClr val="bg1"/>
              </a:solidFill>
              <a:latin typeface="Arial Narrow" panose="020B0606020202030204" pitchFamily="34" charset="0"/>
              <a:ea typeface="Tahoma" pitchFamily="34" charset="0"/>
              <a:cs typeface="Tahoma" pitchFamily="34" charset="0"/>
            </a:endParaRPr>
          </a:p>
        </p:txBody>
      </p:sp>
      <p:sp>
        <p:nvSpPr>
          <p:cNvPr id="54" name="Chevron 14"/>
          <p:cNvSpPr/>
          <p:nvPr/>
        </p:nvSpPr>
        <p:spPr>
          <a:xfrm>
            <a:off x="8912328" y="5889887"/>
            <a:ext cx="3234848" cy="546225"/>
          </a:xfrm>
          <a:prstGeom prst="chevron">
            <a:avLst/>
          </a:prstGeom>
          <a:solidFill>
            <a:schemeClr val="accent1">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pPr algn="ctr"/>
            <a:r>
              <a:rPr lang="ru-RU" sz="1600" b="1" dirty="0" smtClean="0">
                <a:solidFill>
                  <a:schemeClr val="tx1"/>
                </a:solidFill>
                <a:latin typeface="Arial" panose="020B0604020202020204" pitchFamily="34" charset="0"/>
                <a:cs typeface="Arial" panose="020B0604020202020204" pitchFamily="34" charset="0"/>
              </a:rPr>
              <a:t> </a:t>
            </a:r>
            <a:r>
              <a:rPr lang="ru-RU" sz="1600" b="1" dirty="0">
                <a:solidFill>
                  <a:schemeClr val="tx1"/>
                </a:solidFill>
                <a:latin typeface="Arial" panose="020B0604020202020204" pitchFamily="34" charset="0"/>
                <a:cs typeface="Arial" panose="020B0604020202020204" pitchFamily="34" charset="0"/>
              </a:rPr>
              <a:t>2.  Региональный проект </a:t>
            </a:r>
            <a:endParaRPr lang="ru-RU" sz="1600" b="1" dirty="0" smtClean="0">
              <a:solidFill>
                <a:schemeClr val="tx1"/>
              </a:solidFill>
              <a:latin typeface="Arial Narrow" panose="020B0606020202030204" pitchFamily="34" charset="0"/>
            </a:endParaRPr>
          </a:p>
        </p:txBody>
      </p:sp>
      <p:sp>
        <p:nvSpPr>
          <p:cNvPr id="55" name="Прямоугольник 54"/>
          <p:cNvSpPr/>
          <p:nvPr/>
        </p:nvSpPr>
        <p:spPr>
          <a:xfrm>
            <a:off x="-272284" y="2433142"/>
            <a:ext cx="1996718" cy="477054"/>
          </a:xfrm>
          <a:prstGeom prst="rect">
            <a:avLst/>
          </a:prstGeom>
          <a:noFill/>
        </p:spPr>
        <p:txBody>
          <a:bodyPr wrap="square">
            <a:spAutoFit/>
          </a:bodyPr>
          <a:lstStyle/>
          <a:p>
            <a:pPr algn="ctr" defTabSz="945032"/>
            <a:r>
              <a:rPr lang="ru-RU" sz="2500" b="1" dirty="0" smtClean="0">
                <a:latin typeface="Arial Narrow" panose="020B0606020202030204" pitchFamily="34" charset="0"/>
                <a:cs typeface="Arial" panose="020B0604020202020204" pitchFamily="34" charset="0"/>
              </a:rPr>
              <a:t>ЦЕЛИ:</a:t>
            </a:r>
            <a:endParaRPr lang="ru-RU" sz="2500" b="1" dirty="0">
              <a:latin typeface="Arial Narrow" panose="020B0606020202030204" pitchFamily="34" charset="0"/>
              <a:cs typeface="Arial" panose="020B0604020202020204" pitchFamily="34" charset="0"/>
            </a:endParaRPr>
          </a:p>
        </p:txBody>
      </p:sp>
      <p:sp>
        <p:nvSpPr>
          <p:cNvPr id="56" name="Прямоугольник 55"/>
          <p:cNvSpPr/>
          <p:nvPr/>
        </p:nvSpPr>
        <p:spPr>
          <a:xfrm>
            <a:off x="1672099" y="2308891"/>
            <a:ext cx="4891738" cy="830997"/>
          </a:xfrm>
          <a:prstGeom prst="rect">
            <a:avLst/>
          </a:prstGeom>
        </p:spPr>
        <p:txBody>
          <a:bodyPr wrap="square">
            <a:spAutoFit/>
          </a:bodyPr>
          <a:lstStyle/>
          <a:p>
            <a:r>
              <a:rPr lang="en-US" sz="1600" b="1" dirty="0" smtClean="0">
                <a:solidFill>
                  <a:schemeClr val="tx2"/>
                </a:solidFill>
                <a:latin typeface="Arial" panose="020B0604020202020204" pitchFamily="34" charset="0"/>
                <a:cs typeface="Arial" panose="020B0604020202020204" pitchFamily="34" charset="0"/>
              </a:rPr>
              <a:t>I</a:t>
            </a:r>
            <a:r>
              <a:rPr lang="ru-RU" sz="1600" b="1" dirty="0" smtClean="0">
                <a:solidFill>
                  <a:schemeClr val="tx2"/>
                </a:solidFill>
                <a:latin typeface="Arial" panose="020B0604020202020204" pitchFamily="34" charset="0"/>
                <a:cs typeface="Arial" panose="020B0604020202020204" pitchFamily="34" charset="0"/>
              </a:rPr>
              <a:t>. Повышение эффективности управления государственным и муниципальным имуществом</a:t>
            </a:r>
            <a:endParaRPr lang="ru-RU" sz="1600" b="1" dirty="0">
              <a:solidFill>
                <a:schemeClr val="tx2"/>
              </a:solidFill>
              <a:latin typeface="Arial" panose="020B0604020202020204" pitchFamily="34" charset="0"/>
              <a:cs typeface="Arial" panose="020B0604020202020204" pitchFamily="34" charset="0"/>
            </a:endParaRPr>
          </a:p>
        </p:txBody>
      </p:sp>
      <p:sp>
        <p:nvSpPr>
          <p:cNvPr id="58" name="Прямоугольник 57"/>
          <p:cNvSpPr/>
          <p:nvPr/>
        </p:nvSpPr>
        <p:spPr>
          <a:xfrm>
            <a:off x="6413511" y="2433142"/>
            <a:ext cx="1325951" cy="477054"/>
          </a:xfrm>
          <a:prstGeom prst="rect">
            <a:avLst/>
          </a:prstGeom>
          <a:noFill/>
        </p:spPr>
        <p:txBody>
          <a:bodyPr wrap="square">
            <a:spAutoFit/>
          </a:bodyPr>
          <a:lstStyle/>
          <a:p>
            <a:pPr algn="ctr" defTabSz="945032"/>
            <a:r>
              <a:rPr lang="ru-RU" sz="2500" b="1" dirty="0" smtClean="0">
                <a:latin typeface="Arial Narrow" panose="020B0606020202030204" pitchFamily="34" charset="0"/>
                <a:cs typeface="Arial" panose="020B0604020202020204" pitchFamily="34" charset="0"/>
              </a:rPr>
              <a:t>ЦЕЛЬ:</a:t>
            </a:r>
            <a:endParaRPr lang="ru-RU" sz="2500" b="1" dirty="0">
              <a:latin typeface="Arial Narrow" panose="020B0606020202030204" pitchFamily="34" charset="0"/>
              <a:cs typeface="Arial" panose="020B0604020202020204" pitchFamily="34" charset="0"/>
            </a:endParaRPr>
          </a:p>
        </p:txBody>
      </p:sp>
      <p:sp>
        <p:nvSpPr>
          <p:cNvPr id="59" name="Прямоугольник 58"/>
          <p:cNvSpPr/>
          <p:nvPr/>
        </p:nvSpPr>
        <p:spPr>
          <a:xfrm>
            <a:off x="6656139" y="5287352"/>
            <a:ext cx="2492572" cy="861774"/>
          </a:xfrm>
          <a:prstGeom prst="rect">
            <a:avLst/>
          </a:prstGeom>
          <a:noFill/>
        </p:spPr>
        <p:txBody>
          <a:bodyPr wrap="square">
            <a:spAutoFit/>
          </a:bodyPr>
          <a:lstStyle/>
          <a:p>
            <a:pPr defTabSz="945032"/>
            <a:r>
              <a:rPr lang="ru-RU" sz="2400" b="1" dirty="0" smtClean="0">
                <a:latin typeface="Arial Narrow" panose="020B0606020202030204" pitchFamily="34" charset="0"/>
                <a:cs typeface="Arial" panose="020B0604020202020204" pitchFamily="34" charset="0"/>
              </a:rPr>
              <a:t>ЭТАПЫ РЕАЛИЗАЦИИ:</a:t>
            </a:r>
            <a:endParaRPr lang="ru-RU" sz="2400" b="1" dirty="0">
              <a:latin typeface="Arial Narrow" panose="020B0606020202030204" pitchFamily="34" charset="0"/>
              <a:cs typeface="Arial" panose="020B0604020202020204" pitchFamily="34" charset="0"/>
            </a:endParaRPr>
          </a:p>
        </p:txBody>
      </p:sp>
      <p:sp>
        <p:nvSpPr>
          <p:cNvPr id="60" name="Прямоугольник 59"/>
          <p:cNvSpPr/>
          <p:nvPr/>
        </p:nvSpPr>
        <p:spPr>
          <a:xfrm>
            <a:off x="6746629" y="6926984"/>
            <a:ext cx="1943932" cy="477054"/>
          </a:xfrm>
          <a:prstGeom prst="rect">
            <a:avLst/>
          </a:prstGeom>
          <a:noFill/>
        </p:spPr>
        <p:txBody>
          <a:bodyPr wrap="square">
            <a:spAutoFit/>
          </a:bodyPr>
          <a:lstStyle/>
          <a:p>
            <a:pPr defTabSz="945032"/>
            <a:r>
              <a:rPr lang="ru-RU" sz="2500" b="1" dirty="0" smtClean="0">
                <a:latin typeface="Arial Narrow" panose="020B0606020202030204" pitchFamily="34" charset="0"/>
                <a:cs typeface="Arial" panose="020B0604020202020204" pitchFamily="34" charset="0"/>
              </a:rPr>
              <a:t>РЕЗУЛЬТАТ:</a:t>
            </a:r>
            <a:endParaRPr lang="ru-RU" sz="2500" b="1" dirty="0">
              <a:latin typeface="Arial Narrow" panose="020B0606020202030204" pitchFamily="34" charset="0"/>
              <a:cs typeface="Arial" panose="020B0604020202020204" pitchFamily="34" charset="0"/>
            </a:endParaRPr>
          </a:p>
        </p:txBody>
      </p:sp>
      <p:sp>
        <p:nvSpPr>
          <p:cNvPr id="20" name="Chevron 14"/>
          <p:cNvSpPr/>
          <p:nvPr/>
        </p:nvSpPr>
        <p:spPr>
          <a:xfrm>
            <a:off x="8411271" y="5186358"/>
            <a:ext cx="3766757" cy="563938"/>
          </a:xfrm>
          <a:prstGeom prst="chevron">
            <a:avLst/>
          </a:prstGeom>
          <a:solidFill>
            <a:schemeClr val="accent1">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pPr algn="ctr"/>
            <a:r>
              <a:rPr lang="ru-RU" sz="1600" b="1" dirty="0" smtClean="0">
                <a:solidFill>
                  <a:schemeClr val="tx1"/>
                </a:solidFill>
                <a:latin typeface="Arial" panose="020B0604020202020204" pitchFamily="34" charset="0"/>
                <a:cs typeface="Arial" panose="020B0604020202020204" pitchFamily="34" charset="0"/>
              </a:rPr>
              <a:t> </a:t>
            </a:r>
            <a:r>
              <a:rPr lang="ru-RU" sz="1600" b="1" dirty="0">
                <a:solidFill>
                  <a:schemeClr val="tx1"/>
                </a:solidFill>
                <a:latin typeface="Arial" panose="020B0604020202020204" pitchFamily="34" charset="0"/>
                <a:cs typeface="Arial" panose="020B0604020202020204" pitchFamily="34" charset="0"/>
              </a:rPr>
              <a:t>1.  Федеральный проект</a:t>
            </a:r>
            <a:endParaRPr lang="ru-RU" sz="1600" b="1" dirty="0" smtClean="0">
              <a:solidFill>
                <a:schemeClr val="tx1"/>
              </a:solidFill>
              <a:latin typeface="Arial Narrow" panose="020B0606020202030204" pitchFamily="34" charset="0"/>
            </a:endParaRPr>
          </a:p>
        </p:txBody>
      </p:sp>
      <p:sp>
        <p:nvSpPr>
          <p:cNvPr id="21" name="Chevron 14"/>
          <p:cNvSpPr/>
          <p:nvPr/>
        </p:nvSpPr>
        <p:spPr>
          <a:xfrm>
            <a:off x="6532749" y="1224157"/>
            <a:ext cx="5909930" cy="827117"/>
          </a:xfrm>
          <a:prstGeom prst="chevron">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pPr algn="ctr"/>
            <a:endParaRPr lang="ru-RU" sz="1600" b="1" dirty="0" smtClean="0">
              <a:solidFill>
                <a:schemeClr val="bg1"/>
              </a:solidFill>
              <a:latin typeface="Arial Narrow" panose="020B0606020202030204" pitchFamily="34" charset="0"/>
            </a:endParaRPr>
          </a:p>
          <a:p>
            <a:pPr algn="ctr"/>
            <a:r>
              <a:rPr lang="ru-RU" sz="2000" b="1" dirty="0" smtClean="0">
                <a:solidFill>
                  <a:schemeClr val="bg1"/>
                </a:solidFill>
                <a:latin typeface="Arial Narrow" panose="020B0606020202030204" pitchFamily="34" charset="0"/>
              </a:rPr>
              <a:t>Национальный </a:t>
            </a:r>
            <a:r>
              <a:rPr lang="ru-RU" sz="2000" b="1" dirty="0">
                <a:solidFill>
                  <a:schemeClr val="bg1"/>
                </a:solidFill>
                <a:latin typeface="Arial Narrow" panose="020B0606020202030204" pitchFamily="34" charset="0"/>
              </a:rPr>
              <a:t>проект </a:t>
            </a:r>
            <a:endParaRPr lang="ru-RU" sz="2000" b="1" dirty="0" smtClean="0">
              <a:solidFill>
                <a:schemeClr val="bg1"/>
              </a:solidFill>
              <a:latin typeface="Arial Narrow" panose="020B0606020202030204" pitchFamily="34" charset="0"/>
            </a:endParaRPr>
          </a:p>
          <a:p>
            <a:pPr algn="ctr"/>
            <a:r>
              <a:rPr lang="ru-RU" sz="2000" b="1" dirty="0" smtClean="0">
                <a:solidFill>
                  <a:schemeClr val="bg1"/>
                </a:solidFill>
                <a:latin typeface="Arial Narrow" panose="020B0606020202030204" pitchFamily="34" charset="0"/>
              </a:rPr>
              <a:t>по малому и среднему предпринимательству</a:t>
            </a:r>
            <a:endParaRPr lang="ru-RU" sz="2000" dirty="0">
              <a:solidFill>
                <a:schemeClr val="bg1"/>
              </a:solidFill>
            </a:endParaRPr>
          </a:p>
          <a:p>
            <a:pPr marL="342900" indent="-342900">
              <a:buFont typeface="+mj-lt"/>
              <a:buAutoNum type="arabicPeriod" startAt="2"/>
            </a:pPr>
            <a:endParaRPr lang="ru-RU" sz="2000" b="1" dirty="0" smtClean="0">
              <a:solidFill>
                <a:schemeClr val="bg1"/>
              </a:solidFill>
              <a:latin typeface="Arial Narrow" panose="020B0606020202030204" pitchFamily="34" charset="0"/>
            </a:endParaRPr>
          </a:p>
        </p:txBody>
      </p:sp>
      <p:sp>
        <p:nvSpPr>
          <p:cNvPr id="3" name="Номер слайда 2"/>
          <p:cNvSpPr>
            <a:spLocks noGrp="1"/>
          </p:cNvSpPr>
          <p:nvPr>
            <p:ph type="sldNum" sz="quarter" idx="12"/>
          </p:nvPr>
        </p:nvSpPr>
        <p:spPr>
          <a:xfrm>
            <a:off x="9614562" y="8198166"/>
            <a:ext cx="2834997" cy="460041"/>
          </a:xfrm>
        </p:spPr>
        <p:txBody>
          <a:bodyPr/>
          <a:lstStyle/>
          <a:p>
            <a:fld id="{9005E221-E10C-40C7-8143-48F6241B2838}" type="slidenum">
              <a:rPr lang="ru-RU" smtClean="0"/>
              <a:pPr/>
              <a:t>2</a:t>
            </a:fld>
            <a:endParaRPr lang="ru-RU" dirty="0"/>
          </a:p>
        </p:txBody>
      </p:sp>
      <p:sp>
        <p:nvSpPr>
          <p:cNvPr id="2" name="Прямоугольник 1"/>
          <p:cNvSpPr/>
          <p:nvPr/>
        </p:nvSpPr>
        <p:spPr>
          <a:xfrm>
            <a:off x="1724434" y="3138376"/>
            <a:ext cx="4282319" cy="1323439"/>
          </a:xfrm>
          <a:prstGeom prst="rect">
            <a:avLst/>
          </a:prstGeom>
        </p:spPr>
        <p:txBody>
          <a:bodyPr wrap="square">
            <a:spAutoFit/>
          </a:bodyPr>
          <a:lstStyle/>
          <a:p>
            <a:r>
              <a:rPr lang="en-US" sz="1600" b="1" dirty="0" smtClean="0">
                <a:solidFill>
                  <a:schemeClr val="tx2"/>
                </a:solidFill>
                <a:latin typeface="Arial" panose="020B0604020202020204" pitchFamily="34" charset="0"/>
                <a:cs typeface="Arial" panose="020B0604020202020204" pitchFamily="34" charset="0"/>
              </a:rPr>
              <a:t>II</a:t>
            </a:r>
            <a:r>
              <a:rPr lang="ru-RU" sz="1600" b="1" dirty="0" smtClean="0">
                <a:solidFill>
                  <a:schemeClr val="tx2"/>
                </a:solidFill>
                <a:latin typeface="Arial" panose="020B0604020202020204" pitchFamily="34" charset="0"/>
                <a:cs typeface="Arial" panose="020B0604020202020204" pitchFamily="34" charset="0"/>
              </a:rPr>
              <a:t>. Опубликование на </a:t>
            </a:r>
            <a:r>
              <a:rPr lang="ru-RU" sz="1600" b="1" dirty="0">
                <a:solidFill>
                  <a:schemeClr val="tx2"/>
                </a:solidFill>
                <a:latin typeface="Arial" panose="020B0604020202020204" pitchFamily="34" charset="0"/>
                <a:cs typeface="Arial" panose="020B0604020202020204" pitchFamily="34" charset="0"/>
              </a:rPr>
              <a:t>официальных сайтах </a:t>
            </a:r>
            <a:r>
              <a:rPr lang="ru-RU" sz="1600" b="1" dirty="0" smtClean="0">
                <a:solidFill>
                  <a:schemeClr val="tx2"/>
                </a:solidFill>
                <a:latin typeface="Arial" panose="020B0604020202020204" pitchFamily="34" charset="0"/>
                <a:cs typeface="Arial" panose="020B0604020202020204" pitchFamily="34" charset="0"/>
              </a:rPr>
              <a:t>информации </a:t>
            </a:r>
            <a:r>
              <a:rPr lang="ru-RU" sz="1600" b="1" dirty="0">
                <a:solidFill>
                  <a:schemeClr val="tx2"/>
                </a:solidFill>
                <a:latin typeface="Arial" panose="020B0604020202020204" pitchFamily="34" charset="0"/>
                <a:cs typeface="Arial" panose="020B0604020202020204" pitchFamily="34" charset="0"/>
              </a:rPr>
              <a:t>об объектах, находящихся в государственной собственности субъектов РФ, в муниципальной </a:t>
            </a:r>
            <a:r>
              <a:rPr lang="ru-RU" sz="1600" b="1" dirty="0" smtClean="0">
                <a:solidFill>
                  <a:schemeClr val="tx2"/>
                </a:solidFill>
                <a:latin typeface="Arial" panose="020B0604020202020204" pitchFamily="34" charset="0"/>
                <a:cs typeface="Arial" panose="020B0604020202020204" pitchFamily="34" charset="0"/>
              </a:rPr>
              <a:t>собственности </a:t>
            </a:r>
            <a:endParaRPr lang="ru-RU" sz="1600" b="1" dirty="0">
              <a:solidFill>
                <a:schemeClr val="tx2"/>
              </a:solidFill>
              <a:latin typeface="Arial" panose="020B0604020202020204" pitchFamily="34" charset="0"/>
              <a:cs typeface="Arial" panose="020B0604020202020204" pitchFamily="34" charset="0"/>
            </a:endParaRPr>
          </a:p>
        </p:txBody>
      </p:sp>
      <p:sp>
        <p:nvSpPr>
          <p:cNvPr id="22" name="Прямоугольник 21"/>
          <p:cNvSpPr/>
          <p:nvPr/>
        </p:nvSpPr>
        <p:spPr>
          <a:xfrm>
            <a:off x="275327" y="5474388"/>
            <a:ext cx="2492572" cy="830997"/>
          </a:xfrm>
          <a:prstGeom prst="rect">
            <a:avLst/>
          </a:prstGeom>
          <a:noFill/>
        </p:spPr>
        <p:txBody>
          <a:bodyPr wrap="square">
            <a:spAutoFit/>
          </a:bodyPr>
          <a:lstStyle/>
          <a:p>
            <a:pPr defTabSz="945032"/>
            <a:r>
              <a:rPr lang="ru-RU" sz="2400" b="1" dirty="0" smtClean="0">
                <a:latin typeface="Arial Narrow" panose="020B0606020202030204" pitchFamily="34" charset="0"/>
                <a:cs typeface="Arial" panose="020B0604020202020204" pitchFamily="34" charset="0"/>
              </a:rPr>
              <a:t>ЭТАПЫ РЕАЛИЗАЦИИ:</a:t>
            </a:r>
            <a:endParaRPr lang="ru-RU" sz="2400" b="1" dirty="0">
              <a:latin typeface="Arial Narrow" panose="020B0606020202030204" pitchFamily="34" charset="0"/>
              <a:cs typeface="Arial" panose="020B0604020202020204" pitchFamily="34" charset="0"/>
            </a:endParaRPr>
          </a:p>
        </p:txBody>
      </p:sp>
      <p:sp>
        <p:nvSpPr>
          <p:cNvPr id="24" name="Chevron 14"/>
          <p:cNvSpPr/>
          <p:nvPr/>
        </p:nvSpPr>
        <p:spPr>
          <a:xfrm>
            <a:off x="1672099" y="4661736"/>
            <a:ext cx="3609156" cy="837405"/>
          </a:xfrm>
          <a:prstGeom prst="chevron">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pPr algn="ctr"/>
            <a:r>
              <a:rPr lang="ru-RU" sz="1600" b="1" dirty="0" smtClean="0">
                <a:solidFill>
                  <a:schemeClr val="tx1"/>
                </a:solidFill>
                <a:latin typeface="Arial" panose="020B0604020202020204" pitchFamily="34" charset="0"/>
                <a:cs typeface="Arial" panose="020B0604020202020204" pitchFamily="34" charset="0"/>
              </a:rPr>
              <a:t> </a:t>
            </a:r>
            <a:r>
              <a:rPr lang="ru-RU" sz="1600" b="1" dirty="0">
                <a:solidFill>
                  <a:schemeClr val="tx1"/>
                </a:solidFill>
                <a:latin typeface="Arial" panose="020B0604020202020204" pitchFamily="34" charset="0"/>
                <a:cs typeface="Arial" panose="020B0604020202020204" pitchFamily="34" charset="0"/>
              </a:rPr>
              <a:t>1.  </a:t>
            </a:r>
            <a:r>
              <a:rPr lang="ru-RU" sz="1600" b="1" dirty="0" smtClean="0">
                <a:solidFill>
                  <a:schemeClr val="tx1"/>
                </a:solidFill>
                <a:latin typeface="Arial" panose="020B0604020202020204" pitchFamily="34" charset="0"/>
                <a:cs typeface="Arial" panose="020B0604020202020204" pitchFamily="34" charset="0"/>
              </a:rPr>
              <a:t>Методика оценки эффективности управления имуществом</a:t>
            </a:r>
            <a:endParaRPr lang="ru-RU" sz="1600" b="1" dirty="0" smtClean="0">
              <a:solidFill>
                <a:schemeClr val="tx1"/>
              </a:solidFill>
              <a:latin typeface="Arial Narrow" panose="020B0606020202030204" pitchFamily="34" charset="0"/>
            </a:endParaRPr>
          </a:p>
        </p:txBody>
      </p:sp>
      <p:sp>
        <p:nvSpPr>
          <p:cNvPr id="25" name="Chevron 14"/>
          <p:cNvSpPr/>
          <p:nvPr/>
        </p:nvSpPr>
        <p:spPr>
          <a:xfrm>
            <a:off x="2093376" y="5699062"/>
            <a:ext cx="3748211" cy="817274"/>
          </a:xfrm>
          <a:prstGeom prst="chevron">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pPr algn="ctr"/>
            <a:r>
              <a:rPr lang="ru-RU" sz="1600" b="1" dirty="0" smtClean="0">
                <a:solidFill>
                  <a:schemeClr val="tx1"/>
                </a:solidFill>
                <a:latin typeface="Arial" panose="020B0604020202020204" pitchFamily="34" charset="0"/>
                <a:cs typeface="Arial" panose="020B0604020202020204" pitchFamily="34" charset="0"/>
              </a:rPr>
              <a:t> </a:t>
            </a:r>
            <a:r>
              <a:rPr lang="ru-RU" sz="1600" b="1" dirty="0">
                <a:solidFill>
                  <a:schemeClr val="tx1"/>
                </a:solidFill>
                <a:latin typeface="Arial" panose="020B0604020202020204" pitchFamily="34" charset="0"/>
                <a:cs typeface="Arial" panose="020B0604020202020204" pitchFamily="34" charset="0"/>
              </a:rPr>
              <a:t>2</a:t>
            </a:r>
            <a:r>
              <a:rPr lang="ru-RU" sz="1600" b="1" dirty="0" smtClean="0">
                <a:solidFill>
                  <a:schemeClr val="tx1"/>
                </a:solidFill>
                <a:latin typeface="Arial" panose="020B0604020202020204" pitchFamily="34" charset="0"/>
                <a:cs typeface="Arial" panose="020B0604020202020204" pitchFamily="34" charset="0"/>
              </a:rPr>
              <a:t>.  Программа управления имуществом</a:t>
            </a:r>
            <a:endParaRPr lang="ru-RU" sz="1600" b="1" dirty="0" smtClean="0">
              <a:solidFill>
                <a:schemeClr val="tx1"/>
              </a:solidFill>
              <a:latin typeface="Arial Narrow" panose="020B0606020202030204" pitchFamily="34" charset="0"/>
            </a:endParaRPr>
          </a:p>
        </p:txBody>
      </p:sp>
      <p:sp>
        <p:nvSpPr>
          <p:cNvPr id="27" name="Chevron 14"/>
          <p:cNvSpPr/>
          <p:nvPr/>
        </p:nvSpPr>
        <p:spPr>
          <a:xfrm>
            <a:off x="2578173" y="6680321"/>
            <a:ext cx="3713645" cy="901888"/>
          </a:xfrm>
          <a:prstGeom prst="chevron">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r>
              <a:rPr lang="ru-RU" sz="1600" b="1" dirty="0" smtClean="0">
                <a:solidFill>
                  <a:schemeClr val="tx1"/>
                </a:solidFill>
                <a:latin typeface="Arial" panose="020B0604020202020204" pitchFamily="34" charset="0"/>
                <a:cs typeface="Arial" panose="020B0604020202020204" pitchFamily="34" charset="0"/>
              </a:rPr>
              <a:t> </a:t>
            </a:r>
            <a:r>
              <a:rPr lang="ru-RU" sz="1600" b="1" dirty="0">
                <a:solidFill>
                  <a:schemeClr val="tx1"/>
                </a:solidFill>
                <a:latin typeface="Arial" panose="020B0604020202020204" pitchFamily="34" charset="0"/>
                <a:cs typeface="Arial" panose="020B0604020202020204" pitchFamily="34" charset="0"/>
              </a:rPr>
              <a:t>3</a:t>
            </a:r>
            <a:r>
              <a:rPr lang="ru-RU" sz="1600" b="1" dirty="0" smtClean="0">
                <a:solidFill>
                  <a:schemeClr val="tx1"/>
                </a:solidFill>
                <a:latin typeface="Arial" panose="020B0604020202020204" pitchFamily="34" charset="0"/>
                <a:cs typeface="Arial" panose="020B0604020202020204" pitchFamily="34" charset="0"/>
              </a:rPr>
              <a:t>. Порядок учета имущества и опубликования реестров</a:t>
            </a:r>
            <a:endParaRPr lang="ru-RU" sz="1600" b="1" dirty="0" smtClean="0">
              <a:solidFill>
                <a:schemeClr val="tx1"/>
              </a:solidFill>
              <a:latin typeface="Arial Narrow" panose="020B0606020202030204" pitchFamily="34" charset="0"/>
            </a:endParaRPr>
          </a:p>
        </p:txBody>
      </p:sp>
      <p:sp>
        <p:nvSpPr>
          <p:cNvPr id="32" name="Прямоугольник 31"/>
          <p:cNvSpPr/>
          <p:nvPr/>
        </p:nvSpPr>
        <p:spPr>
          <a:xfrm>
            <a:off x="248581" y="7791253"/>
            <a:ext cx="1943932" cy="477054"/>
          </a:xfrm>
          <a:prstGeom prst="rect">
            <a:avLst/>
          </a:prstGeom>
          <a:noFill/>
        </p:spPr>
        <p:txBody>
          <a:bodyPr wrap="square">
            <a:spAutoFit/>
          </a:bodyPr>
          <a:lstStyle/>
          <a:p>
            <a:pPr defTabSz="945032"/>
            <a:r>
              <a:rPr lang="ru-RU" sz="2500" b="1" dirty="0" smtClean="0">
                <a:latin typeface="Arial Narrow" panose="020B0606020202030204" pitchFamily="34" charset="0"/>
                <a:cs typeface="Arial" panose="020B0604020202020204" pitchFamily="34" charset="0"/>
              </a:rPr>
              <a:t>РЕЗУЛЬТАТ:</a:t>
            </a:r>
            <a:endParaRPr lang="ru-RU" sz="2500" b="1" dirty="0">
              <a:latin typeface="Arial Narrow" panose="020B0606020202030204" pitchFamily="34" charset="0"/>
              <a:cs typeface="Arial" panose="020B0604020202020204" pitchFamily="34" charset="0"/>
            </a:endParaRPr>
          </a:p>
        </p:txBody>
      </p:sp>
      <p:sp>
        <p:nvSpPr>
          <p:cNvPr id="34" name="Прямоугольник 33"/>
          <p:cNvSpPr/>
          <p:nvPr/>
        </p:nvSpPr>
        <p:spPr>
          <a:xfrm>
            <a:off x="1943535" y="7791253"/>
            <a:ext cx="4482568" cy="477054"/>
          </a:xfrm>
          <a:prstGeom prst="rect">
            <a:avLst/>
          </a:prstGeom>
        </p:spPr>
        <p:txBody>
          <a:bodyPr wrap="square">
            <a:spAutoFit/>
          </a:bodyPr>
          <a:lstStyle/>
          <a:p>
            <a:pPr algn="ctr"/>
            <a:r>
              <a:rPr lang="ru-RU" sz="2500" b="1" dirty="0">
                <a:solidFill>
                  <a:schemeClr val="accent2">
                    <a:lumMod val="75000"/>
                  </a:schemeClr>
                </a:solidFill>
                <a:latin typeface="Arial Narrow" panose="020B0606020202030204" pitchFamily="34" charset="0"/>
              </a:rPr>
              <a:t>э</a:t>
            </a:r>
            <a:r>
              <a:rPr lang="ru-RU" sz="2500" b="1" dirty="0" smtClean="0">
                <a:solidFill>
                  <a:schemeClr val="accent2">
                    <a:lumMod val="75000"/>
                  </a:schemeClr>
                </a:solidFill>
                <a:latin typeface="Arial Narrow" panose="020B0606020202030204" pitchFamily="34" charset="0"/>
              </a:rPr>
              <a:t>ффективное </a:t>
            </a:r>
            <a:r>
              <a:rPr lang="ru-RU" sz="1600" b="1" dirty="0" smtClean="0">
                <a:latin typeface="Arial Narrow" panose="020B0606020202030204" pitchFamily="34" charset="0"/>
              </a:rPr>
              <a:t>использование имущества</a:t>
            </a:r>
            <a:endParaRPr lang="ru-RU" sz="1600" b="1" dirty="0">
              <a:latin typeface="Arial Narrow" panose="020B0606020202030204" pitchFamily="34" charset="0"/>
            </a:endParaRPr>
          </a:p>
        </p:txBody>
      </p:sp>
    </p:spTree>
    <p:extLst>
      <p:ext uri="{BB962C8B-B14F-4D97-AF65-F5344CB8AC3E}">
        <p14:creationId xmlns:p14="http://schemas.microsoft.com/office/powerpoint/2010/main" val="947246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9641019" y="8094771"/>
            <a:ext cx="2834997" cy="460041"/>
          </a:xfrm>
        </p:spPr>
        <p:txBody>
          <a:bodyPr/>
          <a:lstStyle/>
          <a:p>
            <a:fld id="{9005E221-E10C-40C7-8143-48F6241B2838}" type="slidenum">
              <a:rPr lang="ru-RU" smtClean="0"/>
              <a:pPr/>
              <a:t>20</a:t>
            </a:fld>
            <a:endParaRPr lang="ru-RU" dirty="0"/>
          </a:p>
        </p:txBody>
      </p:sp>
      <p:sp>
        <p:nvSpPr>
          <p:cNvPr id="3" name="TextBox 2"/>
          <p:cNvSpPr txBox="1"/>
          <p:nvPr/>
        </p:nvSpPr>
        <p:spPr>
          <a:xfrm>
            <a:off x="2154281" y="172122"/>
            <a:ext cx="10266673" cy="652955"/>
          </a:xfrm>
          <a:prstGeom prst="rect">
            <a:avLst/>
          </a:prstGeom>
          <a:noFill/>
        </p:spPr>
        <p:txBody>
          <a:bodyPr wrap="square" lIns="59057" tIns="29528" rIns="0" bIns="29528" rtlCol="0" anchor="ctr">
            <a:noAutofit/>
          </a:bodyPr>
          <a:lstStyle/>
          <a:p>
            <a:pPr lvl="0">
              <a:defRPr/>
            </a:pPr>
            <a:r>
              <a:rPr lang="ru-RU" sz="2000" b="1" dirty="0" smtClean="0">
                <a:solidFill>
                  <a:srgbClr val="144C80"/>
                </a:solidFill>
                <a:latin typeface="Arial Narrow" panose="020B0606020202030204" pitchFamily="34" charset="0"/>
                <a:cs typeface="Arial" panose="020B0604020202020204" pitchFamily="34" charset="0"/>
              </a:rPr>
              <a:t>Итоги работы субъектов Российской Федерации в </a:t>
            </a:r>
            <a:r>
              <a:rPr lang="en-US" sz="2000" b="1" dirty="0" smtClean="0">
                <a:solidFill>
                  <a:srgbClr val="144C80"/>
                </a:solidFill>
                <a:latin typeface="Arial Narrow" panose="020B0606020202030204" pitchFamily="34" charset="0"/>
                <a:cs typeface="Arial" panose="020B0604020202020204" pitchFamily="34" charset="0"/>
              </a:rPr>
              <a:t>I </a:t>
            </a:r>
            <a:r>
              <a:rPr lang="ru-RU" sz="2000" b="1" dirty="0" smtClean="0">
                <a:solidFill>
                  <a:srgbClr val="144C80"/>
                </a:solidFill>
                <a:latin typeface="Arial Narrow" panose="020B0606020202030204" pitchFamily="34" charset="0"/>
                <a:cs typeface="Arial" panose="020B0604020202020204" pitchFamily="34" charset="0"/>
              </a:rPr>
              <a:t>квартал 2019 г. по утверждению и дополнению перечней</a:t>
            </a:r>
            <a:endParaRPr kumimoji="0" lang="ru-RU" altLang="ru-RU" sz="2000" b="0" i="0" u="none" strike="noStrike" kern="1200" cap="none" spc="0" normalizeH="0" baseline="0" noProof="0" dirty="0">
              <a:ln>
                <a:noFill/>
              </a:ln>
              <a:solidFill>
                <a:schemeClr val="accent1">
                  <a:lumMod val="50000"/>
                </a:schemeClr>
              </a:solidFill>
              <a:effectLst/>
              <a:uLnTx/>
              <a:uFillTx/>
              <a:latin typeface="Arial Narrow" panose="020B0606020202030204" pitchFamily="34" charset="0"/>
              <a:ea typeface="Tahoma" pitchFamily="34" charset="0"/>
              <a:cs typeface="Tahoma" pitchFamily="34" charset="0"/>
            </a:endParaRPr>
          </a:p>
        </p:txBody>
      </p:sp>
      <p:sp>
        <p:nvSpPr>
          <p:cNvPr id="4" name="Прямоугольник 3"/>
          <p:cNvSpPr/>
          <p:nvPr/>
        </p:nvSpPr>
        <p:spPr>
          <a:xfrm>
            <a:off x="436274" y="482023"/>
            <a:ext cx="406587" cy="273473"/>
          </a:xfrm>
          <a:prstGeom prst="rect">
            <a:avLst/>
          </a:prstGeom>
        </p:spPr>
        <p:txBody>
          <a:bodyPr wrap="square">
            <a:spAutoFit/>
          </a:bodyPr>
          <a:lstStyle/>
          <a:p>
            <a:pPr>
              <a:lnSpc>
                <a:spcPct val="107000"/>
              </a:lnSpc>
              <a:spcAft>
                <a:spcPts val="80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5" name="Прямая соединительная линия 4"/>
          <p:cNvCxnSpPr/>
          <p:nvPr/>
        </p:nvCxnSpPr>
        <p:spPr>
          <a:xfrm>
            <a:off x="282575" y="938889"/>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Скругленный прямоугольник 6"/>
          <p:cNvSpPr/>
          <p:nvPr/>
        </p:nvSpPr>
        <p:spPr>
          <a:xfrm>
            <a:off x="833205" y="5469641"/>
            <a:ext cx="4222889" cy="1099807"/>
          </a:xfrm>
          <a:prstGeom prst="roundRect">
            <a:avLst/>
          </a:prstGeom>
          <a:solidFill>
            <a:schemeClr val="accent1">
              <a:lumMod val="20000"/>
              <a:lumOff val="80000"/>
            </a:schemeClr>
          </a:solidFill>
          <a:ln>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marL="88900"/>
            <a:r>
              <a:rPr lang="ru-RU" b="1" dirty="0" smtClean="0">
                <a:solidFill>
                  <a:schemeClr val="accent2">
                    <a:lumMod val="75000"/>
                  </a:schemeClr>
                </a:solidFill>
                <a:latin typeface="Arial Narrow" panose="020B0606020202030204" pitchFamily="34" charset="0"/>
              </a:rPr>
              <a:t>143</a:t>
            </a:r>
            <a:r>
              <a:rPr lang="ru-RU" b="1" dirty="0" smtClean="0">
                <a:solidFill>
                  <a:schemeClr val="accent5">
                    <a:lumMod val="50000"/>
                  </a:schemeClr>
                </a:solidFill>
                <a:latin typeface="Arial Narrow" panose="020B0606020202030204" pitchFamily="34" charset="0"/>
              </a:rPr>
              <a:t> муниципальных образования </a:t>
            </a:r>
          </a:p>
          <a:p>
            <a:pPr marL="88900"/>
            <a:r>
              <a:rPr lang="ru-RU" b="1" dirty="0" smtClean="0">
                <a:solidFill>
                  <a:schemeClr val="accent5">
                    <a:lumMod val="50000"/>
                  </a:schemeClr>
                </a:solidFill>
                <a:latin typeface="Arial Narrow" panose="020B0606020202030204" pitchFamily="34" charset="0"/>
              </a:rPr>
              <a:t>из </a:t>
            </a:r>
            <a:r>
              <a:rPr lang="ru-RU" b="1" dirty="0" smtClean="0">
                <a:solidFill>
                  <a:schemeClr val="accent2">
                    <a:lumMod val="75000"/>
                  </a:schemeClr>
                </a:solidFill>
                <a:latin typeface="Arial Narrow" panose="020B0606020202030204" pitchFamily="34" charset="0"/>
              </a:rPr>
              <a:t>31</a:t>
            </a:r>
            <a:r>
              <a:rPr lang="ru-RU" b="1" dirty="0" smtClean="0">
                <a:solidFill>
                  <a:schemeClr val="accent5">
                    <a:lumMod val="50000"/>
                  </a:schemeClr>
                </a:solidFill>
                <a:latin typeface="Arial Narrow" panose="020B0606020202030204" pitchFamily="34" charset="0"/>
              </a:rPr>
              <a:t> субъекта РФ утвердили перечни </a:t>
            </a:r>
          </a:p>
          <a:p>
            <a:pPr marL="88900"/>
            <a:r>
              <a:rPr lang="ru-RU" b="1" dirty="0" smtClean="0">
                <a:solidFill>
                  <a:schemeClr val="accent5">
                    <a:lumMod val="50000"/>
                  </a:schemeClr>
                </a:solidFill>
                <a:latin typeface="Arial Narrow" panose="020B0606020202030204" pitchFamily="34" charset="0"/>
              </a:rPr>
              <a:t>(</a:t>
            </a:r>
            <a:r>
              <a:rPr lang="ru-RU" b="1" dirty="0" smtClean="0">
                <a:solidFill>
                  <a:schemeClr val="accent2">
                    <a:lumMod val="75000"/>
                  </a:schemeClr>
                </a:solidFill>
                <a:latin typeface="Arial Narrow" panose="020B0606020202030204" pitchFamily="34" charset="0"/>
              </a:rPr>
              <a:t>248</a:t>
            </a:r>
            <a:r>
              <a:rPr lang="ru-RU" b="1" dirty="0" smtClean="0">
                <a:solidFill>
                  <a:schemeClr val="accent5">
                    <a:lumMod val="50000"/>
                  </a:schemeClr>
                </a:solidFill>
                <a:latin typeface="Arial Narrow" panose="020B0606020202030204" pitchFamily="34" charset="0"/>
              </a:rPr>
              <a:t> объектов)</a:t>
            </a:r>
            <a:endParaRPr lang="ru-RU" b="1" dirty="0">
              <a:solidFill>
                <a:schemeClr val="accent5">
                  <a:lumMod val="50000"/>
                </a:schemeClr>
              </a:solidFill>
              <a:latin typeface="Arial Narrow" panose="020B0606020202030204" pitchFamily="34" charset="0"/>
            </a:endParaRPr>
          </a:p>
        </p:txBody>
      </p:sp>
      <p:sp>
        <p:nvSpPr>
          <p:cNvPr id="8" name="Скругленный прямоугольник 7"/>
          <p:cNvSpPr/>
          <p:nvPr/>
        </p:nvSpPr>
        <p:spPr>
          <a:xfrm>
            <a:off x="7847890" y="5491156"/>
            <a:ext cx="4243706" cy="1099807"/>
          </a:xfrm>
          <a:prstGeom prst="roundRect">
            <a:avLst/>
          </a:prstGeom>
          <a:solidFill>
            <a:schemeClr val="accent1">
              <a:lumMod val="20000"/>
              <a:lumOff val="80000"/>
            </a:schemeClr>
          </a:solidFill>
          <a:ln>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marL="88900"/>
            <a:r>
              <a:rPr lang="ru-RU" b="1" dirty="0" smtClean="0">
                <a:solidFill>
                  <a:schemeClr val="accent2">
                    <a:lumMod val="75000"/>
                  </a:schemeClr>
                </a:solidFill>
                <a:latin typeface="Arial Narrow" panose="020B0606020202030204" pitchFamily="34" charset="0"/>
              </a:rPr>
              <a:t>156</a:t>
            </a:r>
            <a:r>
              <a:rPr lang="ru-RU" b="1" dirty="0" smtClean="0">
                <a:solidFill>
                  <a:schemeClr val="accent5">
                    <a:lumMod val="50000"/>
                  </a:schemeClr>
                </a:solidFill>
                <a:latin typeface="Arial Narrow" panose="020B0606020202030204" pitchFamily="34" charset="0"/>
              </a:rPr>
              <a:t> муниципальных образований </a:t>
            </a:r>
          </a:p>
          <a:p>
            <a:pPr marL="88900"/>
            <a:r>
              <a:rPr lang="ru-RU" b="1" dirty="0" smtClean="0">
                <a:solidFill>
                  <a:schemeClr val="accent5">
                    <a:lumMod val="50000"/>
                  </a:schemeClr>
                </a:solidFill>
                <a:latin typeface="Arial Narrow" panose="020B0606020202030204" pitchFamily="34" charset="0"/>
              </a:rPr>
              <a:t>из </a:t>
            </a:r>
            <a:r>
              <a:rPr lang="ru-RU" b="1" dirty="0" smtClean="0">
                <a:solidFill>
                  <a:schemeClr val="accent2">
                    <a:lumMod val="75000"/>
                  </a:schemeClr>
                </a:solidFill>
                <a:latin typeface="Arial Narrow" panose="020B0606020202030204" pitchFamily="34" charset="0"/>
              </a:rPr>
              <a:t>43</a:t>
            </a:r>
            <a:r>
              <a:rPr lang="ru-RU" b="1" dirty="0" smtClean="0">
                <a:solidFill>
                  <a:schemeClr val="accent5">
                    <a:lumMod val="50000"/>
                  </a:schemeClr>
                </a:solidFill>
                <a:latin typeface="Arial Narrow" panose="020B0606020202030204" pitchFamily="34" charset="0"/>
              </a:rPr>
              <a:t> субъектов РФ дополнили </a:t>
            </a:r>
          </a:p>
          <a:p>
            <a:pPr marL="88900"/>
            <a:r>
              <a:rPr lang="ru-RU" b="1" dirty="0" smtClean="0">
                <a:solidFill>
                  <a:schemeClr val="accent5">
                    <a:lumMod val="50000"/>
                  </a:schemeClr>
                </a:solidFill>
                <a:latin typeface="Arial Narrow" panose="020B0606020202030204" pitchFamily="34" charset="0"/>
              </a:rPr>
              <a:t>перечни (</a:t>
            </a:r>
            <a:r>
              <a:rPr lang="ru-RU" b="1" dirty="0" smtClean="0">
                <a:solidFill>
                  <a:schemeClr val="accent2">
                    <a:lumMod val="75000"/>
                  </a:schemeClr>
                </a:solidFill>
                <a:latin typeface="Arial Narrow" panose="020B0606020202030204" pitchFamily="34" charset="0"/>
              </a:rPr>
              <a:t>397</a:t>
            </a:r>
            <a:r>
              <a:rPr lang="ru-RU" b="1" dirty="0" smtClean="0">
                <a:solidFill>
                  <a:schemeClr val="accent5">
                    <a:lumMod val="50000"/>
                  </a:schemeClr>
                </a:solidFill>
                <a:latin typeface="Arial Narrow" panose="020B0606020202030204" pitchFamily="34" charset="0"/>
              </a:rPr>
              <a:t> объектов)</a:t>
            </a:r>
            <a:endParaRPr lang="ru-RU" b="1" dirty="0">
              <a:solidFill>
                <a:schemeClr val="accent5">
                  <a:lumMod val="50000"/>
                </a:schemeClr>
              </a:solidFill>
              <a:latin typeface="Arial Narrow" panose="020B0606020202030204" pitchFamily="34" charset="0"/>
            </a:endParaRPr>
          </a:p>
        </p:txBody>
      </p:sp>
      <p:cxnSp>
        <p:nvCxnSpPr>
          <p:cNvPr id="9" name="Прямая со стрелкой 8"/>
          <p:cNvCxnSpPr>
            <a:stCxn id="6" idx="2"/>
            <a:endCxn id="7" idx="0"/>
          </p:cNvCxnSpPr>
          <p:nvPr/>
        </p:nvCxnSpPr>
        <p:spPr>
          <a:xfrm flipH="1">
            <a:off x="2980351" y="5161687"/>
            <a:ext cx="3259916" cy="243408"/>
          </a:xfrm>
          <a:prstGeom prst="straightConnector1">
            <a:avLst/>
          </a:prstGeom>
          <a:ln w="127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stCxn id="6" idx="2"/>
            <a:endCxn id="8" idx="0"/>
          </p:cNvCxnSpPr>
          <p:nvPr/>
        </p:nvCxnSpPr>
        <p:spPr>
          <a:xfrm>
            <a:off x="6240267" y="5161687"/>
            <a:ext cx="3259917" cy="243408"/>
          </a:xfrm>
          <a:prstGeom prst="straightConnector1">
            <a:avLst/>
          </a:prstGeom>
          <a:ln w="127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Скругленный прямоугольник 11"/>
          <p:cNvSpPr/>
          <p:nvPr/>
        </p:nvSpPr>
        <p:spPr>
          <a:xfrm>
            <a:off x="575021" y="1086521"/>
            <a:ext cx="6148509" cy="473337"/>
          </a:xfrm>
          <a:prstGeom prst="round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marL="88900"/>
            <a:r>
              <a:rPr lang="ru-RU" sz="2200" b="1" dirty="0" smtClean="0">
                <a:solidFill>
                  <a:schemeClr val="tx1"/>
                </a:solidFill>
                <a:latin typeface="Arial Narrow" panose="020B0606020202030204" pitchFamily="34" charset="0"/>
              </a:rPr>
              <a:t>По перечням субъектов Российской Федерации</a:t>
            </a:r>
            <a:endParaRPr lang="ru-RU" sz="2200" b="1" dirty="0">
              <a:solidFill>
                <a:schemeClr val="tx1"/>
              </a:solidFill>
              <a:latin typeface="Arial Narrow" panose="020B0606020202030204" pitchFamily="34" charset="0"/>
            </a:endParaRPr>
          </a:p>
        </p:txBody>
      </p:sp>
      <p:sp>
        <p:nvSpPr>
          <p:cNvPr id="13" name="Прямоугольник 12"/>
          <p:cNvSpPr/>
          <p:nvPr/>
        </p:nvSpPr>
        <p:spPr>
          <a:xfrm>
            <a:off x="2456298" y="4408308"/>
            <a:ext cx="7462252" cy="769441"/>
          </a:xfrm>
          <a:prstGeom prst="rect">
            <a:avLst/>
          </a:prstGeom>
        </p:spPr>
        <p:txBody>
          <a:bodyPr wrap="square">
            <a:spAutoFit/>
          </a:bodyPr>
          <a:lstStyle/>
          <a:p>
            <a:pPr marL="88900" algn="ctr"/>
            <a:r>
              <a:rPr lang="ru-RU" sz="2400" b="1" u="sng" dirty="0">
                <a:solidFill>
                  <a:schemeClr val="accent5">
                    <a:lumMod val="50000"/>
                  </a:schemeClr>
                </a:solidFill>
                <a:latin typeface="Arial Narrow" panose="020B0606020202030204" pitchFamily="34" charset="0"/>
              </a:rPr>
              <a:t>299 </a:t>
            </a:r>
            <a:r>
              <a:rPr lang="ru-RU" sz="2000" b="1" u="sng" dirty="0">
                <a:solidFill>
                  <a:schemeClr val="accent5">
                    <a:lumMod val="50000"/>
                  </a:schemeClr>
                </a:solidFill>
                <a:latin typeface="Arial Narrow" panose="020B0606020202030204" pitchFamily="34" charset="0"/>
              </a:rPr>
              <a:t>муниципальных </a:t>
            </a:r>
            <a:r>
              <a:rPr lang="ru-RU" sz="2000" b="1" u="sng" dirty="0" smtClean="0">
                <a:solidFill>
                  <a:schemeClr val="accent5">
                    <a:lumMod val="50000"/>
                  </a:schemeClr>
                </a:solidFill>
                <a:latin typeface="Arial Narrow" panose="020B0606020202030204" pitchFamily="34" charset="0"/>
              </a:rPr>
              <a:t>образований </a:t>
            </a:r>
          </a:p>
          <a:p>
            <a:pPr marL="88900" algn="ctr"/>
            <a:r>
              <a:rPr lang="ru-RU" sz="2000" b="1" u="sng" dirty="0" smtClean="0">
                <a:solidFill>
                  <a:schemeClr val="accent5">
                    <a:lumMod val="50000"/>
                  </a:schemeClr>
                </a:solidFill>
                <a:latin typeface="Arial Narrow" panose="020B0606020202030204" pitchFamily="34" charset="0"/>
              </a:rPr>
              <a:t>из </a:t>
            </a:r>
            <a:r>
              <a:rPr lang="ru-RU" sz="2000" b="1" u="sng" dirty="0">
                <a:solidFill>
                  <a:schemeClr val="accent2">
                    <a:lumMod val="75000"/>
                  </a:schemeClr>
                </a:solidFill>
                <a:latin typeface="Arial Narrow" panose="020B0606020202030204" pitchFamily="34" charset="0"/>
              </a:rPr>
              <a:t>49</a:t>
            </a:r>
            <a:r>
              <a:rPr lang="ru-RU" sz="2000" b="1" u="sng" dirty="0">
                <a:solidFill>
                  <a:schemeClr val="accent5">
                    <a:lumMod val="50000"/>
                  </a:schemeClr>
                </a:solidFill>
                <a:latin typeface="Arial Narrow" panose="020B0606020202030204" pitchFamily="34" charset="0"/>
              </a:rPr>
              <a:t> субъектов РФ </a:t>
            </a:r>
            <a:r>
              <a:rPr lang="ru-RU" sz="2000" b="1" u="sng" dirty="0" smtClean="0">
                <a:solidFill>
                  <a:schemeClr val="accent5">
                    <a:lumMod val="50000"/>
                  </a:schemeClr>
                </a:solidFill>
                <a:latin typeface="Arial Narrow" panose="020B0606020202030204" pitchFamily="34" charset="0"/>
              </a:rPr>
              <a:t>утвердили </a:t>
            </a:r>
            <a:r>
              <a:rPr lang="ru-RU" sz="2000" b="1" u="sng" dirty="0">
                <a:solidFill>
                  <a:schemeClr val="accent5">
                    <a:lumMod val="50000"/>
                  </a:schemeClr>
                </a:solidFill>
                <a:latin typeface="Arial Narrow" panose="020B0606020202030204" pitchFamily="34" charset="0"/>
              </a:rPr>
              <a:t>или дополнили </a:t>
            </a:r>
            <a:r>
              <a:rPr lang="ru-RU" sz="2000" b="1" u="sng" dirty="0" smtClean="0">
                <a:solidFill>
                  <a:schemeClr val="accent5">
                    <a:lumMod val="50000"/>
                  </a:schemeClr>
                </a:solidFill>
                <a:latin typeface="Arial Narrow" panose="020B0606020202030204" pitchFamily="34" charset="0"/>
              </a:rPr>
              <a:t>перечни</a:t>
            </a:r>
            <a:endParaRPr lang="en-US" sz="2000" b="1" u="sng" dirty="0">
              <a:solidFill>
                <a:schemeClr val="accent5">
                  <a:lumMod val="50000"/>
                </a:schemeClr>
              </a:solidFill>
              <a:latin typeface="Arial Narrow" panose="020B0606020202030204" pitchFamily="34" charset="0"/>
            </a:endParaRPr>
          </a:p>
        </p:txBody>
      </p:sp>
      <p:sp>
        <p:nvSpPr>
          <p:cNvPr id="14" name="Прямоугольник 13"/>
          <p:cNvSpPr/>
          <p:nvPr/>
        </p:nvSpPr>
        <p:spPr>
          <a:xfrm>
            <a:off x="474643" y="1704977"/>
            <a:ext cx="12219380" cy="2031325"/>
          </a:xfrm>
          <a:prstGeom prst="rect">
            <a:avLst/>
          </a:prstGeom>
        </p:spPr>
        <p:txBody>
          <a:bodyPr wrap="square">
            <a:spAutoFit/>
          </a:bodyPr>
          <a:lstStyle/>
          <a:p>
            <a:pPr marL="431800" indent="-342900">
              <a:buFont typeface="Arial" panose="020B0604020202020204" pitchFamily="34" charset="0"/>
              <a:buChar char="•"/>
            </a:pPr>
            <a:r>
              <a:rPr lang="ru-RU" sz="2000" b="1" u="sng" dirty="0">
                <a:solidFill>
                  <a:schemeClr val="accent5">
                    <a:lumMod val="50000"/>
                  </a:schemeClr>
                </a:solidFill>
                <a:latin typeface="Arial Narrow" panose="020B0606020202030204" pitchFamily="34" charset="0"/>
              </a:rPr>
              <a:t>16 субъектов РФ дополнили региональные </a:t>
            </a:r>
            <a:r>
              <a:rPr lang="ru-RU" sz="2000" b="1" u="sng" dirty="0" smtClean="0">
                <a:solidFill>
                  <a:schemeClr val="accent5">
                    <a:lumMod val="50000"/>
                  </a:schemeClr>
                </a:solidFill>
                <a:latin typeface="Arial Narrow" panose="020B0606020202030204" pitchFamily="34" charset="0"/>
              </a:rPr>
              <a:t>перечни</a:t>
            </a:r>
            <a:endParaRPr lang="en-US" sz="2000" b="1" u="sng" dirty="0">
              <a:solidFill>
                <a:schemeClr val="accent5">
                  <a:lumMod val="50000"/>
                </a:schemeClr>
              </a:solidFill>
              <a:latin typeface="Arial Narrow" panose="020B0606020202030204" pitchFamily="34" charset="0"/>
            </a:endParaRPr>
          </a:p>
          <a:p>
            <a:pPr marL="88900"/>
            <a:r>
              <a:rPr lang="ru-RU" sz="1400" b="1" dirty="0">
                <a:solidFill>
                  <a:schemeClr val="accent1">
                    <a:lumMod val="75000"/>
                  </a:schemeClr>
                </a:solidFill>
                <a:latin typeface="Arial Narrow" panose="020B0606020202030204" pitchFamily="34" charset="0"/>
              </a:rPr>
              <a:t>Волгоградская, Калининградская, Кемеровская, Ленинградская, Оренбургская, Саратовская, Тюменская области, Республики Алтай, Башкортостан, Дагестан, Коми, Крым, Северная Осетия-Алания, Татарстан, Удмуртская и Ямало-Ненецкий автономный </a:t>
            </a:r>
            <a:r>
              <a:rPr lang="ru-RU" sz="1400" b="1" dirty="0" smtClean="0">
                <a:solidFill>
                  <a:schemeClr val="accent1">
                    <a:lumMod val="75000"/>
                  </a:schemeClr>
                </a:solidFill>
                <a:latin typeface="Arial Narrow" panose="020B0606020202030204" pitchFamily="34" charset="0"/>
              </a:rPr>
              <a:t>округ</a:t>
            </a:r>
          </a:p>
          <a:p>
            <a:pPr marL="88900"/>
            <a:endParaRPr lang="ru-RU" sz="500" b="1" dirty="0">
              <a:solidFill>
                <a:schemeClr val="accent1">
                  <a:lumMod val="75000"/>
                </a:schemeClr>
              </a:solidFill>
              <a:latin typeface="Arial Narrow" panose="020B0606020202030204" pitchFamily="34" charset="0"/>
            </a:endParaRPr>
          </a:p>
          <a:p>
            <a:pPr marL="431800" indent="-342900">
              <a:buFont typeface="Arial" panose="020B0604020202020204" pitchFamily="34" charset="0"/>
              <a:buChar char="•"/>
            </a:pPr>
            <a:r>
              <a:rPr lang="ru-RU" sz="2000" b="1" u="sng" dirty="0">
                <a:solidFill>
                  <a:schemeClr val="accent5">
                    <a:lumMod val="50000"/>
                  </a:schemeClr>
                </a:solidFill>
                <a:latin typeface="Arial Narrow" panose="020B0606020202030204" pitchFamily="34" charset="0"/>
              </a:rPr>
              <a:t>61 субъект РФ не дополнил региональные </a:t>
            </a:r>
            <a:r>
              <a:rPr lang="ru-RU" sz="2000" b="1" u="sng" dirty="0" smtClean="0">
                <a:solidFill>
                  <a:schemeClr val="accent5">
                    <a:lumMod val="50000"/>
                  </a:schemeClr>
                </a:solidFill>
                <a:latin typeface="Arial Narrow" panose="020B0606020202030204" pitchFamily="34" charset="0"/>
              </a:rPr>
              <a:t>перечни</a:t>
            </a:r>
          </a:p>
          <a:p>
            <a:pPr marL="431800" indent="-342900">
              <a:buFont typeface="Arial" panose="020B0604020202020204" pitchFamily="34" charset="0"/>
              <a:buChar char="•"/>
            </a:pPr>
            <a:endParaRPr lang="ru-RU" sz="500" b="1" u="sng" dirty="0">
              <a:solidFill>
                <a:schemeClr val="accent5">
                  <a:lumMod val="50000"/>
                </a:schemeClr>
              </a:solidFill>
              <a:latin typeface="Arial Narrow" panose="020B0606020202030204" pitchFamily="34" charset="0"/>
            </a:endParaRPr>
          </a:p>
          <a:p>
            <a:pPr marL="431800" indent="-342900">
              <a:buFont typeface="Arial" panose="020B0604020202020204" pitchFamily="34" charset="0"/>
              <a:buChar char="•"/>
            </a:pPr>
            <a:r>
              <a:rPr lang="ru-RU" sz="2000" b="1" u="sng" dirty="0">
                <a:solidFill>
                  <a:schemeClr val="accent5">
                    <a:lumMod val="50000"/>
                  </a:schemeClr>
                </a:solidFill>
                <a:latin typeface="Arial Narrow" panose="020B0606020202030204" pitchFamily="34" charset="0"/>
              </a:rPr>
              <a:t>в </a:t>
            </a:r>
            <a:r>
              <a:rPr lang="ru-RU" sz="2000" b="1" u="sng" dirty="0">
                <a:solidFill>
                  <a:srgbClr val="C00000"/>
                </a:solidFill>
                <a:latin typeface="Arial Narrow" panose="020B0606020202030204" pitchFamily="34" charset="0"/>
              </a:rPr>
              <a:t>8</a:t>
            </a:r>
            <a:r>
              <a:rPr lang="ru-RU" sz="2000" b="1" u="sng" dirty="0">
                <a:solidFill>
                  <a:schemeClr val="accent5">
                    <a:lumMod val="50000"/>
                  </a:schemeClr>
                </a:solidFill>
                <a:latin typeface="Arial Narrow" panose="020B0606020202030204" pitchFamily="34" charset="0"/>
              </a:rPr>
              <a:t> субъектах РФ произошло </a:t>
            </a:r>
            <a:r>
              <a:rPr lang="ru-RU" sz="2000" b="1" u="sng" dirty="0" smtClean="0">
                <a:solidFill>
                  <a:schemeClr val="accent5">
                    <a:lumMod val="50000"/>
                  </a:schemeClr>
                </a:solidFill>
                <a:latin typeface="Arial Narrow" panose="020B0606020202030204" pitchFamily="34" charset="0"/>
              </a:rPr>
              <a:t>выбытие </a:t>
            </a:r>
            <a:r>
              <a:rPr lang="ru-RU" sz="2000" b="1" u="sng" dirty="0">
                <a:solidFill>
                  <a:schemeClr val="accent5">
                    <a:lumMod val="50000"/>
                  </a:schemeClr>
                </a:solidFill>
                <a:latin typeface="Arial Narrow" panose="020B0606020202030204" pitchFamily="34" charset="0"/>
              </a:rPr>
              <a:t>имущества в региональных </a:t>
            </a:r>
            <a:r>
              <a:rPr lang="ru-RU" sz="2000" b="1" u="sng" dirty="0" smtClean="0">
                <a:solidFill>
                  <a:schemeClr val="accent5">
                    <a:lumMod val="50000"/>
                  </a:schemeClr>
                </a:solidFill>
                <a:latin typeface="Arial Narrow" panose="020B0606020202030204" pitchFamily="34" charset="0"/>
              </a:rPr>
              <a:t>перечнях</a:t>
            </a:r>
            <a:endParaRPr lang="en-US" sz="2000" b="1" u="sng" dirty="0">
              <a:solidFill>
                <a:schemeClr val="accent5">
                  <a:lumMod val="50000"/>
                </a:schemeClr>
              </a:solidFill>
              <a:latin typeface="Arial Narrow" panose="020B0606020202030204" pitchFamily="34" charset="0"/>
            </a:endParaRPr>
          </a:p>
          <a:p>
            <a:pPr marL="88900"/>
            <a:r>
              <a:rPr lang="ru-RU" sz="1400" b="1" dirty="0">
                <a:solidFill>
                  <a:srgbClr val="FF6600"/>
                </a:solidFill>
                <a:latin typeface="Arial Narrow" panose="020B0606020202030204" pitchFamily="34" charset="0"/>
              </a:rPr>
              <a:t>Владимирская, Воронежская, Еврейская автономная, Мурманская области, Забайкальский, Камчатский края, Республика Калмыкия, Ханты-Мансийский автономный округ </a:t>
            </a:r>
          </a:p>
        </p:txBody>
      </p:sp>
      <p:sp>
        <p:nvSpPr>
          <p:cNvPr id="15" name="Скругленный прямоугольник 14"/>
          <p:cNvSpPr/>
          <p:nvPr/>
        </p:nvSpPr>
        <p:spPr>
          <a:xfrm>
            <a:off x="684392" y="3928332"/>
            <a:ext cx="3919882" cy="473337"/>
          </a:xfrm>
          <a:prstGeom prst="round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marL="88900"/>
            <a:r>
              <a:rPr lang="ru-RU" sz="2200" b="1" dirty="0" smtClean="0">
                <a:solidFill>
                  <a:schemeClr val="tx1"/>
                </a:solidFill>
                <a:latin typeface="Arial Narrow" panose="020B0606020202030204" pitchFamily="34" charset="0"/>
              </a:rPr>
              <a:t>По муниципальным перечням</a:t>
            </a:r>
            <a:endParaRPr lang="ru-RU" sz="2200" b="1" dirty="0">
              <a:solidFill>
                <a:schemeClr val="tx1"/>
              </a:solidFill>
              <a:latin typeface="Arial Narrow" panose="020B0606020202030204" pitchFamily="34" charset="0"/>
            </a:endParaRPr>
          </a:p>
        </p:txBody>
      </p:sp>
      <p:sp>
        <p:nvSpPr>
          <p:cNvPr id="16" name="Прямоугольник 15"/>
          <p:cNvSpPr/>
          <p:nvPr/>
        </p:nvSpPr>
        <p:spPr>
          <a:xfrm>
            <a:off x="720763" y="6918953"/>
            <a:ext cx="11542954" cy="1261884"/>
          </a:xfrm>
          <a:prstGeom prst="rect">
            <a:avLst/>
          </a:prstGeom>
        </p:spPr>
        <p:txBody>
          <a:bodyPr wrap="square">
            <a:spAutoFit/>
          </a:bodyPr>
          <a:lstStyle/>
          <a:p>
            <a:pPr marL="88900"/>
            <a:r>
              <a:rPr lang="ru-RU" sz="2000" b="1" u="sng" dirty="0">
                <a:solidFill>
                  <a:srgbClr val="C00000"/>
                </a:solidFill>
                <a:latin typeface="Arial Narrow" panose="020B0606020202030204" pitchFamily="34" charset="0"/>
              </a:rPr>
              <a:t>33</a:t>
            </a:r>
            <a:r>
              <a:rPr lang="ru-RU" sz="2000" b="1" u="sng" dirty="0">
                <a:solidFill>
                  <a:schemeClr val="accent5">
                    <a:lumMod val="50000"/>
                  </a:schemeClr>
                </a:solidFill>
                <a:latin typeface="Arial Narrow" panose="020B0606020202030204" pitchFamily="34" charset="0"/>
              </a:rPr>
              <a:t> субъекта РФ не организовали работу с муниципальными образованиями на своей территории</a:t>
            </a:r>
            <a:endParaRPr lang="en-US" sz="2000" b="1" u="sng" dirty="0">
              <a:solidFill>
                <a:schemeClr val="accent5">
                  <a:lumMod val="50000"/>
                </a:schemeClr>
              </a:solidFill>
              <a:latin typeface="Arial Narrow" panose="020B0606020202030204" pitchFamily="34" charset="0"/>
            </a:endParaRPr>
          </a:p>
          <a:p>
            <a:pPr marL="88900" algn="just"/>
            <a:r>
              <a:rPr lang="ru-RU" sz="1400" b="1" dirty="0">
                <a:solidFill>
                  <a:srgbClr val="FF6600"/>
                </a:solidFill>
                <a:latin typeface="Arial Narrow" panose="020B0606020202030204" pitchFamily="34" charset="0"/>
              </a:rPr>
              <a:t>Калужская, Рязанская, Смоленская, Тамбовская, Ярославская, Вологодская, Астраханская, Ростовская, Оренбургская, Пензенская, Ульяновская, </a:t>
            </a:r>
            <a:endParaRPr lang="ru-RU" sz="1400" b="1" dirty="0" smtClean="0">
              <a:solidFill>
                <a:srgbClr val="FF6600"/>
              </a:solidFill>
              <a:latin typeface="Arial Narrow" panose="020B0606020202030204" pitchFamily="34" charset="0"/>
            </a:endParaRPr>
          </a:p>
          <a:p>
            <a:pPr marL="88900" algn="just"/>
            <a:r>
              <a:rPr lang="ru-RU" sz="1400" b="1" dirty="0" smtClean="0">
                <a:solidFill>
                  <a:srgbClr val="FF6600"/>
                </a:solidFill>
                <a:latin typeface="Arial Narrow" panose="020B0606020202030204" pitchFamily="34" charset="0"/>
              </a:rPr>
              <a:t>Курганская</a:t>
            </a:r>
            <a:r>
              <a:rPr lang="ru-RU" sz="1400" b="1" dirty="0">
                <a:solidFill>
                  <a:srgbClr val="FF6600"/>
                </a:solidFill>
                <a:latin typeface="Arial Narrow" panose="020B0606020202030204" pitchFamily="34" charset="0"/>
              </a:rPr>
              <a:t>, Иркутская, Кемеровская, Томская, Магаданская, Сахалинская области, Забайкальский, Красноярский края, Республики Адыгея, Калмыкия, </a:t>
            </a:r>
            <a:endParaRPr lang="ru-RU" sz="1400" b="1" dirty="0" smtClean="0">
              <a:solidFill>
                <a:srgbClr val="FF6600"/>
              </a:solidFill>
              <a:latin typeface="Arial Narrow" panose="020B0606020202030204" pitchFamily="34" charset="0"/>
            </a:endParaRPr>
          </a:p>
          <a:p>
            <a:pPr marL="88900" algn="just"/>
            <a:r>
              <a:rPr lang="ru-RU" sz="1400" b="1" dirty="0" smtClean="0">
                <a:solidFill>
                  <a:srgbClr val="FF6600"/>
                </a:solidFill>
                <a:latin typeface="Arial Narrow" panose="020B0606020202030204" pitchFamily="34" charset="0"/>
              </a:rPr>
              <a:t>Дагестан</a:t>
            </a:r>
            <a:r>
              <a:rPr lang="ru-RU" sz="1400" b="1" dirty="0">
                <a:solidFill>
                  <a:srgbClr val="FF6600"/>
                </a:solidFill>
                <a:latin typeface="Arial Narrow" panose="020B0606020202030204" pitchFamily="34" charset="0"/>
              </a:rPr>
              <a:t>, Ингушетия, Карачаево-Черкесская, Северная Осетия-Алания, Марий Эл, Мордовия, Бурятия, Тыва, Хакасия, Ямало-Ненецкий, Чукотский, </a:t>
            </a:r>
            <a:endParaRPr lang="ru-RU" sz="1400" b="1" dirty="0" smtClean="0">
              <a:solidFill>
                <a:srgbClr val="FF6600"/>
              </a:solidFill>
              <a:latin typeface="Arial Narrow" panose="020B0606020202030204" pitchFamily="34" charset="0"/>
            </a:endParaRPr>
          </a:p>
          <a:p>
            <a:pPr marL="88900" algn="just"/>
            <a:r>
              <a:rPr lang="ru-RU" sz="1400" b="1" dirty="0" smtClean="0">
                <a:solidFill>
                  <a:srgbClr val="FF6600"/>
                </a:solidFill>
                <a:latin typeface="Arial Narrow" panose="020B0606020202030204" pitchFamily="34" charset="0"/>
              </a:rPr>
              <a:t>Ненецкий </a:t>
            </a:r>
            <a:r>
              <a:rPr lang="ru-RU" sz="1400" b="1" dirty="0">
                <a:solidFill>
                  <a:srgbClr val="FF6600"/>
                </a:solidFill>
                <a:latin typeface="Arial Narrow" panose="020B0606020202030204" pitchFamily="34" charset="0"/>
              </a:rPr>
              <a:t>автономные округа</a:t>
            </a:r>
          </a:p>
        </p:txBody>
      </p:sp>
    </p:spTree>
    <p:extLst>
      <p:ext uri="{BB962C8B-B14F-4D97-AF65-F5344CB8AC3E}">
        <p14:creationId xmlns:p14="http://schemas.microsoft.com/office/powerpoint/2010/main" val="1573448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257595" y="838856"/>
            <a:ext cx="12195662" cy="3303"/>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1999744" y="155168"/>
            <a:ext cx="10272889" cy="707886"/>
          </a:xfrm>
          <a:prstGeom prst="rect">
            <a:avLst/>
          </a:prstGeom>
        </p:spPr>
        <p:txBody>
          <a:bodyPr wrap="square">
            <a:spAutoFit/>
          </a:bodyPr>
          <a:lstStyle/>
          <a:p>
            <a:pPr lvl="0" algn="just">
              <a:spcAft>
                <a:spcPts val="0"/>
              </a:spcAft>
              <a:tabLst>
                <a:tab pos="289560" algn="l"/>
              </a:tabLst>
            </a:pPr>
            <a:r>
              <a:rPr lang="ru-RU" sz="2000" b="1" dirty="0" smtClean="0">
                <a:solidFill>
                  <a:srgbClr val="1F4E79"/>
                </a:solidFill>
                <a:latin typeface="Arial Narrow" panose="020B0606020202030204" pitchFamily="34" charset="0"/>
                <a:ea typeface="Calibri" panose="020F0502020204030204" pitchFamily="34" charset="0"/>
                <a:cs typeface="Times New Roman" panose="02020603050405020304" pitchFamily="18" charset="0"/>
              </a:rPr>
              <a:t>Направления деятельности АО </a:t>
            </a:r>
            <a:r>
              <a:rPr lang="ru-RU" sz="2000" b="1" dirty="0">
                <a:solidFill>
                  <a:srgbClr val="1F4E79"/>
                </a:solidFill>
                <a:latin typeface="Arial Narrow" panose="020B0606020202030204" pitchFamily="34" charset="0"/>
                <a:ea typeface="Calibri" panose="020F0502020204030204" pitchFamily="34" charset="0"/>
                <a:cs typeface="Times New Roman" panose="02020603050405020304" pitchFamily="18" charset="0"/>
              </a:rPr>
              <a:t>«Корпорация «МСП</a:t>
            </a:r>
            <a:r>
              <a:rPr lang="ru-RU" sz="2000" b="1" dirty="0" smtClean="0">
                <a:solidFill>
                  <a:srgbClr val="1F4E79"/>
                </a:solidFill>
                <a:latin typeface="Arial Narrow" panose="020B0606020202030204" pitchFamily="34" charset="0"/>
                <a:ea typeface="Calibri" panose="020F0502020204030204" pitchFamily="34" charset="0"/>
                <a:cs typeface="Times New Roman" panose="02020603050405020304" pitchFamily="18" charset="0"/>
              </a:rPr>
              <a:t>» по совершенствованию нормативного правового обеспечения имущественной поддержки субъектов МСП</a:t>
            </a:r>
            <a:endParaRPr lang="ru-RU" sz="2000" b="1" dirty="0">
              <a:solidFill>
                <a:srgbClr val="1F4E79"/>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Скругленный прямоугольник 5"/>
          <p:cNvSpPr/>
          <p:nvPr/>
        </p:nvSpPr>
        <p:spPr>
          <a:xfrm>
            <a:off x="336962" y="882166"/>
            <a:ext cx="11961718" cy="406801"/>
          </a:xfrm>
          <a:prstGeom prst="roundRect">
            <a:avLst/>
          </a:prstGeom>
          <a:solidFill>
            <a:schemeClr val="tx2">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cap="all" dirty="0">
                <a:solidFill>
                  <a:schemeClr val="tx1"/>
                </a:solidFill>
                <a:latin typeface="Arial Narrow" panose="020B0606020202030204" pitchFamily="34" charset="0"/>
              </a:rPr>
              <a:t> </a:t>
            </a:r>
            <a:r>
              <a:rPr lang="ru-RU" sz="1600" b="1" cap="all" dirty="0" smtClean="0">
                <a:solidFill>
                  <a:schemeClr val="tx1"/>
                </a:solidFill>
                <a:latin typeface="Arial Narrow" panose="020B0606020202030204" pitchFamily="34" charset="0"/>
              </a:rPr>
              <a:t>               </a:t>
            </a:r>
            <a:r>
              <a:rPr lang="ru-RU" sz="2000" b="1" cap="all" dirty="0" smtClean="0">
                <a:solidFill>
                  <a:schemeClr val="tx1"/>
                </a:solidFill>
                <a:latin typeface="Arial Narrow" panose="020B0606020202030204" pitchFamily="34" charset="0"/>
              </a:rPr>
              <a:t>Формирование предложений по внесению изменений в НПА</a:t>
            </a:r>
            <a:endParaRPr lang="ru-RU" sz="2000" b="1" cap="all" dirty="0">
              <a:solidFill>
                <a:schemeClr val="tx1"/>
              </a:solidFill>
              <a:latin typeface="Arial Narrow" panose="020B0606020202030204" pitchFamily="34" charset="0"/>
            </a:endParaRPr>
          </a:p>
        </p:txBody>
      </p:sp>
      <p:sp>
        <p:nvSpPr>
          <p:cNvPr id="7" name="Скругленный прямоугольник 6"/>
          <p:cNvSpPr/>
          <p:nvPr/>
        </p:nvSpPr>
        <p:spPr>
          <a:xfrm>
            <a:off x="316679" y="5960613"/>
            <a:ext cx="12012297" cy="413656"/>
          </a:xfrm>
          <a:prstGeom prst="roundRect">
            <a:avLst/>
          </a:prstGeom>
          <a:solidFill>
            <a:schemeClr val="tx2">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chemeClr val="bg1"/>
              </a:solidFill>
              <a:latin typeface="Arial Narrow" panose="020B0606020202030204" pitchFamily="34" charset="0"/>
            </a:endParaRPr>
          </a:p>
          <a:p>
            <a:r>
              <a:rPr lang="ru-RU" b="1" cap="all" dirty="0" smtClean="0">
                <a:solidFill>
                  <a:schemeClr val="tx1"/>
                </a:solidFill>
                <a:latin typeface="Arial Narrow" panose="020B0606020202030204" pitchFamily="34" charset="0"/>
              </a:rPr>
              <a:t>            </a:t>
            </a:r>
            <a:r>
              <a:rPr lang="ru-RU" sz="2000" b="1" cap="all" dirty="0" smtClean="0">
                <a:solidFill>
                  <a:schemeClr val="tx1"/>
                </a:solidFill>
                <a:latin typeface="Arial Narrow" panose="020B0606020202030204" pitchFamily="34" charset="0"/>
              </a:rPr>
              <a:t>Методологическая </a:t>
            </a:r>
            <a:r>
              <a:rPr lang="ru-RU" sz="2000" b="1" cap="all" dirty="0">
                <a:solidFill>
                  <a:schemeClr val="tx1"/>
                </a:solidFill>
                <a:latin typeface="Arial Narrow" panose="020B0606020202030204" pitchFamily="34" charset="0"/>
              </a:rPr>
              <a:t>поддержка</a:t>
            </a:r>
          </a:p>
          <a:p>
            <a:pPr algn="ctr"/>
            <a:endParaRPr lang="ru-RU" b="1" dirty="0">
              <a:solidFill>
                <a:schemeClr val="bg1"/>
              </a:solidFill>
              <a:latin typeface="Arial Narrow" panose="020B0606020202030204" pitchFamily="34" charset="0"/>
            </a:endParaRPr>
          </a:p>
        </p:txBody>
      </p:sp>
      <p:sp>
        <p:nvSpPr>
          <p:cNvPr id="9" name="Прямоугольник 8"/>
          <p:cNvSpPr/>
          <p:nvPr/>
        </p:nvSpPr>
        <p:spPr>
          <a:xfrm>
            <a:off x="332536" y="6349872"/>
            <a:ext cx="11996441" cy="1723549"/>
          </a:xfrm>
          <a:prstGeom prst="rect">
            <a:avLst/>
          </a:prstGeom>
          <a:solidFill>
            <a:schemeClr val="accent3">
              <a:lumMod val="20000"/>
              <a:lumOff val="80000"/>
            </a:schemeClr>
          </a:solidFill>
          <a:ln>
            <a:solidFill>
              <a:schemeClr val="tx2"/>
            </a:solidFill>
            <a:prstDash val="dashDot"/>
          </a:ln>
          <a:effectLst/>
        </p:spPr>
        <p:txBody>
          <a:bodyPr wrap="square">
            <a:spAutoFit/>
          </a:bodyPr>
          <a:lstStyle/>
          <a:p>
            <a:pPr>
              <a:buClr>
                <a:schemeClr val="accent2">
                  <a:lumMod val="50000"/>
                </a:schemeClr>
              </a:buClr>
              <a:buSzPct val="119000"/>
            </a:pPr>
            <a:r>
              <a:rPr lang="ru-RU" b="1" dirty="0" smtClean="0">
                <a:solidFill>
                  <a:schemeClr val="accent1">
                    <a:lumMod val="50000"/>
                  </a:schemeClr>
                </a:solidFill>
                <a:latin typeface="Arial Narrow" panose="020B0606020202030204" pitchFamily="34" charset="0"/>
              </a:rPr>
              <a:t>Изменения в постановление № 645, в Приказ Минэкономразвития России № 264 </a:t>
            </a:r>
            <a:r>
              <a:rPr lang="ru-RU" sz="1400" dirty="0" smtClean="0">
                <a:latin typeface="Arial Narrow" panose="020B0606020202030204" pitchFamily="34" charset="0"/>
              </a:rPr>
              <a:t>направлены в Минэкономразвития России письмами от 12.09.2018 № НЛ-07/11660 и от 21.02.2019 № НЛ-07/1551</a:t>
            </a:r>
            <a:endParaRPr lang="ru-RU" dirty="0" smtClean="0">
              <a:latin typeface="Arial Narrow" panose="020B0606020202030204" pitchFamily="34" charset="0"/>
            </a:endParaRPr>
          </a:p>
          <a:p>
            <a:pPr>
              <a:buClr>
                <a:schemeClr val="accent2">
                  <a:lumMod val="50000"/>
                </a:schemeClr>
              </a:buClr>
              <a:buSzPct val="119000"/>
            </a:pPr>
            <a:r>
              <a:rPr lang="ru-RU" b="1" dirty="0">
                <a:solidFill>
                  <a:schemeClr val="accent1">
                    <a:lumMod val="50000"/>
                  </a:schemeClr>
                </a:solidFill>
                <a:latin typeface="Arial Narrow" panose="020B0606020202030204" pitchFamily="34" charset="0"/>
              </a:rPr>
              <a:t>Изменения в </a:t>
            </a:r>
            <a:r>
              <a:rPr lang="ru-RU" b="1" dirty="0" smtClean="0">
                <a:solidFill>
                  <a:schemeClr val="accent1">
                    <a:lumMod val="50000"/>
                  </a:schemeClr>
                </a:solidFill>
                <a:latin typeface="Arial Narrow" panose="020B0606020202030204" pitchFamily="34" charset="0"/>
              </a:rPr>
              <a:t>Методические рекомендации по оказанию имущественной поддержки субъектам МСП:</a:t>
            </a:r>
          </a:p>
          <a:p>
            <a:pPr>
              <a:buClr>
                <a:schemeClr val="accent2">
                  <a:lumMod val="50000"/>
                </a:schemeClr>
              </a:buClr>
              <a:buSzPct val="119000"/>
            </a:pPr>
            <a:r>
              <a:rPr lang="ru-RU" sz="1400" b="1" dirty="0" smtClean="0">
                <a:latin typeface="Arial Narrow" panose="020B0606020202030204" pitchFamily="34" charset="0"/>
              </a:rPr>
              <a:t>- В части приведения в соответствие с Законом № 185-ФЗ и совершенствования порядка формирования перечней – внесены решением Совета директоров Корпорации (протокол от 29.01.2019 № 69)</a:t>
            </a:r>
            <a:endParaRPr lang="ru-RU" sz="1400" b="1" dirty="0">
              <a:latin typeface="Arial Narrow" panose="020B0606020202030204" pitchFamily="34" charset="0"/>
            </a:endParaRPr>
          </a:p>
          <a:p>
            <a:pPr algn="just">
              <a:buClr>
                <a:schemeClr val="accent2">
                  <a:lumMod val="50000"/>
                </a:schemeClr>
              </a:buClr>
              <a:buSzPct val="119000"/>
            </a:pPr>
            <a:r>
              <a:rPr lang="ru-RU" sz="1400" b="1" dirty="0" smtClean="0">
                <a:latin typeface="Arial Narrow" panose="020B0606020202030204" pitchFamily="34" charset="0"/>
              </a:rPr>
              <a:t>- В части порядка распоряжения имуществом, включенным в перечни – проект направлен на рассмотрение в субъекты Российской Федерации письмом от 26.09.2018 № НЛ-09/12278</a:t>
            </a:r>
            <a:endParaRPr lang="ru-RU" sz="1400" b="1" dirty="0">
              <a:latin typeface="Arial Narrow" panose="020B0606020202030204" pitchFamily="34" charset="0"/>
            </a:endParaRPr>
          </a:p>
        </p:txBody>
      </p:sp>
      <p:pic>
        <p:nvPicPr>
          <p:cNvPr id="23" name="Picture 14" descr="C:\Users\n.popova\Desktop\иконки для сотрудников\ДОКУМЕНТЫ\Ресурс 9.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503127" y="951016"/>
            <a:ext cx="272111" cy="2580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1578531515"/>
              </p:ext>
            </p:extLst>
          </p:nvPr>
        </p:nvGraphicFramePr>
        <p:xfrm>
          <a:off x="365760" y="1276536"/>
          <a:ext cx="11932920" cy="4416570"/>
        </p:xfrm>
        <a:graphic>
          <a:graphicData uri="http://schemas.openxmlformats.org/drawingml/2006/table">
            <a:tbl>
              <a:tblPr firstRow="1" firstCol="1" bandRow="1">
                <a:tableStyleId>{69CF1AB2-1976-4502-BF36-3FF5EA218861}</a:tableStyleId>
              </a:tblPr>
              <a:tblGrid>
                <a:gridCol w="7788536">
                  <a:extLst>
                    <a:ext uri="{9D8B030D-6E8A-4147-A177-3AD203B41FA5}">
                      <a16:colId xmlns:a16="http://schemas.microsoft.com/office/drawing/2014/main" val="2804781022"/>
                    </a:ext>
                  </a:extLst>
                </a:gridCol>
                <a:gridCol w="1925619">
                  <a:extLst>
                    <a:ext uri="{9D8B030D-6E8A-4147-A177-3AD203B41FA5}">
                      <a16:colId xmlns:a16="http://schemas.microsoft.com/office/drawing/2014/main" val="2976577470"/>
                    </a:ext>
                  </a:extLst>
                </a:gridCol>
                <a:gridCol w="2218765">
                  <a:extLst>
                    <a:ext uri="{9D8B030D-6E8A-4147-A177-3AD203B41FA5}">
                      <a16:colId xmlns:a16="http://schemas.microsoft.com/office/drawing/2014/main" val="195704645"/>
                    </a:ext>
                  </a:extLst>
                </a:gridCol>
              </a:tblGrid>
              <a:tr h="573788">
                <a:tc>
                  <a:txBody>
                    <a:bodyPr/>
                    <a:lstStyle/>
                    <a:p>
                      <a:pPr algn="ctr">
                        <a:spcAft>
                          <a:spcPts val="0"/>
                        </a:spcAft>
                      </a:pPr>
                      <a:r>
                        <a:rPr lang="ru-RU" sz="1800" dirty="0">
                          <a:effectLst/>
                          <a:latin typeface="Arial Narrow" panose="020B0606020202030204" pitchFamily="34" charset="0"/>
                        </a:rPr>
                        <a:t>Наименование инициативы</a:t>
                      </a:r>
                      <a:endParaRPr lang="ru-RU" sz="1800" dirty="0">
                        <a:effectLst/>
                        <a:latin typeface="Arial Narrow" panose="020B0606020202030204" pitchFamily="34" charset="0"/>
                        <a:ea typeface="Times New Roman" panose="02020603050405020304" pitchFamily="18" charset="0"/>
                      </a:endParaRPr>
                    </a:p>
                  </a:txBody>
                  <a:tcPr marL="68580" marR="68580" marT="0" marB="0"/>
                </a:tc>
                <a:tc>
                  <a:txBody>
                    <a:bodyPr/>
                    <a:lstStyle/>
                    <a:p>
                      <a:pPr>
                        <a:spcAft>
                          <a:spcPts val="0"/>
                        </a:spcAft>
                      </a:pPr>
                      <a:r>
                        <a:rPr lang="ru-RU" sz="1800" dirty="0">
                          <a:effectLst/>
                          <a:latin typeface="Arial Narrow" panose="020B0606020202030204" pitchFamily="34" charset="0"/>
                        </a:rPr>
                        <a:t>Изменяемый закон</a:t>
                      </a:r>
                      <a:endParaRPr lang="ru-RU" sz="1800" dirty="0">
                        <a:effectLst/>
                        <a:latin typeface="Arial Narrow" panose="020B0606020202030204" pitchFamily="34" charset="0"/>
                        <a:ea typeface="Times New Roman" panose="02020603050405020304" pitchFamily="18" charset="0"/>
                      </a:endParaRPr>
                    </a:p>
                  </a:txBody>
                  <a:tcPr marL="68580" marR="68580" marT="0" marB="0"/>
                </a:tc>
                <a:tc>
                  <a:txBody>
                    <a:bodyPr/>
                    <a:lstStyle/>
                    <a:p>
                      <a:pPr>
                        <a:spcAft>
                          <a:spcPts val="0"/>
                        </a:spcAft>
                      </a:pPr>
                      <a:r>
                        <a:rPr lang="ru-RU" sz="1800" dirty="0">
                          <a:effectLst/>
                          <a:latin typeface="Arial Narrow" panose="020B0606020202030204" pitchFamily="34" charset="0"/>
                        </a:rPr>
                        <a:t>Письмо в Минэкономразвития </a:t>
                      </a:r>
                      <a:r>
                        <a:rPr lang="ru-RU" sz="1800" dirty="0" smtClean="0">
                          <a:effectLst/>
                          <a:latin typeface="Arial Narrow" panose="020B0606020202030204" pitchFamily="34" charset="0"/>
                        </a:rPr>
                        <a:t>России</a:t>
                      </a:r>
                    </a:p>
                  </a:txBody>
                  <a:tcPr marL="68580" marR="68580" marT="0" marB="0"/>
                </a:tc>
                <a:extLst>
                  <a:ext uri="{0D108BD9-81ED-4DB2-BD59-A6C34878D82A}">
                    <a16:rowId xmlns:a16="http://schemas.microsoft.com/office/drawing/2014/main" val="794871388"/>
                  </a:ext>
                </a:extLst>
              </a:tr>
              <a:tr h="573788">
                <a:tc>
                  <a:txBody>
                    <a:bodyPr/>
                    <a:lstStyle/>
                    <a:p>
                      <a:pPr algn="l">
                        <a:spcAft>
                          <a:spcPts val="0"/>
                        </a:spcAft>
                      </a:pPr>
                      <a:r>
                        <a:rPr lang="ru-RU" sz="1600" dirty="0" smtClean="0">
                          <a:effectLst/>
                          <a:latin typeface="Arial Narrow" panose="020B0606020202030204" pitchFamily="34" charset="0"/>
                          <a:ea typeface="Times New Roman" panose="02020603050405020304" pitchFamily="18" charset="0"/>
                        </a:rPr>
                        <a:t>1. Вовлечение в имущественную</a:t>
                      </a:r>
                      <a:r>
                        <a:rPr lang="ru-RU" sz="1600" baseline="0" dirty="0" smtClean="0">
                          <a:effectLst/>
                          <a:latin typeface="Arial Narrow" panose="020B0606020202030204" pitchFamily="34" charset="0"/>
                          <a:ea typeface="Times New Roman" panose="02020603050405020304" pitchFamily="18" charset="0"/>
                        </a:rPr>
                        <a:t> поддержку субъектов МСП:</a:t>
                      </a:r>
                      <a:endParaRPr lang="ru-RU" sz="1600" dirty="0">
                        <a:effectLst/>
                        <a:latin typeface="Arial Narrow" panose="020B0606020202030204" pitchFamily="34" charset="0"/>
                        <a:ea typeface="Times New Roman" panose="02020603050405020304" pitchFamily="18" charset="0"/>
                      </a:endParaRPr>
                    </a:p>
                  </a:txBody>
                  <a:tcPr marL="68580" marR="68580" marT="0" marB="0" anchor="ctr"/>
                </a:tc>
                <a:tc>
                  <a:txBody>
                    <a:bodyPr/>
                    <a:lstStyle/>
                    <a:p>
                      <a:pPr>
                        <a:spcAft>
                          <a:spcPts val="0"/>
                        </a:spcAft>
                      </a:pPr>
                      <a:endParaRPr lang="ru-RU" sz="1400" dirty="0">
                        <a:effectLst/>
                        <a:latin typeface="Arial Narrow" panose="020B0606020202030204" pitchFamily="34" charset="0"/>
                        <a:ea typeface="Times New Roman" panose="02020603050405020304" pitchFamily="18" charset="0"/>
                      </a:endParaRPr>
                    </a:p>
                  </a:txBody>
                  <a:tcPr marL="68580" marR="68580" marT="0" marB="0" anchor="ctr"/>
                </a:tc>
                <a:tc>
                  <a:txBody>
                    <a:bodyPr/>
                    <a:lstStyle/>
                    <a:p>
                      <a:pPr>
                        <a:spcAft>
                          <a:spcPts val="0"/>
                        </a:spcAft>
                      </a:pPr>
                      <a:endParaRPr lang="ru-RU" sz="1400" dirty="0" smtClean="0">
                        <a:effectLst/>
                        <a:latin typeface="Arial Narrow" panose="020B0606020202030204" pitchFamily="34" charset="0"/>
                      </a:endParaRPr>
                    </a:p>
                  </a:txBody>
                  <a:tcPr marL="68580" marR="68580" marT="0" marB="0" anchor="ctr"/>
                </a:tc>
                <a:extLst>
                  <a:ext uri="{0D108BD9-81ED-4DB2-BD59-A6C34878D82A}">
                    <a16:rowId xmlns:a16="http://schemas.microsoft.com/office/drawing/2014/main" val="4156967869"/>
                  </a:ext>
                </a:extLst>
              </a:tr>
              <a:tr h="478707">
                <a:tc>
                  <a:txBody>
                    <a:bodyPr/>
                    <a:lstStyle/>
                    <a:p>
                      <a:pPr>
                        <a:spcAft>
                          <a:spcPts val="0"/>
                        </a:spcAft>
                      </a:pPr>
                      <a:r>
                        <a:rPr lang="ru-RU" sz="1400" b="0" dirty="0" smtClean="0">
                          <a:solidFill>
                            <a:schemeClr val="tx1"/>
                          </a:solidFill>
                          <a:effectLst/>
                          <a:latin typeface="Arial Narrow" panose="020B0606020202030204" pitchFamily="34" charset="0"/>
                        </a:rPr>
                        <a:t>1.1. Недвижимого имущества, предоставляемого </a:t>
                      </a:r>
                      <a:r>
                        <a:rPr lang="ru-RU" sz="1400" b="0" dirty="0">
                          <a:solidFill>
                            <a:schemeClr val="tx1"/>
                          </a:solidFill>
                          <a:effectLst/>
                          <a:latin typeface="Arial Narrow" panose="020B0606020202030204" pitchFamily="34" charset="0"/>
                        </a:rPr>
                        <a:t>в аренду на условиях почасового </a:t>
                      </a:r>
                      <a:r>
                        <a:rPr lang="ru-RU" sz="1400" b="0" dirty="0" smtClean="0">
                          <a:solidFill>
                            <a:schemeClr val="tx1"/>
                          </a:solidFill>
                          <a:effectLst/>
                          <a:latin typeface="Arial Narrow" panose="020B0606020202030204" pitchFamily="34" charset="0"/>
                        </a:rPr>
                        <a:t>использования</a:t>
                      </a:r>
                      <a:endParaRPr lang="ru-RU" sz="1400" b="0" dirty="0">
                        <a:solidFill>
                          <a:schemeClr val="tx1"/>
                        </a:solidFill>
                        <a:effectLst/>
                        <a:latin typeface="Arial Narrow" panose="020B0606020202030204" pitchFamily="34" charset="0"/>
                        <a:ea typeface="Times New Roman" panose="02020603050405020304" pitchFamily="18" charset="0"/>
                      </a:endParaRPr>
                    </a:p>
                  </a:txBody>
                  <a:tcPr marL="68580" marR="68580" marT="0" marB="0" anchor="ctr">
                    <a:solidFill>
                      <a:srgbClr val="EAEFF7"/>
                    </a:solidFill>
                  </a:tcPr>
                </a:tc>
                <a:tc>
                  <a:txBody>
                    <a:bodyPr/>
                    <a:lstStyle/>
                    <a:p>
                      <a:pPr>
                        <a:spcAft>
                          <a:spcPts val="0"/>
                        </a:spcAft>
                      </a:pPr>
                      <a:r>
                        <a:rPr lang="ru-RU" sz="1400" dirty="0">
                          <a:effectLst/>
                          <a:latin typeface="Arial Narrow" panose="020B0606020202030204" pitchFamily="34" charset="0"/>
                        </a:rPr>
                        <a:t>Закон № 209-ФЗ</a:t>
                      </a:r>
                      <a:endParaRPr lang="ru-RU" sz="1400" dirty="0">
                        <a:effectLst/>
                        <a:latin typeface="Arial Narrow" panose="020B0606020202030204" pitchFamily="34" charset="0"/>
                        <a:ea typeface="Times New Roman" panose="02020603050405020304" pitchFamily="18" charset="0"/>
                      </a:endParaRPr>
                    </a:p>
                  </a:txBody>
                  <a:tcPr marL="68580" marR="68580" marT="0" marB="0" anchor="ctr"/>
                </a:tc>
                <a:tc>
                  <a:txBody>
                    <a:bodyPr/>
                    <a:lstStyle/>
                    <a:p>
                      <a:pPr>
                        <a:spcAft>
                          <a:spcPts val="0"/>
                        </a:spcAft>
                      </a:pPr>
                      <a:r>
                        <a:rPr lang="ru-RU" sz="1400" b="1" dirty="0">
                          <a:effectLst/>
                          <a:latin typeface="Arial Narrow" panose="020B0606020202030204" pitchFamily="34" charset="0"/>
                        </a:rPr>
                        <a:t>от 07.03.2019 </a:t>
                      </a:r>
                      <a:endParaRPr lang="ru-RU" sz="1400" b="1" dirty="0" smtClean="0">
                        <a:effectLst/>
                        <a:latin typeface="Arial Narrow" panose="020B0606020202030204" pitchFamily="34" charset="0"/>
                      </a:endParaRPr>
                    </a:p>
                    <a:p>
                      <a:pPr>
                        <a:spcAft>
                          <a:spcPts val="0"/>
                        </a:spcAft>
                      </a:pPr>
                      <a:r>
                        <a:rPr lang="ru-RU" sz="1400" b="1" dirty="0" smtClean="0">
                          <a:effectLst/>
                          <a:latin typeface="Arial Narrow" panose="020B0606020202030204" pitchFamily="34" charset="0"/>
                        </a:rPr>
                        <a:t>№ НЛ-09/2139</a:t>
                      </a:r>
                      <a:endParaRPr lang="ru-RU" sz="1400" b="1" dirty="0">
                        <a:effectLst/>
                        <a:latin typeface="Arial Narrow" panose="020B0606020202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3441356413"/>
                  </a:ext>
                </a:extLst>
              </a:tr>
              <a:tr h="473336">
                <a:tc>
                  <a:txBody>
                    <a:bodyPr/>
                    <a:lstStyle/>
                    <a:p>
                      <a:pPr>
                        <a:spcAft>
                          <a:spcPts val="0"/>
                        </a:spcAft>
                      </a:pPr>
                      <a:r>
                        <a:rPr lang="ru-RU" sz="1400" b="0" dirty="0" smtClean="0">
                          <a:solidFill>
                            <a:schemeClr val="tx1"/>
                          </a:solidFill>
                          <a:effectLst/>
                          <a:latin typeface="Arial Narrow" panose="020B0606020202030204" pitchFamily="34" charset="0"/>
                        </a:rPr>
                        <a:t>1.2.</a:t>
                      </a:r>
                      <a:r>
                        <a:rPr lang="ru-RU" sz="1400" b="0" baseline="0" dirty="0" smtClean="0">
                          <a:solidFill>
                            <a:schemeClr val="tx1"/>
                          </a:solidFill>
                          <a:effectLst/>
                          <a:latin typeface="Arial Narrow" panose="020B0606020202030204" pitchFamily="34" charset="0"/>
                        </a:rPr>
                        <a:t> О</a:t>
                      </a:r>
                      <a:r>
                        <a:rPr lang="ru-RU" sz="1400" b="0" dirty="0" smtClean="0">
                          <a:solidFill>
                            <a:schemeClr val="tx1"/>
                          </a:solidFill>
                          <a:effectLst/>
                          <a:latin typeface="Arial Narrow" panose="020B0606020202030204" pitchFamily="34" charset="0"/>
                        </a:rPr>
                        <a:t>бъектов </a:t>
                      </a:r>
                      <a:r>
                        <a:rPr lang="ru-RU" sz="1400" b="0" dirty="0">
                          <a:solidFill>
                            <a:schemeClr val="tx1"/>
                          </a:solidFill>
                          <a:effectLst/>
                          <a:latin typeface="Arial Narrow" panose="020B0606020202030204" pitchFamily="34" charset="0"/>
                        </a:rPr>
                        <a:t>недвижимости, требующих капитального ремонта и </a:t>
                      </a:r>
                      <a:r>
                        <a:rPr lang="ru-RU" sz="1400" b="0" dirty="0" smtClean="0">
                          <a:solidFill>
                            <a:schemeClr val="tx1"/>
                          </a:solidFill>
                          <a:effectLst/>
                          <a:latin typeface="Arial Narrow" panose="020B0606020202030204" pitchFamily="34" charset="0"/>
                        </a:rPr>
                        <a:t>реконструкции,</a:t>
                      </a:r>
                      <a:r>
                        <a:rPr lang="ru-RU" sz="1400" b="0" baseline="0" dirty="0" smtClean="0">
                          <a:solidFill>
                            <a:schemeClr val="tx1"/>
                          </a:solidFill>
                          <a:effectLst/>
                          <a:latin typeface="Arial Narrow" panose="020B0606020202030204" pitchFamily="34" charset="0"/>
                        </a:rPr>
                        <a:t> предоставляемых </a:t>
                      </a:r>
                      <a:r>
                        <a:rPr lang="ru-RU" sz="1400" b="0" dirty="0" smtClean="0">
                          <a:solidFill>
                            <a:schemeClr val="tx1"/>
                          </a:solidFill>
                          <a:effectLst/>
                          <a:latin typeface="Arial Narrow" panose="020B0606020202030204" pitchFamily="34" charset="0"/>
                        </a:rPr>
                        <a:t> </a:t>
                      </a:r>
                      <a:r>
                        <a:rPr lang="ru-RU" sz="1400" b="0" dirty="0">
                          <a:solidFill>
                            <a:schemeClr val="tx1"/>
                          </a:solidFill>
                          <a:effectLst/>
                          <a:latin typeface="Arial Narrow" panose="020B0606020202030204" pitchFamily="34" charset="0"/>
                        </a:rPr>
                        <a:t>субъектам МСП на специальных условиях </a:t>
                      </a:r>
                      <a:r>
                        <a:rPr lang="ru-RU" sz="1400" b="0" dirty="0" smtClean="0">
                          <a:solidFill>
                            <a:schemeClr val="tx1"/>
                          </a:solidFill>
                          <a:effectLst/>
                          <a:latin typeface="Arial Narrow" panose="020B0606020202030204" pitchFamily="34" charset="0"/>
                        </a:rPr>
                        <a:t>аренды</a:t>
                      </a:r>
                      <a:endParaRPr lang="ru-RU" sz="1400" b="0" dirty="0">
                        <a:solidFill>
                          <a:schemeClr val="tx1"/>
                        </a:solidFill>
                        <a:effectLst/>
                        <a:latin typeface="Arial Narrow" panose="020B0606020202030204" pitchFamily="34" charset="0"/>
                        <a:ea typeface="Times New Roman" panose="02020603050405020304" pitchFamily="18" charset="0"/>
                      </a:endParaRPr>
                    </a:p>
                  </a:txBody>
                  <a:tcPr marL="68580" marR="68580" marT="0" marB="0" anchor="ctr">
                    <a:solidFill>
                      <a:srgbClr val="EAEFF7"/>
                    </a:solidFill>
                  </a:tcPr>
                </a:tc>
                <a:tc>
                  <a:txBody>
                    <a:bodyPr/>
                    <a:lstStyle/>
                    <a:p>
                      <a:pPr>
                        <a:spcAft>
                          <a:spcPts val="0"/>
                        </a:spcAft>
                      </a:pPr>
                      <a:r>
                        <a:rPr lang="ru-RU" sz="1400" dirty="0">
                          <a:effectLst/>
                          <a:latin typeface="Arial Narrow" panose="020B0606020202030204" pitchFamily="34" charset="0"/>
                        </a:rPr>
                        <a:t>Закон № 209-ФЗ</a:t>
                      </a:r>
                      <a:endParaRPr lang="ru-RU" sz="1400" dirty="0">
                        <a:effectLst/>
                        <a:latin typeface="Arial Narrow" panose="020B0606020202030204" pitchFamily="34" charset="0"/>
                        <a:ea typeface="Times New Roman" panose="02020603050405020304" pitchFamily="18" charset="0"/>
                      </a:endParaRPr>
                    </a:p>
                  </a:txBody>
                  <a:tcPr marL="68580" marR="68580" marT="0" marB="0" anchor="ctr">
                    <a:solidFill>
                      <a:srgbClr val="EAEFF7"/>
                    </a:solidFill>
                  </a:tcPr>
                </a:tc>
                <a:tc>
                  <a:txBody>
                    <a:bodyPr/>
                    <a:lstStyle/>
                    <a:p>
                      <a:pPr>
                        <a:spcAft>
                          <a:spcPts val="0"/>
                        </a:spcAft>
                      </a:pPr>
                      <a:r>
                        <a:rPr lang="ru-RU" sz="1400" b="1" dirty="0">
                          <a:effectLst/>
                          <a:latin typeface="Arial Narrow" panose="020B0606020202030204" pitchFamily="34" charset="0"/>
                        </a:rPr>
                        <a:t>от 27.03.2019 </a:t>
                      </a:r>
                      <a:endParaRPr lang="ru-RU" sz="1400" b="1" dirty="0" smtClean="0">
                        <a:effectLst/>
                        <a:latin typeface="Arial Narrow" panose="020B0606020202030204" pitchFamily="34" charset="0"/>
                      </a:endParaRPr>
                    </a:p>
                    <a:p>
                      <a:pPr>
                        <a:spcAft>
                          <a:spcPts val="0"/>
                        </a:spcAft>
                      </a:pPr>
                      <a:r>
                        <a:rPr lang="ru-RU" sz="1400" b="1" dirty="0" smtClean="0">
                          <a:effectLst/>
                          <a:latin typeface="Arial Narrow" panose="020B0606020202030204" pitchFamily="34" charset="0"/>
                        </a:rPr>
                        <a:t>№ </a:t>
                      </a:r>
                      <a:r>
                        <a:rPr lang="ru-RU" sz="1400" b="1" dirty="0">
                          <a:effectLst/>
                          <a:latin typeface="Arial Narrow" panose="020B0606020202030204" pitchFamily="34" charset="0"/>
                        </a:rPr>
                        <a:t>НЛ-09/2880</a:t>
                      </a:r>
                      <a:endParaRPr lang="ru-RU" sz="1400" b="1" dirty="0">
                        <a:effectLst/>
                        <a:latin typeface="Arial Narrow" panose="020B0606020202030204" pitchFamily="34" charset="0"/>
                        <a:ea typeface="Times New Roman" panose="02020603050405020304" pitchFamily="18" charset="0"/>
                      </a:endParaRPr>
                    </a:p>
                  </a:txBody>
                  <a:tcPr marL="68580" marR="68580" marT="0" marB="0" anchor="ctr">
                    <a:solidFill>
                      <a:srgbClr val="EAEFF7"/>
                    </a:solidFill>
                  </a:tcPr>
                </a:tc>
                <a:extLst>
                  <a:ext uri="{0D108BD9-81ED-4DB2-BD59-A6C34878D82A}">
                    <a16:rowId xmlns:a16="http://schemas.microsoft.com/office/drawing/2014/main" val="2994483260"/>
                  </a:ext>
                </a:extLst>
              </a:tr>
              <a:tr h="766731">
                <a:tc>
                  <a:txBody>
                    <a:bodyPr/>
                    <a:lstStyle/>
                    <a:p>
                      <a:pPr marL="0" marR="0" lvl="0" indent="0" algn="l" defTabSz="1152144"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effectLst/>
                          <a:latin typeface="Arial Narrow" panose="020B0606020202030204" pitchFamily="34" charset="0"/>
                        </a:rPr>
                        <a:t>1.3</a:t>
                      </a:r>
                      <a:r>
                        <a:rPr lang="ru-RU" sz="1400" b="0" dirty="0">
                          <a:solidFill>
                            <a:schemeClr val="tx1"/>
                          </a:solidFill>
                          <a:effectLst/>
                          <a:latin typeface="Arial Narrow" panose="020B0606020202030204" pitchFamily="34" charset="0"/>
                        </a:rPr>
                        <a:t>. </a:t>
                      </a:r>
                      <a:r>
                        <a:rPr lang="ru-RU" sz="1400" b="0" dirty="0" smtClean="0">
                          <a:solidFill>
                            <a:schemeClr val="tx1"/>
                          </a:solidFill>
                          <a:effectLst/>
                          <a:latin typeface="Arial Narrow" panose="020B0606020202030204" pitchFamily="34" charset="0"/>
                        </a:rPr>
                        <a:t>Непрофильных активов акционерных обществ, доля участия Российской Федерации, субъекта Российской Федерации или муниципального образования в уставных капиталах которых превышает 50%</a:t>
                      </a:r>
                      <a:endParaRPr lang="ru-RU" sz="1400" b="0" dirty="0" smtClean="0">
                        <a:solidFill>
                          <a:schemeClr val="tx1"/>
                        </a:solidFill>
                        <a:effectLst/>
                        <a:latin typeface="Arial Narrow" panose="020B0606020202030204" pitchFamily="34" charset="0"/>
                        <a:ea typeface="Times New Roman" panose="02020603050405020304" pitchFamily="18" charset="0"/>
                      </a:endParaRPr>
                    </a:p>
                    <a:p>
                      <a:pPr>
                        <a:spcAft>
                          <a:spcPts val="0"/>
                        </a:spcAft>
                      </a:pPr>
                      <a:endParaRPr lang="ru-RU" sz="1400" b="0" dirty="0" smtClean="0">
                        <a:solidFill>
                          <a:schemeClr val="tx1"/>
                        </a:solidFill>
                        <a:effectLst/>
                        <a:latin typeface="Arial Narrow" panose="020B0606020202030204" pitchFamily="34" charset="0"/>
                      </a:endParaRPr>
                    </a:p>
                  </a:txBody>
                  <a:tcPr marL="68580" marR="68580" marT="0" marB="0" anchor="ctr"/>
                </a:tc>
                <a:tc>
                  <a:txBody>
                    <a:bodyPr/>
                    <a:lstStyle/>
                    <a:p>
                      <a:pPr>
                        <a:spcAft>
                          <a:spcPts val="0"/>
                        </a:spcAft>
                      </a:pPr>
                      <a:r>
                        <a:rPr lang="ru-RU" sz="1400" dirty="0">
                          <a:effectLst/>
                          <a:latin typeface="Arial Narrow" panose="020B0606020202030204" pitchFamily="34" charset="0"/>
                        </a:rPr>
                        <a:t>Закон от 06.10.2003 </a:t>
                      </a:r>
                      <a:endParaRPr lang="ru-RU" sz="1400" dirty="0" smtClean="0">
                        <a:effectLst/>
                        <a:latin typeface="Arial Narrow" panose="020B0606020202030204" pitchFamily="34" charset="0"/>
                      </a:endParaRPr>
                    </a:p>
                    <a:p>
                      <a:pPr>
                        <a:spcAft>
                          <a:spcPts val="0"/>
                        </a:spcAft>
                      </a:pPr>
                      <a:r>
                        <a:rPr lang="ru-RU" sz="1400" dirty="0" smtClean="0">
                          <a:effectLst/>
                          <a:latin typeface="Arial Narrow" panose="020B0606020202030204" pitchFamily="34" charset="0"/>
                        </a:rPr>
                        <a:t>№ 131-ФЗ,</a:t>
                      </a:r>
                      <a:r>
                        <a:rPr lang="ru-RU" sz="1400" baseline="0" dirty="0" smtClean="0">
                          <a:effectLst/>
                          <a:latin typeface="Arial Narrow" panose="020B0606020202030204" pitchFamily="34" charset="0"/>
                        </a:rPr>
                        <a:t> </a:t>
                      </a:r>
                    </a:p>
                    <a:p>
                      <a:pPr>
                        <a:spcAft>
                          <a:spcPts val="0"/>
                        </a:spcAft>
                      </a:pPr>
                      <a:r>
                        <a:rPr lang="ru-RU" sz="1400" dirty="0" smtClean="0">
                          <a:effectLst/>
                          <a:latin typeface="Arial Narrow" panose="020B0606020202030204" pitchFamily="34" charset="0"/>
                        </a:rPr>
                        <a:t>Закон </a:t>
                      </a:r>
                      <a:r>
                        <a:rPr lang="ru-RU" sz="1400" dirty="0">
                          <a:effectLst/>
                          <a:latin typeface="Arial Narrow" panose="020B0606020202030204" pitchFamily="34" charset="0"/>
                        </a:rPr>
                        <a:t>от 06.10.1999 </a:t>
                      </a:r>
                      <a:endParaRPr lang="ru-RU" sz="1400" dirty="0" smtClean="0">
                        <a:effectLst/>
                        <a:latin typeface="Arial Narrow" panose="020B0606020202030204" pitchFamily="34" charset="0"/>
                      </a:endParaRPr>
                    </a:p>
                    <a:p>
                      <a:pPr>
                        <a:spcAft>
                          <a:spcPts val="0"/>
                        </a:spcAft>
                      </a:pPr>
                      <a:r>
                        <a:rPr lang="ru-RU" sz="1400" dirty="0" smtClean="0">
                          <a:effectLst/>
                          <a:latin typeface="Arial Narrow" panose="020B0606020202030204" pitchFamily="34" charset="0"/>
                        </a:rPr>
                        <a:t>№ 184-ФЗ</a:t>
                      </a:r>
                      <a:endParaRPr lang="ru-RU" sz="1400" dirty="0">
                        <a:effectLst/>
                        <a:latin typeface="Arial Narrow" panose="020B0606020202030204" pitchFamily="34" charset="0"/>
                        <a:ea typeface="Times New Roman" panose="02020603050405020304" pitchFamily="18" charset="0"/>
                      </a:endParaRPr>
                    </a:p>
                  </a:txBody>
                  <a:tcPr marL="68580" marR="68580" marT="0" marB="0" anchor="ctr"/>
                </a:tc>
                <a:tc>
                  <a:txBody>
                    <a:bodyPr/>
                    <a:lstStyle/>
                    <a:p>
                      <a:pPr>
                        <a:spcAft>
                          <a:spcPts val="0"/>
                        </a:spcAft>
                      </a:pPr>
                      <a:r>
                        <a:rPr lang="ru-RU" sz="1400" b="1" dirty="0">
                          <a:effectLst/>
                          <a:latin typeface="Arial Narrow" panose="020B0606020202030204" pitchFamily="34" charset="0"/>
                        </a:rPr>
                        <a:t>от 20.03.2018</a:t>
                      </a:r>
                    </a:p>
                    <a:p>
                      <a:pPr>
                        <a:spcAft>
                          <a:spcPts val="0"/>
                        </a:spcAft>
                      </a:pPr>
                      <a:r>
                        <a:rPr lang="ru-RU" sz="1400" b="1" dirty="0">
                          <a:effectLst/>
                          <a:latin typeface="Arial Narrow" panose="020B0606020202030204" pitchFamily="34" charset="0"/>
                        </a:rPr>
                        <a:t>№ НЛ-25/3906</a:t>
                      </a:r>
                    </a:p>
                    <a:p>
                      <a:pPr>
                        <a:spcAft>
                          <a:spcPts val="0"/>
                        </a:spcAft>
                      </a:pPr>
                      <a:r>
                        <a:rPr lang="ru-RU" sz="1400" b="1" dirty="0">
                          <a:effectLst/>
                          <a:latin typeface="Arial Narrow" panose="020B0606020202030204" pitchFamily="34" charset="0"/>
                        </a:rPr>
                        <a:t> </a:t>
                      </a:r>
                      <a:endParaRPr lang="ru-RU" sz="1400" b="1" dirty="0">
                        <a:effectLst/>
                        <a:latin typeface="Arial Narrow" panose="020B0606020202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843430051"/>
                  </a:ext>
                </a:extLst>
              </a:tr>
              <a:tr h="482301">
                <a:tc>
                  <a:txBody>
                    <a:bodyPr/>
                    <a:lstStyle/>
                    <a:p>
                      <a:pPr>
                        <a:spcAft>
                          <a:spcPts val="0"/>
                        </a:spcAft>
                      </a:pPr>
                      <a:r>
                        <a:rPr lang="ru-RU" sz="1400" b="0" dirty="0" smtClean="0">
                          <a:solidFill>
                            <a:schemeClr val="tx1"/>
                          </a:solidFill>
                          <a:effectLst/>
                          <a:latin typeface="Arial Narrow" panose="020B0606020202030204" pitchFamily="34" charset="0"/>
                        </a:rPr>
                        <a:t>1.4. Земельных </a:t>
                      </a:r>
                      <a:r>
                        <a:rPr lang="ru-RU" sz="1400" b="0" dirty="0">
                          <a:solidFill>
                            <a:schemeClr val="tx1"/>
                          </a:solidFill>
                          <a:effectLst/>
                          <a:latin typeface="Arial Narrow" panose="020B0606020202030204" pitchFamily="34" charset="0"/>
                        </a:rPr>
                        <a:t>участков из земель, государственная собственность на которые не разграничена </a:t>
                      </a:r>
                    </a:p>
                    <a:p>
                      <a:pPr>
                        <a:spcAft>
                          <a:spcPts val="0"/>
                        </a:spcAft>
                      </a:pPr>
                      <a:r>
                        <a:rPr lang="ru-RU" sz="1400" b="0" dirty="0">
                          <a:solidFill>
                            <a:schemeClr val="tx1"/>
                          </a:solidFill>
                          <a:effectLst/>
                          <a:latin typeface="Arial Narrow" panose="020B0606020202030204" pitchFamily="34" charset="0"/>
                        </a:rPr>
                        <a:t> </a:t>
                      </a:r>
                      <a:endParaRPr lang="ru-RU" sz="1400" b="0" dirty="0">
                        <a:solidFill>
                          <a:schemeClr val="tx1"/>
                        </a:solidFill>
                        <a:effectLst/>
                        <a:latin typeface="Arial Narrow" panose="020B0606020202030204" pitchFamily="34" charset="0"/>
                        <a:ea typeface="Times New Roman" panose="02020603050405020304" pitchFamily="18" charset="0"/>
                      </a:endParaRPr>
                    </a:p>
                  </a:txBody>
                  <a:tcPr marL="68580" marR="68580" marT="0" marB="0" anchor="ctr">
                    <a:solidFill>
                      <a:srgbClr val="EAEFF7"/>
                    </a:solidFill>
                  </a:tcPr>
                </a:tc>
                <a:tc>
                  <a:txBody>
                    <a:bodyPr/>
                    <a:lstStyle/>
                    <a:p>
                      <a:pPr>
                        <a:spcAft>
                          <a:spcPts val="0"/>
                        </a:spcAft>
                      </a:pPr>
                      <a:r>
                        <a:rPr lang="ru-RU" sz="1400" dirty="0">
                          <a:effectLst/>
                          <a:latin typeface="Arial Narrow" panose="020B0606020202030204" pitchFamily="34" charset="0"/>
                        </a:rPr>
                        <a:t>Закон № 209-ФЗ</a:t>
                      </a:r>
                      <a:endParaRPr lang="ru-RU" sz="1400" dirty="0">
                        <a:effectLst/>
                        <a:latin typeface="Arial Narrow" panose="020B0606020202030204" pitchFamily="34" charset="0"/>
                        <a:ea typeface="Times New Roman" panose="02020603050405020304" pitchFamily="18" charset="0"/>
                      </a:endParaRPr>
                    </a:p>
                  </a:txBody>
                  <a:tcPr marL="68580" marR="68580" marT="0" marB="0" anchor="ctr">
                    <a:solidFill>
                      <a:srgbClr val="EAEFF7"/>
                    </a:solidFill>
                  </a:tcPr>
                </a:tc>
                <a:tc>
                  <a:txBody>
                    <a:bodyPr/>
                    <a:lstStyle/>
                    <a:p>
                      <a:pPr>
                        <a:spcAft>
                          <a:spcPts val="0"/>
                        </a:spcAft>
                      </a:pPr>
                      <a:r>
                        <a:rPr lang="ru-RU" sz="1400" b="1" dirty="0">
                          <a:effectLst/>
                          <a:latin typeface="Arial Narrow" panose="020B0606020202030204" pitchFamily="34" charset="0"/>
                        </a:rPr>
                        <a:t>от 06.06.2018</a:t>
                      </a:r>
                    </a:p>
                    <a:p>
                      <a:pPr>
                        <a:spcAft>
                          <a:spcPts val="0"/>
                        </a:spcAft>
                      </a:pPr>
                      <a:r>
                        <a:rPr lang="ru-RU" sz="1400" b="1" dirty="0">
                          <a:effectLst/>
                          <a:latin typeface="Arial Narrow" panose="020B0606020202030204" pitchFamily="34" charset="0"/>
                        </a:rPr>
                        <a:t>№ </a:t>
                      </a:r>
                      <a:r>
                        <a:rPr lang="ru-RU" sz="1400" b="1" dirty="0" smtClean="0">
                          <a:effectLst/>
                          <a:latin typeface="Arial Narrow" panose="020B0606020202030204" pitchFamily="34" charset="0"/>
                        </a:rPr>
                        <a:t>НЛ-25/7610</a:t>
                      </a:r>
                      <a:r>
                        <a:rPr lang="ru-RU" sz="1400" b="1" dirty="0">
                          <a:effectLst/>
                          <a:latin typeface="Arial Narrow" panose="020B0606020202030204" pitchFamily="34" charset="0"/>
                        </a:rPr>
                        <a:t> </a:t>
                      </a:r>
                      <a:endParaRPr lang="ru-RU" sz="1400" b="1" dirty="0">
                        <a:effectLst/>
                        <a:latin typeface="Arial Narrow" panose="020B0606020202030204" pitchFamily="34" charset="0"/>
                        <a:ea typeface="Times New Roman" panose="02020603050405020304" pitchFamily="18" charset="0"/>
                      </a:endParaRPr>
                    </a:p>
                  </a:txBody>
                  <a:tcPr marL="68580" marR="68580" marT="0" marB="0" anchor="ctr">
                    <a:solidFill>
                      <a:srgbClr val="EAEFF7"/>
                    </a:solidFill>
                  </a:tcPr>
                </a:tc>
                <a:extLst>
                  <a:ext uri="{0D108BD9-81ED-4DB2-BD59-A6C34878D82A}">
                    <a16:rowId xmlns:a16="http://schemas.microsoft.com/office/drawing/2014/main" val="2592623619"/>
                  </a:ext>
                </a:extLst>
              </a:tr>
              <a:tr h="732038">
                <a:tc>
                  <a:txBody>
                    <a:bodyPr/>
                    <a:lstStyle/>
                    <a:p>
                      <a:pPr marL="0" marR="0" lvl="0" indent="0" algn="l" defTabSz="1152144" rtl="0" eaLnBrk="1" fontAlgn="auto" latinLnBrk="0" hangingPunct="1">
                        <a:lnSpc>
                          <a:spcPct val="100000"/>
                        </a:lnSpc>
                        <a:spcBef>
                          <a:spcPts val="0"/>
                        </a:spcBef>
                        <a:spcAft>
                          <a:spcPts val="0"/>
                        </a:spcAft>
                        <a:buClrTx/>
                        <a:buSzTx/>
                        <a:buFontTx/>
                        <a:buNone/>
                        <a:tabLst/>
                        <a:defRPr/>
                      </a:pPr>
                      <a:r>
                        <a:rPr lang="ru-RU" sz="1600" b="1" dirty="0" smtClean="0">
                          <a:solidFill>
                            <a:schemeClr val="tx1"/>
                          </a:solidFill>
                          <a:effectLst/>
                          <a:latin typeface="Arial Narrow" panose="020B0606020202030204" pitchFamily="34" charset="0"/>
                        </a:rPr>
                        <a:t>2. Ведение учета государственного и муниципального имущества и раскрытие информации о нем в сети Интернет на единых принципах, по общим требованиям к объему сведений и форме реестра имущества</a:t>
                      </a:r>
                      <a:endParaRPr lang="ru-RU" sz="1600" b="1" dirty="0">
                        <a:solidFill>
                          <a:schemeClr val="tx1"/>
                        </a:solidFill>
                        <a:effectLst/>
                        <a:latin typeface="Arial Narrow" panose="020B0606020202030204" pitchFamily="34" charset="0"/>
                        <a:ea typeface="Times New Roman" panose="02020603050405020304" pitchFamily="18" charset="0"/>
                      </a:endParaRPr>
                    </a:p>
                  </a:txBody>
                  <a:tcPr marL="68580" marR="68580" marT="0" marB="0" anchor="ctr">
                    <a:solidFill>
                      <a:srgbClr val="D2DEEF"/>
                    </a:solidFill>
                  </a:tcPr>
                </a:tc>
                <a:tc>
                  <a:txBody>
                    <a:bodyPr/>
                    <a:lstStyle/>
                    <a:p>
                      <a:pPr>
                        <a:spcAft>
                          <a:spcPts val="0"/>
                        </a:spcAft>
                      </a:pPr>
                      <a:r>
                        <a:rPr lang="ru-RU" sz="1400" dirty="0">
                          <a:effectLst/>
                          <a:latin typeface="Arial Narrow" panose="020B0606020202030204" pitchFamily="34" charset="0"/>
                        </a:rPr>
                        <a:t>Закон № 209-ФЗ</a:t>
                      </a:r>
                      <a:endParaRPr lang="ru-RU" sz="1400" dirty="0">
                        <a:effectLst/>
                        <a:latin typeface="Arial Narrow" panose="020B0606020202030204" pitchFamily="34" charset="0"/>
                        <a:ea typeface="Times New Roman" panose="02020603050405020304" pitchFamily="18" charset="0"/>
                      </a:endParaRPr>
                    </a:p>
                  </a:txBody>
                  <a:tcPr marL="68580" marR="68580" marT="0" marB="0" anchor="ctr">
                    <a:solidFill>
                      <a:srgbClr val="D2DEEF"/>
                    </a:solidFill>
                  </a:tcPr>
                </a:tc>
                <a:tc>
                  <a:txBody>
                    <a:bodyPr/>
                    <a:lstStyle/>
                    <a:p>
                      <a:pPr>
                        <a:spcAft>
                          <a:spcPts val="0"/>
                        </a:spcAft>
                      </a:pPr>
                      <a:r>
                        <a:rPr lang="ru-RU" sz="1400" b="1" dirty="0">
                          <a:effectLst/>
                          <a:latin typeface="Arial Narrow" panose="020B0606020202030204" pitchFamily="34" charset="0"/>
                        </a:rPr>
                        <a:t>от 27.03.2019 </a:t>
                      </a:r>
                      <a:endParaRPr lang="ru-RU" sz="1400" b="1" dirty="0" smtClean="0">
                        <a:effectLst/>
                        <a:latin typeface="Arial Narrow" panose="020B0606020202030204" pitchFamily="34" charset="0"/>
                      </a:endParaRPr>
                    </a:p>
                    <a:p>
                      <a:pPr>
                        <a:spcAft>
                          <a:spcPts val="0"/>
                        </a:spcAft>
                      </a:pPr>
                      <a:r>
                        <a:rPr lang="ru-RU" sz="1400" b="1" dirty="0" smtClean="0">
                          <a:effectLst/>
                          <a:latin typeface="Arial Narrow" panose="020B0606020202030204" pitchFamily="34" charset="0"/>
                        </a:rPr>
                        <a:t>№ </a:t>
                      </a:r>
                      <a:r>
                        <a:rPr lang="ru-RU" sz="1400" b="1" dirty="0">
                          <a:effectLst/>
                          <a:latin typeface="Arial Narrow" panose="020B0606020202030204" pitchFamily="34" charset="0"/>
                        </a:rPr>
                        <a:t>НЛ-09/2900</a:t>
                      </a:r>
                      <a:endParaRPr lang="ru-RU" sz="1400" b="1" dirty="0">
                        <a:effectLst/>
                        <a:latin typeface="Arial Narrow" panose="020B0606020202030204" pitchFamily="34" charset="0"/>
                        <a:ea typeface="Times New Roman" panose="02020603050405020304" pitchFamily="18" charset="0"/>
                      </a:endParaRPr>
                    </a:p>
                  </a:txBody>
                  <a:tcPr marL="68580" marR="68580" marT="0" marB="0" anchor="ctr">
                    <a:solidFill>
                      <a:srgbClr val="D2DEEF"/>
                    </a:solidFill>
                  </a:tcPr>
                </a:tc>
                <a:extLst>
                  <a:ext uri="{0D108BD9-81ED-4DB2-BD59-A6C34878D82A}">
                    <a16:rowId xmlns:a16="http://schemas.microsoft.com/office/drawing/2014/main" val="690249421"/>
                  </a:ext>
                </a:extLst>
              </a:tr>
            </a:tbl>
          </a:graphicData>
        </a:graphic>
      </p:graphicFrame>
      <p:sp>
        <p:nvSpPr>
          <p:cNvPr id="10" name="Номер слайда 1"/>
          <p:cNvSpPr>
            <a:spLocks noGrp="1"/>
          </p:cNvSpPr>
          <p:nvPr>
            <p:ph type="sldNum" sz="quarter" idx="12"/>
          </p:nvPr>
        </p:nvSpPr>
        <p:spPr>
          <a:xfrm>
            <a:off x="9641019" y="8094771"/>
            <a:ext cx="2834997" cy="460041"/>
          </a:xfrm>
        </p:spPr>
        <p:txBody>
          <a:bodyPr/>
          <a:lstStyle/>
          <a:p>
            <a:fld id="{9005E221-E10C-40C7-8143-48F6241B2838}" type="slidenum">
              <a:rPr lang="ru-RU" smtClean="0"/>
              <a:pPr/>
              <a:t>21</a:t>
            </a:fld>
            <a:endParaRPr lang="ru-RU" dirty="0"/>
          </a:p>
        </p:txBody>
      </p:sp>
    </p:spTree>
    <p:extLst>
      <p:ext uri="{BB962C8B-B14F-4D97-AF65-F5344CB8AC3E}">
        <p14:creationId xmlns:p14="http://schemas.microsoft.com/office/powerpoint/2010/main" val="1068536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flipV="1">
            <a:off x="147493" y="839096"/>
            <a:ext cx="12030163" cy="4784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15381" y="186786"/>
            <a:ext cx="10266673" cy="655269"/>
          </a:xfrm>
          <a:prstGeom prst="rect">
            <a:avLst/>
          </a:prstGeom>
          <a:noFill/>
        </p:spPr>
        <p:txBody>
          <a:bodyPr wrap="square" lIns="59057" tIns="29528" rIns="0" bIns="29528" rtlCol="0" anchor="ctr">
            <a:noAutofit/>
          </a:bodyPr>
          <a:lstStyle/>
          <a:p>
            <a:pPr>
              <a:defRPr/>
            </a:pPr>
            <a:r>
              <a:rPr lang="ru-RU" altLang="ru-RU" sz="2000" b="1" dirty="0" smtClean="0">
                <a:solidFill>
                  <a:schemeClr val="accent1">
                    <a:lumMod val="50000"/>
                  </a:schemeClr>
                </a:solidFill>
                <a:latin typeface="Arial Narrow" panose="020B0606020202030204" pitchFamily="34" charset="0"/>
                <a:ea typeface="Tahoma" pitchFamily="34" charset="0"/>
                <a:cs typeface="Tahoma" pitchFamily="34" charset="0"/>
              </a:rPr>
              <a:t>Рекомендации по мероприятиях, необходимым к реализации субъектами Российской Федерации</a:t>
            </a:r>
            <a:endParaRPr lang="ru-RU" altLang="ru-RU" sz="2000" b="1" dirty="0">
              <a:solidFill>
                <a:schemeClr val="accent1">
                  <a:lumMod val="50000"/>
                </a:schemeClr>
              </a:solidFill>
              <a:latin typeface="Arial Narrow" panose="020B0606020202030204" pitchFamily="34" charset="0"/>
              <a:ea typeface="Tahoma" pitchFamily="34" charset="0"/>
              <a:cs typeface="Tahoma" pitchFamily="34" charset="0"/>
            </a:endParaRPr>
          </a:p>
        </p:txBody>
      </p:sp>
      <p:sp>
        <p:nvSpPr>
          <p:cNvPr id="29" name="Блок-схема: узел 28"/>
          <p:cNvSpPr/>
          <p:nvPr/>
        </p:nvSpPr>
        <p:spPr>
          <a:xfrm>
            <a:off x="372910" y="1136864"/>
            <a:ext cx="333488" cy="33348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Прямоугольник 29"/>
          <p:cNvSpPr/>
          <p:nvPr/>
        </p:nvSpPr>
        <p:spPr>
          <a:xfrm>
            <a:off x="335170" y="1114117"/>
            <a:ext cx="396262" cy="369332"/>
          </a:xfrm>
          <a:prstGeom prst="rect">
            <a:avLst/>
          </a:prstGeom>
        </p:spPr>
        <p:txBody>
          <a:bodyPr wrap="none">
            <a:spAutoFit/>
          </a:bodyPr>
          <a:lstStyle/>
          <a:p>
            <a:r>
              <a:rPr lang="ru-RU" b="1" u="sng" dirty="0" smtClean="0">
                <a:latin typeface="Arial Narrow" panose="020B0606020202030204" pitchFamily="34" charset="0"/>
              </a:rPr>
              <a:t>01</a:t>
            </a:r>
            <a:endParaRPr lang="ru-RU" b="1" u="sng" dirty="0">
              <a:latin typeface="Arial Narrow" panose="020B0606020202030204" pitchFamily="34" charset="0"/>
            </a:endParaRPr>
          </a:p>
        </p:txBody>
      </p:sp>
      <p:sp>
        <p:nvSpPr>
          <p:cNvPr id="31" name="Прямоугольник 30"/>
          <p:cNvSpPr/>
          <p:nvPr/>
        </p:nvSpPr>
        <p:spPr>
          <a:xfrm>
            <a:off x="830521" y="5157574"/>
            <a:ext cx="11468221" cy="1277273"/>
          </a:xfrm>
          <a:prstGeom prst="rect">
            <a:avLst/>
          </a:prstGeom>
          <a:noFill/>
        </p:spPr>
        <p:txBody>
          <a:bodyPr wrap="square">
            <a:spAutoFit/>
          </a:bodyPr>
          <a:lstStyle/>
          <a:p>
            <a:pPr algn="just"/>
            <a:r>
              <a:rPr lang="ru-RU" sz="1900" b="1" dirty="0" smtClean="0">
                <a:latin typeface="Arial Narrow" panose="020B0606020202030204" pitchFamily="34" charset="0"/>
              </a:rPr>
              <a:t>Внести изменения в региональный проект «Улучшение условий ведения предпринимательской деятельности», </a:t>
            </a:r>
            <a:r>
              <a:rPr lang="ru-RU" sz="1900" dirty="0" smtClean="0">
                <a:latin typeface="Arial Narrow" panose="020B0606020202030204" pitchFamily="34" charset="0"/>
              </a:rPr>
              <a:t>предусмотрев в нем </a:t>
            </a:r>
            <a:r>
              <a:rPr lang="ru-RU" sz="2000" dirty="0">
                <a:latin typeface="Arial Narrow" panose="020B0606020202030204" pitchFamily="34" charset="0"/>
              </a:rPr>
              <a:t>конкретные мероприятия и показатели по имущественной поддержке субъектов </a:t>
            </a:r>
            <a:r>
              <a:rPr lang="ru-RU" sz="2000" dirty="0" smtClean="0">
                <a:latin typeface="Arial Narrow" panose="020B0606020202030204" pitchFamily="34" charset="0"/>
              </a:rPr>
              <a:t>МСП,</a:t>
            </a:r>
            <a:r>
              <a:rPr lang="ru-RU" sz="1900" dirty="0" smtClean="0">
                <a:latin typeface="Arial Narrow" panose="020B0606020202030204" pitchFamily="34" charset="0"/>
              </a:rPr>
              <a:t> проинформировать Корпорацию </a:t>
            </a:r>
          </a:p>
          <a:p>
            <a:pPr algn="just"/>
            <a:r>
              <a:rPr lang="ru-RU" sz="1900" b="1" dirty="0" smtClean="0">
                <a:solidFill>
                  <a:srgbClr val="1F4E79"/>
                </a:solidFill>
                <a:latin typeface="Arial Narrow" panose="020B0606020202030204" pitchFamily="34" charset="0"/>
              </a:rPr>
              <a:t>до 14 июня 2019 г.</a:t>
            </a:r>
            <a:endParaRPr lang="ru-RU" sz="1900" b="1" dirty="0">
              <a:solidFill>
                <a:srgbClr val="1F4E79"/>
              </a:solidFill>
              <a:latin typeface="Arial Narrow" panose="020B0606020202030204" pitchFamily="34" charset="0"/>
            </a:endParaRPr>
          </a:p>
        </p:txBody>
      </p:sp>
      <p:cxnSp>
        <p:nvCxnSpPr>
          <p:cNvPr id="32" name="Прямая соединительная линия 31"/>
          <p:cNvCxnSpPr/>
          <p:nvPr/>
        </p:nvCxnSpPr>
        <p:spPr>
          <a:xfrm>
            <a:off x="437021" y="1904114"/>
            <a:ext cx="117856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3" name="Блок-схема: узел 32"/>
          <p:cNvSpPr/>
          <p:nvPr/>
        </p:nvSpPr>
        <p:spPr>
          <a:xfrm>
            <a:off x="366557" y="2091247"/>
            <a:ext cx="333488" cy="33348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Прямоугольник 33"/>
          <p:cNvSpPr/>
          <p:nvPr/>
        </p:nvSpPr>
        <p:spPr>
          <a:xfrm>
            <a:off x="335170" y="2077581"/>
            <a:ext cx="396262" cy="369332"/>
          </a:xfrm>
          <a:prstGeom prst="rect">
            <a:avLst/>
          </a:prstGeom>
        </p:spPr>
        <p:txBody>
          <a:bodyPr wrap="none">
            <a:spAutoFit/>
          </a:bodyPr>
          <a:lstStyle/>
          <a:p>
            <a:r>
              <a:rPr lang="ru-RU" b="1" u="sng" dirty="0" smtClean="0">
                <a:latin typeface="Arial Narrow" panose="020B0606020202030204" pitchFamily="34" charset="0"/>
              </a:rPr>
              <a:t>02</a:t>
            </a:r>
            <a:endParaRPr lang="ru-RU" b="1" u="sng" dirty="0">
              <a:latin typeface="Arial Narrow" panose="020B0606020202030204" pitchFamily="34" charset="0"/>
            </a:endParaRPr>
          </a:p>
        </p:txBody>
      </p:sp>
      <p:sp>
        <p:nvSpPr>
          <p:cNvPr id="35" name="Прямоугольник 34"/>
          <p:cNvSpPr/>
          <p:nvPr/>
        </p:nvSpPr>
        <p:spPr>
          <a:xfrm>
            <a:off x="809228" y="3776488"/>
            <a:ext cx="11468221" cy="1261884"/>
          </a:xfrm>
          <a:prstGeom prst="rect">
            <a:avLst/>
          </a:prstGeom>
          <a:noFill/>
        </p:spPr>
        <p:txBody>
          <a:bodyPr wrap="square">
            <a:spAutoFit/>
          </a:bodyPr>
          <a:lstStyle/>
          <a:p>
            <a:pPr algn="just"/>
            <a:r>
              <a:rPr lang="ru-RU" sz="1900" b="1" dirty="0" smtClean="0">
                <a:latin typeface="Arial Narrow" panose="020B0606020202030204" pitchFamily="34" charset="0"/>
              </a:rPr>
              <a:t>Включить в </a:t>
            </a:r>
            <a:r>
              <a:rPr lang="ru-RU" sz="1900" b="1" dirty="0">
                <a:latin typeface="Arial Narrow" panose="020B0606020202030204" pitchFamily="34" charset="0"/>
              </a:rPr>
              <a:t>программу по управлению государственным, муниципальным имуществом </a:t>
            </a:r>
            <a:r>
              <a:rPr lang="ru-RU" sz="1900" b="1" dirty="0" smtClean="0">
                <a:latin typeface="Arial Narrow" panose="020B0606020202030204" pitchFamily="34" charset="0"/>
              </a:rPr>
              <a:t>комплекс </a:t>
            </a:r>
            <a:r>
              <a:rPr lang="ru-RU" sz="1900" b="1" dirty="0">
                <a:latin typeface="Arial Narrow" panose="020B0606020202030204" pitchFamily="34" charset="0"/>
              </a:rPr>
              <a:t>мер, </a:t>
            </a:r>
            <a:r>
              <a:rPr lang="ru-RU" sz="1900" dirty="0">
                <a:latin typeface="Arial Narrow" panose="020B0606020202030204" pitchFamily="34" charset="0"/>
              </a:rPr>
              <a:t>направленных на совершенствование механизма имущественной поддержки, использования </a:t>
            </a:r>
            <a:r>
              <a:rPr lang="ru-RU" sz="1900" dirty="0" smtClean="0">
                <a:latin typeface="Arial Narrow" panose="020B0606020202030204" pitchFamily="34" charset="0"/>
              </a:rPr>
              <a:t>имущественного </a:t>
            </a:r>
            <a:r>
              <a:rPr lang="ru-RU" sz="1900" dirty="0">
                <a:latin typeface="Arial Narrow" panose="020B0606020202030204" pitchFamily="34" charset="0"/>
              </a:rPr>
              <a:t>потенциала для расширения такой </a:t>
            </a:r>
            <a:r>
              <a:rPr lang="ru-RU" sz="1900" dirty="0" smtClean="0">
                <a:latin typeface="Arial Narrow" panose="020B0606020202030204" pitchFamily="34" charset="0"/>
              </a:rPr>
              <a:t>поддержки  </a:t>
            </a:r>
          </a:p>
          <a:p>
            <a:pPr algn="just"/>
            <a:r>
              <a:rPr lang="ru-RU" sz="1900" b="1" dirty="0" smtClean="0">
                <a:solidFill>
                  <a:srgbClr val="1F4E79"/>
                </a:solidFill>
                <a:latin typeface="Arial Narrow" panose="020B0606020202030204" pitchFamily="34" charset="0"/>
              </a:rPr>
              <a:t>до 1 августа 2019 г.</a:t>
            </a:r>
            <a:endParaRPr lang="ru-RU" sz="1900" dirty="0">
              <a:solidFill>
                <a:srgbClr val="1F4E79"/>
              </a:solidFill>
              <a:latin typeface="Arial Narrow" panose="020B0606020202030204" pitchFamily="34" charset="0"/>
            </a:endParaRPr>
          </a:p>
        </p:txBody>
      </p:sp>
      <p:sp>
        <p:nvSpPr>
          <p:cNvPr id="41" name="Блок-схема: узел 40"/>
          <p:cNvSpPr/>
          <p:nvPr/>
        </p:nvSpPr>
        <p:spPr>
          <a:xfrm>
            <a:off x="335170" y="5310490"/>
            <a:ext cx="333488" cy="33348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2" name="Прямоугольник 41"/>
          <p:cNvSpPr/>
          <p:nvPr/>
        </p:nvSpPr>
        <p:spPr>
          <a:xfrm>
            <a:off x="329852" y="5286932"/>
            <a:ext cx="396262" cy="369332"/>
          </a:xfrm>
          <a:prstGeom prst="rect">
            <a:avLst/>
          </a:prstGeom>
        </p:spPr>
        <p:txBody>
          <a:bodyPr wrap="none">
            <a:spAutoFit/>
          </a:bodyPr>
          <a:lstStyle/>
          <a:p>
            <a:r>
              <a:rPr lang="ru-RU" b="1" u="sng" dirty="0" smtClean="0">
                <a:latin typeface="Arial Narrow" panose="020B0606020202030204" pitchFamily="34" charset="0"/>
              </a:rPr>
              <a:t>04</a:t>
            </a:r>
            <a:endParaRPr lang="ru-RU" b="1" u="sng" dirty="0">
              <a:latin typeface="Arial Narrow" panose="020B0606020202030204" pitchFamily="34" charset="0"/>
            </a:endParaRPr>
          </a:p>
        </p:txBody>
      </p:sp>
      <p:sp>
        <p:nvSpPr>
          <p:cNvPr id="43" name="Прямоугольник 42"/>
          <p:cNvSpPr/>
          <p:nvPr/>
        </p:nvSpPr>
        <p:spPr>
          <a:xfrm>
            <a:off x="809005" y="6602683"/>
            <a:ext cx="11468221" cy="1261884"/>
          </a:xfrm>
          <a:prstGeom prst="rect">
            <a:avLst/>
          </a:prstGeom>
          <a:noFill/>
        </p:spPr>
        <p:txBody>
          <a:bodyPr wrap="square">
            <a:spAutoFit/>
          </a:bodyPr>
          <a:lstStyle/>
          <a:p>
            <a:r>
              <a:rPr lang="ru-RU" sz="1900" b="1" dirty="0" smtClean="0">
                <a:latin typeface="Arial Narrow" panose="020B0606020202030204" pitchFamily="34" charset="0"/>
              </a:rPr>
              <a:t>В части перечней государственного и муниципального имущества </a:t>
            </a:r>
            <a:r>
              <a:rPr lang="ru-RU" sz="1900" b="1" dirty="0" smtClean="0">
                <a:solidFill>
                  <a:srgbClr val="FF6600"/>
                </a:solidFill>
                <a:latin typeface="Arial Narrow" panose="020B0606020202030204" pitchFamily="34" charset="0"/>
              </a:rPr>
              <a:t>до </a:t>
            </a:r>
            <a:r>
              <a:rPr lang="ru-RU" sz="1900" b="1" dirty="0">
                <a:solidFill>
                  <a:srgbClr val="FF6600"/>
                </a:solidFill>
                <a:latin typeface="Arial Narrow" panose="020B0606020202030204" pitchFamily="34" charset="0"/>
              </a:rPr>
              <a:t>конца </a:t>
            </a:r>
            <a:r>
              <a:rPr lang="ru-RU" sz="1900" b="1" dirty="0" smtClean="0">
                <a:solidFill>
                  <a:srgbClr val="FF6600"/>
                </a:solidFill>
                <a:latin typeface="Arial Narrow" panose="020B0606020202030204" pitchFamily="34" charset="0"/>
              </a:rPr>
              <a:t>2 </a:t>
            </a:r>
            <a:r>
              <a:rPr lang="ru-RU" sz="1900" b="1" dirty="0">
                <a:solidFill>
                  <a:srgbClr val="FF6600"/>
                </a:solidFill>
                <a:latin typeface="Arial Narrow" panose="020B0606020202030204" pitchFamily="34" charset="0"/>
              </a:rPr>
              <a:t>квартала 2019 г</a:t>
            </a:r>
            <a:r>
              <a:rPr lang="ru-RU" sz="1900" b="1" dirty="0" smtClean="0">
                <a:solidFill>
                  <a:srgbClr val="FF6600"/>
                </a:solidFill>
                <a:latin typeface="Arial Narrow" panose="020B0606020202030204" pitchFamily="34" charset="0"/>
              </a:rPr>
              <a:t>.:</a:t>
            </a:r>
          </a:p>
          <a:p>
            <a:pPr marL="285750" indent="-285750">
              <a:buFontTx/>
              <a:buChar char="-"/>
            </a:pPr>
            <a:r>
              <a:rPr lang="ru-RU" sz="1900" dirty="0" smtClean="0">
                <a:latin typeface="Arial Narrow" panose="020B0606020202030204" pitchFamily="34" charset="0"/>
              </a:rPr>
              <a:t>дополнить их земельными </a:t>
            </a:r>
            <a:r>
              <a:rPr lang="ru-RU" sz="1900" dirty="0">
                <a:latin typeface="Arial Narrow" panose="020B0606020202030204" pitchFamily="34" charset="0"/>
              </a:rPr>
              <a:t>участками, </a:t>
            </a:r>
            <a:r>
              <a:rPr lang="ru-RU" sz="1900" dirty="0" smtClean="0">
                <a:latin typeface="Arial Narrow" panose="020B0606020202030204" pitchFamily="34" charset="0"/>
              </a:rPr>
              <a:t>имуществом</a:t>
            </a:r>
            <a:r>
              <a:rPr lang="ru-RU" sz="1900" dirty="0">
                <a:latin typeface="Arial Narrow" panose="020B0606020202030204" pitchFamily="34" charset="0"/>
              </a:rPr>
              <a:t>, закрепленным за учреждениями и предприятиями, не </a:t>
            </a:r>
            <a:r>
              <a:rPr lang="ru-RU" sz="1900" b="1" dirty="0">
                <a:latin typeface="Arial Narrow" panose="020B0606020202030204" pitchFamily="34" charset="0"/>
              </a:rPr>
              <a:t>менее чем на </a:t>
            </a:r>
            <a:r>
              <a:rPr lang="ru-RU" sz="1900" b="1" dirty="0" smtClean="0">
                <a:latin typeface="Arial Narrow" panose="020B0606020202030204" pitchFamily="34" charset="0"/>
              </a:rPr>
              <a:t>1 объект</a:t>
            </a:r>
            <a:r>
              <a:rPr lang="ru-RU" sz="1900" dirty="0" smtClean="0">
                <a:latin typeface="Arial Narrow" panose="020B0606020202030204" pitchFamily="34" charset="0"/>
              </a:rPr>
              <a:t>;</a:t>
            </a:r>
          </a:p>
          <a:p>
            <a:pPr marL="285750" indent="-285750">
              <a:buFontTx/>
              <a:buChar char="-"/>
            </a:pPr>
            <a:r>
              <a:rPr lang="ru-RU" sz="1900" dirty="0" smtClean="0">
                <a:latin typeface="Arial Narrow" panose="020B0606020202030204" pitchFamily="34" charset="0"/>
              </a:rPr>
              <a:t>утвердить перечни </a:t>
            </a:r>
            <a:r>
              <a:rPr lang="ru-RU" sz="1900" b="1" dirty="0" smtClean="0">
                <a:latin typeface="Arial Narrow" panose="020B0606020202030204" pitchFamily="34" charset="0"/>
              </a:rPr>
              <a:t>во всех оставшихся муниципальных образованиях</a:t>
            </a:r>
            <a:r>
              <a:rPr lang="ru-RU" sz="1900" dirty="0" smtClean="0">
                <a:latin typeface="Arial Narrow" panose="020B0606020202030204" pitchFamily="34" charset="0"/>
              </a:rPr>
              <a:t>.</a:t>
            </a:r>
          </a:p>
        </p:txBody>
      </p:sp>
      <p:sp>
        <p:nvSpPr>
          <p:cNvPr id="45" name="Блок-схема: узел 44"/>
          <p:cNvSpPr/>
          <p:nvPr/>
        </p:nvSpPr>
        <p:spPr>
          <a:xfrm>
            <a:off x="361239" y="3839205"/>
            <a:ext cx="333488" cy="33348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6" name="Прямоугольник 45"/>
          <p:cNvSpPr/>
          <p:nvPr/>
        </p:nvSpPr>
        <p:spPr>
          <a:xfrm>
            <a:off x="341523" y="3803360"/>
            <a:ext cx="396262" cy="369332"/>
          </a:xfrm>
          <a:prstGeom prst="rect">
            <a:avLst/>
          </a:prstGeom>
        </p:spPr>
        <p:txBody>
          <a:bodyPr wrap="none">
            <a:spAutoFit/>
          </a:bodyPr>
          <a:lstStyle/>
          <a:p>
            <a:r>
              <a:rPr lang="ru-RU" b="1" u="sng" dirty="0" smtClean="0">
                <a:latin typeface="Arial Narrow" panose="020B0606020202030204" pitchFamily="34" charset="0"/>
              </a:rPr>
              <a:t>03</a:t>
            </a:r>
            <a:endParaRPr lang="ru-RU" b="1" u="sng" dirty="0">
              <a:latin typeface="Arial Narrow" panose="020B0606020202030204" pitchFamily="34" charset="0"/>
            </a:endParaRPr>
          </a:p>
        </p:txBody>
      </p:sp>
      <p:sp>
        <p:nvSpPr>
          <p:cNvPr id="47" name="Прямоугольник 46"/>
          <p:cNvSpPr/>
          <p:nvPr/>
        </p:nvSpPr>
        <p:spPr>
          <a:xfrm>
            <a:off x="854782" y="1986829"/>
            <a:ext cx="11468221" cy="1661993"/>
          </a:xfrm>
          <a:prstGeom prst="rect">
            <a:avLst/>
          </a:prstGeom>
          <a:noFill/>
        </p:spPr>
        <p:txBody>
          <a:bodyPr wrap="square">
            <a:spAutoFit/>
          </a:bodyPr>
          <a:lstStyle/>
          <a:p>
            <a:r>
              <a:rPr lang="ru-RU" sz="1900" b="1" dirty="0">
                <a:latin typeface="Arial Narrow" panose="020B0606020202030204" pitchFamily="34" charset="0"/>
              </a:rPr>
              <a:t>Направить в </a:t>
            </a:r>
            <a:r>
              <a:rPr lang="ru-RU" sz="1900" b="1" dirty="0" smtClean="0">
                <a:latin typeface="Arial Narrow" panose="020B0606020202030204" pitchFamily="34" charset="0"/>
              </a:rPr>
              <a:t>Корпорацию:</a:t>
            </a:r>
          </a:p>
          <a:p>
            <a:r>
              <a:rPr lang="ru-RU" sz="1900" b="1" dirty="0" smtClean="0">
                <a:latin typeface="Arial Narrow" panose="020B0606020202030204" pitchFamily="34" charset="0"/>
              </a:rPr>
              <a:t>- позицию </a:t>
            </a:r>
            <a:r>
              <a:rPr lang="ru-RU" sz="1900" b="1" dirty="0">
                <a:latin typeface="Arial Narrow" panose="020B0606020202030204" pitchFamily="34" charset="0"/>
              </a:rPr>
              <a:t>субъекта Российской Федерации по проекту положения о коллегиальном органе </a:t>
            </a:r>
            <a:endParaRPr lang="ru-RU" b="1" dirty="0" smtClean="0">
              <a:latin typeface="Arial Narrow" panose="020B0606020202030204" pitchFamily="34" charset="0"/>
            </a:endParaRPr>
          </a:p>
          <a:p>
            <a:r>
              <a:rPr lang="ru-RU" b="1" dirty="0" smtClean="0">
                <a:solidFill>
                  <a:srgbClr val="FF6600"/>
                </a:solidFill>
                <a:latin typeface="Arial Narrow" panose="020B0606020202030204" pitchFamily="34" charset="0"/>
              </a:rPr>
              <a:t>до 17 мая 2019 г. </a:t>
            </a:r>
          </a:p>
          <a:p>
            <a:endParaRPr lang="ru-RU" sz="1000" b="1" dirty="0">
              <a:solidFill>
                <a:srgbClr val="FF6600"/>
              </a:solidFill>
              <a:latin typeface="Arial Narrow" panose="020B0606020202030204" pitchFamily="34" charset="0"/>
            </a:endParaRPr>
          </a:p>
          <a:p>
            <a:r>
              <a:rPr lang="ru-RU" b="1" dirty="0" smtClean="0">
                <a:latin typeface="Arial Narrow" panose="020B0606020202030204" pitchFamily="34" charset="0"/>
              </a:rPr>
              <a:t>- заполненную анкету «Практика ведения реестров государственного и муниципального имущества»</a:t>
            </a:r>
          </a:p>
          <a:p>
            <a:r>
              <a:rPr lang="ru-RU" b="1" dirty="0">
                <a:solidFill>
                  <a:srgbClr val="FF6600"/>
                </a:solidFill>
                <a:latin typeface="Arial Narrow" panose="020B0606020202030204" pitchFamily="34" charset="0"/>
              </a:rPr>
              <a:t>д</a:t>
            </a:r>
            <a:r>
              <a:rPr lang="ru-RU" b="1" dirty="0" smtClean="0">
                <a:solidFill>
                  <a:srgbClr val="FF6600"/>
                </a:solidFill>
                <a:latin typeface="Arial Narrow" panose="020B0606020202030204" pitchFamily="34" charset="0"/>
              </a:rPr>
              <a:t>о 24 мая 2019 г.</a:t>
            </a:r>
            <a:endParaRPr lang="ru-RU" dirty="0">
              <a:solidFill>
                <a:srgbClr val="FF6600"/>
              </a:solidFill>
              <a:latin typeface="Arial Narrow" panose="020B0606020202030204" pitchFamily="34" charset="0"/>
            </a:endParaRPr>
          </a:p>
        </p:txBody>
      </p:sp>
      <p:cxnSp>
        <p:nvCxnSpPr>
          <p:cNvPr id="48" name="Прямая соединительная линия 47"/>
          <p:cNvCxnSpPr/>
          <p:nvPr/>
        </p:nvCxnSpPr>
        <p:spPr>
          <a:xfrm flipV="1">
            <a:off x="425721" y="5033181"/>
            <a:ext cx="11841525" cy="6413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Прямая соединительная линия 20"/>
          <p:cNvCxnSpPr/>
          <p:nvPr/>
        </p:nvCxnSpPr>
        <p:spPr>
          <a:xfrm flipV="1">
            <a:off x="403651" y="6470662"/>
            <a:ext cx="11841525" cy="6413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Прямоугольник 21"/>
          <p:cNvSpPr/>
          <p:nvPr/>
        </p:nvSpPr>
        <p:spPr>
          <a:xfrm>
            <a:off x="805482" y="927287"/>
            <a:ext cx="11468221" cy="969496"/>
          </a:xfrm>
          <a:prstGeom prst="rect">
            <a:avLst/>
          </a:prstGeom>
          <a:noFill/>
        </p:spPr>
        <p:txBody>
          <a:bodyPr wrap="square">
            <a:spAutoFit/>
          </a:bodyPr>
          <a:lstStyle/>
          <a:p>
            <a:r>
              <a:rPr lang="ru-RU" sz="1900" b="1" dirty="0">
                <a:latin typeface="Arial Narrow" panose="020B0606020202030204" pitchFamily="34" charset="0"/>
              </a:rPr>
              <a:t>Опубликовать на официальных сайтах реестры государственного и муниципального имущества, а также разместить ссылки на указанные реестры в </a:t>
            </a:r>
            <a:r>
              <a:rPr lang="en-US" sz="1900" b="1" dirty="0">
                <a:latin typeface="Arial Narrow" panose="020B0606020202030204" pitchFamily="34" charset="0"/>
              </a:rPr>
              <a:t>Google</a:t>
            </a:r>
            <a:r>
              <a:rPr lang="ru-RU" sz="1900" b="1" dirty="0">
                <a:latin typeface="Arial Narrow" panose="020B0606020202030204" pitchFamily="34" charset="0"/>
              </a:rPr>
              <a:t>-форме, проинформировать </a:t>
            </a:r>
            <a:r>
              <a:rPr lang="ru-RU" sz="1900" b="1" dirty="0" smtClean="0">
                <a:latin typeface="Arial Narrow" panose="020B0606020202030204" pitchFamily="34" charset="0"/>
              </a:rPr>
              <a:t>Корпорацию  </a:t>
            </a:r>
          </a:p>
          <a:p>
            <a:r>
              <a:rPr lang="ru-RU" sz="1900" b="1" dirty="0" smtClean="0">
                <a:solidFill>
                  <a:srgbClr val="FF6600"/>
                </a:solidFill>
                <a:latin typeface="Arial Narrow" panose="020B0606020202030204" pitchFamily="34" charset="0"/>
              </a:rPr>
              <a:t>до 17 мая 2019 </a:t>
            </a:r>
            <a:r>
              <a:rPr lang="ru-RU" sz="1900" b="1" dirty="0">
                <a:solidFill>
                  <a:srgbClr val="FF6600"/>
                </a:solidFill>
                <a:latin typeface="Arial Narrow" panose="020B0606020202030204" pitchFamily="34" charset="0"/>
              </a:rPr>
              <a:t>г.</a:t>
            </a:r>
          </a:p>
        </p:txBody>
      </p:sp>
      <p:sp>
        <p:nvSpPr>
          <p:cNvPr id="23" name="Блок-схема: узел 22"/>
          <p:cNvSpPr/>
          <p:nvPr/>
        </p:nvSpPr>
        <p:spPr>
          <a:xfrm>
            <a:off x="404297" y="6711952"/>
            <a:ext cx="333488" cy="33348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Прямоугольник 24"/>
          <p:cNvSpPr/>
          <p:nvPr/>
        </p:nvSpPr>
        <p:spPr>
          <a:xfrm>
            <a:off x="372910" y="6685879"/>
            <a:ext cx="396262" cy="369332"/>
          </a:xfrm>
          <a:prstGeom prst="rect">
            <a:avLst/>
          </a:prstGeom>
        </p:spPr>
        <p:txBody>
          <a:bodyPr wrap="none">
            <a:spAutoFit/>
          </a:bodyPr>
          <a:lstStyle/>
          <a:p>
            <a:r>
              <a:rPr lang="ru-RU" b="1" u="sng" dirty="0" smtClean="0">
                <a:latin typeface="Arial Narrow" panose="020B0606020202030204" pitchFamily="34" charset="0"/>
              </a:rPr>
              <a:t>05</a:t>
            </a:r>
            <a:endParaRPr lang="ru-RU" b="1" u="sng" dirty="0">
              <a:latin typeface="Arial Narrow" panose="020B0606020202030204" pitchFamily="34" charset="0"/>
            </a:endParaRPr>
          </a:p>
        </p:txBody>
      </p:sp>
      <p:cxnSp>
        <p:nvCxnSpPr>
          <p:cNvPr id="28" name="Прямая соединительная линия 27"/>
          <p:cNvCxnSpPr/>
          <p:nvPr/>
        </p:nvCxnSpPr>
        <p:spPr>
          <a:xfrm>
            <a:off x="415658" y="3730564"/>
            <a:ext cx="117856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Номер слайда 1"/>
          <p:cNvSpPr>
            <a:spLocks noGrp="1"/>
          </p:cNvSpPr>
          <p:nvPr>
            <p:ph type="sldNum" sz="quarter" idx="12"/>
          </p:nvPr>
        </p:nvSpPr>
        <p:spPr>
          <a:xfrm>
            <a:off x="9619504" y="8170082"/>
            <a:ext cx="2834997" cy="460041"/>
          </a:xfrm>
        </p:spPr>
        <p:txBody>
          <a:bodyPr/>
          <a:lstStyle/>
          <a:p>
            <a:fld id="{9005E221-E10C-40C7-8143-48F6241B2838}" type="slidenum">
              <a:rPr lang="ru-RU" smtClean="0"/>
              <a:pPr/>
              <a:t>22</a:t>
            </a:fld>
            <a:endParaRPr lang="ru-RU" dirty="0"/>
          </a:p>
        </p:txBody>
      </p:sp>
    </p:spTree>
    <p:extLst>
      <p:ext uri="{BB962C8B-B14F-4D97-AF65-F5344CB8AC3E}">
        <p14:creationId xmlns:p14="http://schemas.microsoft.com/office/powerpoint/2010/main" val="2781824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3250047"/>
            <a:ext cx="12599988" cy="1663558"/>
          </a:xfrm>
          <a:prstGeom prst="rect">
            <a:avLst/>
          </a:prstGeom>
          <a:solidFill>
            <a:schemeClr val="accent1">
              <a:lumMod val="50000"/>
            </a:schemeClr>
          </a:solidFill>
        </p:spPr>
        <p:txBody>
          <a:bodyPr vert="horz" lIns="91440" tIns="45720" rIns="91440" bIns="45720" rtlCol="0" anchor="ctr" anchorCtr="0">
            <a:normAutofit/>
          </a:bodyPr>
          <a:lstStyle>
            <a:lvl1pPr algn="l" defTabSz="1152144" rtl="0" eaLnBrk="1" latinLnBrk="0" hangingPunct="1">
              <a:lnSpc>
                <a:spcPct val="90000"/>
              </a:lnSpc>
              <a:spcBef>
                <a:spcPct val="0"/>
              </a:spcBef>
              <a:buNone/>
              <a:defRPr sz="7560" kern="1200">
                <a:solidFill>
                  <a:schemeClr val="tx1"/>
                </a:solidFill>
                <a:latin typeface="+mj-lt"/>
                <a:ea typeface="+mj-ea"/>
                <a:cs typeface="+mj-cs"/>
              </a:defRPr>
            </a:lvl1pPr>
          </a:lstStyle>
          <a:p>
            <a:pPr marL="360000"/>
            <a:r>
              <a:rPr lang="ru-RU" sz="3200" b="1" dirty="0" smtClean="0">
                <a:solidFill>
                  <a:schemeClr val="bg1"/>
                </a:solidFill>
                <a:latin typeface="Arial Narrow" panose="020B0606020202030204" pitchFamily="34" charset="0"/>
                <a:cs typeface="Arial" panose="020B0604020202020204" pitchFamily="34" charset="0"/>
              </a:rPr>
              <a:t>Утверждение планов-графиков («дорожных карт») </a:t>
            </a:r>
          </a:p>
          <a:p>
            <a:pPr marL="360000"/>
            <a:r>
              <a:rPr lang="ru-RU" sz="3200" b="1" dirty="0" smtClean="0">
                <a:solidFill>
                  <a:schemeClr val="bg1"/>
                </a:solidFill>
                <a:latin typeface="Arial Narrow" panose="020B0606020202030204" pitchFamily="34" charset="0"/>
                <a:cs typeface="Arial" panose="020B0604020202020204" pitchFamily="34" charset="0"/>
              </a:rPr>
              <a:t>по развитию малого и среднего предпринимательства на 2019 год</a:t>
            </a:r>
            <a:endParaRPr lang="ru-RU" sz="3200" b="1" dirty="0">
              <a:solidFill>
                <a:schemeClr val="bg1"/>
              </a:solidFill>
              <a:latin typeface="Arial Narrow" panose="020B0606020202030204" pitchFamily="34" charset="0"/>
              <a:cs typeface="Arial" panose="020B0604020202020204" pitchFamily="34" charset="0"/>
            </a:endParaRP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161348" cy="1893038"/>
          </a:xfrm>
          <a:prstGeom prst="rect">
            <a:avLst/>
          </a:prstGeom>
        </p:spPr>
      </p:pic>
      <p:sp>
        <p:nvSpPr>
          <p:cNvPr id="3" name="Номер слайда 2"/>
          <p:cNvSpPr>
            <a:spLocks noGrp="1"/>
          </p:cNvSpPr>
          <p:nvPr>
            <p:ph type="sldNum" sz="quarter" idx="12"/>
          </p:nvPr>
        </p:nvSpPr>
        <p:spPr>
          <a:xfrm>
            <a:off x="9621755" y="8180722"/>
            <a:ext cx="2834997" cy="460041"/>
          </a:xfrm>
        </p:spPr>
        <p:txBody>
          <a:bodyPr/>
          <a:lstStyle/>
          <a:p>
            <a:fld id="{9005E221-E10C-40C7-8143-48F6241B2838}" type="slidenum">
              <a:rPr lang="ru-RU" smtClean="0"/>
              <a:pPr/>
              <a:t>23</a:t>
            </a:fld>
            <a:endParaRPr lang="ru-RU" dirty="0"/>
          </a:p>
        </p:txBody>
      </p:sp>
    </p:spTree>
    <p:extLst>
      <p:ext uri="{BB962C8B-B14F-4D97-AF65-F5344CB8AC3E}">
        <p14:creationId xmlns:p14="http://schemas.microsoft.com/office/powerpoint/2010/main" val="63271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flipV="1">
            <a:off x="147493" y="839096"/>
            <a:ext cx="12030163" cy="4784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15381" y="186786"/>
            <a:ext cx="10266673" cy="655269"/>
          </a:xfrm>
          <a:prstGeom prst="rect">
            <a:avLst/>
          </a:prstGeom>
          <a:noFill/>
        </p:spPr>
        <p:txBody>
          <a:bodyPr wrap="square" lIns="59057" tIns="29528" rIns="0" bIns="29528" rtlCol="0" anchor="ctr">
            <a:noAutofit/>
          </a:bodyPr>
          <a:lstStyle/>
          <a:p>
            <a:pPr>
              <a:defRPr/>
            </a:pPr>
            <a:r>
              <a:rPr lang="ru-RU" altLang="ru-RU" sz="2000" b="1" dirty="0" smtClean="0">
                <a:solidFill>
                  <a:schemeClr val="accent1">
                    <a:lumMod val="50000"/>
                  </a:schemeClr>
                </a:solidFill>
                <a:latin typeface="Arial Narrow" panose="020B0606020202030204" pitchFamily="34" charset="0"/>
                <a:ea typeface="Tahoma" pitchFamily="34" charset="0"/>
                <a:cs typeface="Tahoma" pitchFamily="34" charset="0"/>
              </a:rPr>
              <a:t>Типовые ошибки при утверждении дорожных карт субъектами РФ 1/2</a:t>
            </a:r>
            <a:endParaRPr lang="ru-RU" altLang="ru-RU" sz="2000" b="1" dirty="0">
              <a:solidFill>
                <a:schemeClr val="accent1">
                  <a:lumMod val="50000"/>
                </a:schemeClr>
              </a:solidFill>
              <a:latin typeface="Arial Narrow" panose="020B0606020202030204" pitchFamily="34" charset="0"/>
              <a:ea typeface="Tahoma" pitchFamily="34" charset="0"/>
              <a:cs typeface="Tahoma" pitchFamily="34" charset="0"/>
            </a:endParaRPr>
          </a:p>
        </p:txBody>
      </p:sp>
      <p:sp>
        <p:nvSpPr>
          <p:cNvPr id="29" name="Блок-схема: узел 28"/>
          <p:cNvSpPr/>
          <p:nvPr/>
        </p:nvSpPr>
        <p:spPr>
          <a:xfrm>
            <a:off x="356875" y="1570549"/>
            <a:ext cx="333488" cy="33348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Прямоугольник 29"/>
          <p:cNvSpPr/>
          <p:nvPr/>
        </p:nvSpPr>
        <p:spPr>
          <a:xfrm>
            <a:off x="339031" y="1578818"/>
            <a:ext cx="396262" cy="369332"/>
          </a:xfrm>
          <a:prstGeom prst="rect">
            <a:avLst/>
          </a:prstGeom>
        </p:spPr>
        <p:txBody>
          <a:bodyPr wrap="none">
            <a:spAutoFit/>
          </a:bodyPr>
          <a:lstStyle/>
          <a:p>
            <a:r>
              <a:rPr lang="ru-RU" b="1" u="sng" dirty="0" smtClean="0">
                <a:latin typeface="Arial Narrow" panose="020B0606020202030204" pitchFamily="34" charset="0"/>
              </a:rPr>
              <a:t>01</a:t>
            </a:r>
            <a:endParaRPr lang="ru-RU" b="1" u="sng" dirty="0">
              <a:latin typeface="Arial Narrow" panose="020B0606020202030204" pitchFamily="34" charset="0"/>
            </a:endParaRPr>
          </a:p>
        </p:txBody>
      </p:sp>
      <p:sp>
        <p:nvSpPr>
          <p:cNvPr id="41" name="Блок-схема: узел 40"/>
          <p:cNvSpPr/>
          <p:nvPr/>
        </p:nvSpPr>
        <p:spPr>
          <a:xfrm>
            <a:off x="334118" y="5941166"/>
            <a:ext cx="333488" cy="33348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2" name="Прямоугольник 41"/>
          <p:cNvSpPr/>
          <p:nvPr/>
        </p:nvSpPr>
        <p:spPr>
          <a:xfrm>
            <a:off x="329852" y="5924921"/>
            <a:ext cx="396262" cy="369332"/>
          </a:xfrm>
          <a:prstGeom prst="rect">
            <a:avLst/>
          </a:prstGeom>
        </p:spPr>
        <p:txBody>
          <a:bodyPr wrap="none">
            <a:spAutoFit/>
          </a:bodyPr>
          <a:lstStyle/>
          <a:p>
            <a:r>
              <a:rPr lang="ru-RU" b="1" u="sng" dirty="0" smtClean="0">
                <a:latin typeface="Arial Narrow" panose="020B0606020202030204" pitchFamily="34" charset="0"/>
              </a:rPr>
              <a:t>03</a:t>
            </a:r>
            <a:endParaRPr lang="ru-RU" b="1" u="sng" dirty="0">
              <a:latin typeface="Arial Narrow" panose="020B0606020202030204" pitchFamily="34" charset="0"/>
            </a:endParaRPr>
          </a:p>
        </p:txBody>
      </p:sp>
      <p:sp>
        <p:nvSpPr>
          <p:cNvPr id="45" name="Блок-схема: узел 44"/>
          <p:cNvSpPr/>
          <p:nvPr/>
        </p:nvSpPr>
        <p:spPr>
          <a:xfrm>
            <a:off x="361239" y="3839205"/>
            <a:ext cx="333488" cy="33348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6" name="Прямоугольник 45"/>
          <p:cNvSpPr/>
          <p:nvPr/>
        </p:nvSpPr>
        <p:spPr>
          <a:xfrm>
            <a:off x="325968" y="3818353"/>
            <a:ext cx="396262" cy="369332"/>
          </a:xfrm>
          <a:prstGeom prst="rect">
            <a:avLst/>
          </a:prstGeom>
        </p:spPr>
        <p:txBody>
          <a:bodyPr wrap="none">
            <a:spAutoFit/>
          </a:bodyPr>
          <a:lstStyle/>
          <a:p>
            <a:r>
              <a:rPr lang="ru-RU" b="1" u="sng" dirty="0" smtClean="0">
                <a:latin typeface="Arial Narrow" panose="020B0606020202030204" pitchFamily="34" charset="0"/>
              </a:rPr>
              <a:t>02</a:t>
            </a:r>
            <a:endParaRPr lang="ru-RU" b="1" u="sng" dirty="0">
              <a:latin typeface="Arial Narrow" panose="020B0606020202030204" pitchFamily="34" charset="0"/>
            </a:endParaRPr>
          </a:p>
        </p:txBody>
      </p:sp>
      <p:cxnSp>
        <p:nvCxnSpPr>
          <p:cNvPr id="48" name="Прямая соединительная линия 47"/>
          <p:cNvCxnSpPr/>
          <p:nvPr/>
        </p:nvCxnSpPr>
        <p:spPr>
          <a:xfrm flipV="1">
            <a:off x="355639" y="5157424"/>
            <a:ext cx="11841525" cy="6413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Прямая соединительная линия 20"/>
          <p:cNvCxnSpPr/>
          <p:nvPr/>
        </p:nvCxnSpPr>
        <p:spPr>
          <a:xfrm flipV="1">
            <a:off x="361239" y="7196353"/>
            <a:ext cx="11841525" cy="6413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Прямая соединительная линия 27"/>
          <p:cNvCxnSpPr/>
          <p:nvPr/>
        </p:nvCxnSpPr>
        <p:spPr>
          <a:xfrm>
            <a:off x="453683" y="3112646"/>
            <a:ext cx="117856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Номер слайда 1"/>
          <p:cNvSpPr>
            <a:spLocks noGrp="1"/>
          </p:cNvSpPr>
          <p:nvPr>
            <p:ph type="sldNum" sz="quarter" idx="12"/>
          </p:nvPr>
        </p:nvSpPr>
        <p:spPr>
          <a:xfrm>
            <a:off x="9619504" y="8170082"/>
            <a:ext cx="2834997" cy="460041"/>
          </a:xfrm>
        </p:spPr>
        <p:txBody>
          <a:bodyPr/>
          <a:lstStyle/>
          <a:p>
            <a:fld id="{9005E221-E10C-40C7-8143-48F6241B2838}" type="slidenum">
              <a:rPr lang="ru-RU" smtClean="0"/>
              <a:pPr/>
              <a:t>24</a:t>
            </a:fld>
            <a:endParaRPr lang="ru-RU" dirty="0"/>
          </a:p>
        </p:txBody>
      </p:sp>
      <p:graphicFrame>
        <p:nvGraphicFramePr>
          <p:cNvPr id="4" name="Объект 3"/>
          <p:cNvGraphicFramePr>
            <a:graphicFrameLocks noChangeAspect="1"/>
          </p:cNvGraphicFramePr>
          <p:nvPr>
            <p:extLst>
              <p:ext uri="{D42A27DB-BD31-4B8C-83A1-F6EECF244321}">
                <p14:modId xmlns:p14="http://schemas.microsoft.com/office/powerpoint/2010/main" val="2875291737"/>
              </p:ext>
            </p:extLst>
          </p:nvPr>
        </p:nvGraphicFramePr>
        <p:xfrm>
          <a:off x="769173" y="1023078"/>
          <a:ext cx="11408484" cy="1533525"/>
        </p:xfrm>
        <a:graphic>
          <a:graphicData uri="http://schemas.openxmlformats.org/presentationml/2006/ole">
            <mc:AlternateContent xmlns:mc="http://schemas.openxmlformats.org/markup-compatibility/2006">
              <mc:Choice xmlns:v="urn:schemas-microsoft-com:vml" Requires="v">
                <p:oleObj spid="_x0000_s1041" name="Лист" r:id="rId3" imgW="11687302" imgH="1533600" progId="Excel.Sheet.12">
                  <p:embed/>
                </p:oleObj>
              </mc:Choice>
              <mc:Fallback>
                <p:oleObj name="Лист" r:id="rId3" imgW="11687302" imgH="1533600" progId="Excel.Sheet.12">
                  <p:embed/>
                  <p:pic>
                    <p:nvPicPr>
                      <p:cNvPr id="0" name=""/>
                      <p:cNvPicPr/>
                      <p:nvPr/>
                    </p:nvPicPr>
                    <p:blipFill>
                      <a:blip r:embed="rId4"/>
                      <a:stretch>
                        <a:fillRect/>
                      </a:stretch>
                    </p:blipFill>
                    <p:spPr>
                      <a:xfrm>
                        <a:off x="769173" y="1023078"/>
                        <a:ext cx="11408484" cy="1533525"/>
                      </a:xfrm>
                      <a:prstGeom prst="rect">
                        <a:avLst/>
                      </a:prstGeom>
                    </p:spPr>
                  </p:pic>
                </p:oleObj>
              </mc:Fallback>
            </mc:AlternateContent>
          </a:graphicData>
        </a:graphic>
      </p:graphicFrame>
      <p:sp>
        <p:nvSpPr>
          <p:cNvPr id="5" name="Прямоугольник 4"/>
          <p:cNvSpPr/>
          <p:nvPr/>
        </p:nvSpPr>
        <p:spPr>
          <a:xfrm>
            <a:off x="9110544" y="1047657"/>
            <a:ext cx="2862919" cy="6433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6" name="Объект 35"/>
          <p:cNvGraphicFramePr>
            <a:graphicFrameLocks noChangeAspect="1"/>
          </p:cNvGraphicFramePr>
          <p:nvPr>
            <p:extLst>
              <p:ext uri="{D42A27DB-BD31-4B8C-83A1-F6EECF244321}">
                <p14:modId xmlns:p14="http://schemas.microsoft.com/office/powerpoint/2010/main" val="2031174387"/>
              </p:ext>
            </p:extLst>
          </p:nvPr>
        </p:nvGraphicFramePr>
        <p:xfrm>
          <a:off x="737785" y="3189775"/>
          <a:ext cx="6619875" cy="1914525"/>
        </p:xfrm>
        <a:graphic>
          <a:graphicData uri="http://schemas.openxmlformats.org/presentationml/2006/ole">
            <mc:AlternateContent xmlns:mc="http://schemas.openxmlformats.org/markup-compatibility/2006">
              <mc:Choice xmlns:v="urn:schemas-microsoft-com:vml" Requires="v">
                <p:oleObj spid="_x0000_s1042" name="Лист" r:id="rId5" imgW="6619878" imgH="1914570" progId="Excel.Sheet.12">
                  <p:embed/>
                </p:oleObj>
              </mc:Choice>
              <mc:Fallback>
                <p:oleObj name="Лист" r:id="rId5" imgW="6619878" imgH="1914570" progId="Excel.Sheet.12">
                  <p:embed/>
                  <p:pic>
                    <p:nvPicPr>
                      <p:cNvPr id="8" name="Объект 7"/>
                      <p:cNvPicPr/>
                      <p:nvPr/>
                    </p:nvPicPr>
                    <p:blipFill>
                      <a:blip r:embed="rId6"/>
                      <a:stretch>
                        <a:fillRect/>
                      </a:stretch>
                    </p:blipFill>
                    <p:spPr>
                      <a:xfrm>
                        <a:off x="737785" y="3189775"/>
                        <a:ext cx="6619875" cy="1914525"/>
                      </a:xfrm>
                      <a:prstGeom prst="rect">
                        <a:avLst/>
                      </a:prstGeom>
                    </p:spPr>
                  </p:pic>
                </p:oleObj>
              </mc:Fallback>
            </mc:AlternateContent>
          </a:graphicData>
        </a:graphic>
      </p:graphicFrame>
      <p:graphicFrame>
        <p:nvGraphicFramePr>
          <p:cNvPr id="37" name="Объект 36"/>
          <p:cNvGraphicFramePr>
            <a:graphicFrameLocks noChangeAspect="1"/>
          </p:cNvGraphicFramePr>
          <p:nvPr>
            <p:extLst>
              <p:ext uri="{D42A27DB-BD31-4B8C-83A1-F6EECF244321}">
                <p14:modId xmlns:p14="http://schemas.microsoft.com/office/powerpoint/2010/main" val="1203142447"/>
              </p:ext>
            </p:extLst>
          </p:nvPr>
        </p:nvGraphicFramePr>
        <p:xfrm>
          <a:off x="747730" y="5442195"/>
          <a:ext cx="6619875" cy="1533525"/>
        </p:xfrm>
        <a:graphic>
          <a:graphicData uri="http://schemas.openxmlformats.org/presentationml/2006/ole">
            <mc:AlternateContent xmlns:mc="http://schemas.openxmlformats.org/markup-compatibility/2006">
              <mc:Choice xmlns:v="urn:schemas-microsoft-com:vml" Requires="v">
                <p:oleObj spid="_x0000_s1043" name="Лист" r:id="rId7" imgW="6619878" imgH="1533600" progId="Excel.Sheet.12">
                  <p:embed/>
                </p:oleObj>
              </mc:Choice>
              <mc:Fallback>
                <p:oleObj name="Лист" r:id="rId7" imgW="6619878" imgH="1533600" progId="Excel.Sheet.12">
                  <p:embed/>
                  <p:pic>
                    <p:nvPicPr>
                      <p:cNvPr id="7" name="Объект 6"/>
                      <p:cNvPicPr/>
                      <p:nvPr/>
                    </p:nvPicPr>
                    <p:blipFill>
                      <a:blip r:embed="rId8"/>
                      <a:stretch>
                        <a:fillRect/>
                      </a:stretch>
                    </p:blipFill>
                    <p:spPr>
                      <a:xfrm>
                        <a:off x="747730" y="5442195"/>
                        <a:ext cx="6619875" cy="1533525"/>
                      </a:xfrm>
                      <a:prstGeom prst="rect">
                        <a:avLst/>
                      </a:prstGeom>
                    </p:spPr>
                  </p:pic>
                </p:oleObj>
              </mc:Fallback>
            </mc:AlternateContent>
          </a:graphicData>
        </a:graphic>
      </p:graphicFrame>
      <p:sp>
        <p:nvSpPr>
          <p:cNvPr id="13" name="TextBox 12"/>
          <p:cNvSpPr txBox="1"/>
          <p:nvPr/>
        </p:nvSpPr>
        <p:spPr>
          <a:xfrm>
            <a:off x="712825" y="2488409"/>
            <a:ext cx="11741676" cy="646331"/>
          </a:xfrm>
          <a:prstGeom prst="rect">
            <a:avLst/>
          </a:prstGeom>
          <a:noFill/>
        </p:spPr>
        <p:txBody>
          <a:bodyPr wrap="none" rtlCol="0">
            <a:spAutoFit/>
          </a:bodyPr>
          <a:lstStyle/>
          <a:p>
            <a:r>
              <a:rPr lang="ru-RU" dirty="0" smtClean="0"/>
              <a:t>В пункте 3.1. необходимо указывать не только инфраструктуру поддержки, реализующую программы по тренингам, </a:t>
            </a:r>
          </a:p>
          <a:p>
            <a:r>
              <a:rPr lang="ru-RU" dirty="0" smtClean="0"/>
              <a:t>но и </a:t>
            </a:r>
            <a:r>
              <a:rPr lang="ru-RU" b="1" dirty="0" smtClean="0"/>
              <a:t>курирующий ОГВ субъекта РФ</a:t>
            </a:r>
            <a:endParaRPr lang="ru-RU" dirty="0"/>
          </a:p>
        </p:txBody>
      </p:sp>
      <p:sp>
        <p:nvSpPr>
          <p:cNvPr id="14" name="TextBox 13"/>
          <p:cNvSpPr txBox="1"/>
          <p:nvPr/>
        </p:nvSpPr>
        <p:spPr>
          <a:xfrm>
            <a:off x="7400718" y="3530735"/>
            <a:ext cx="4926541" cy="923330"/>
          </a:xfrm>
          <a:prstGeom prst="rect">
            <a:avLst/>
          </a:prstGeom>
          <a:noFill/>
        </p:spPr>
        <p:txBody>
          <a:bodyPr wrap="none" rtlCol="0">
            <a:spAutoFit/>
          </a:bodyPr>
          <a:lstStyle/>
          <a:p>
            <a:r>
              <a:rPr lang="ru-RU" dirty="0" smtClean="0"/>
              <a:t>В пункте 6.1 необходимо вместо слова «Число» </a:t>
            </a:r>
          </a:p>
          <a:p>
            <a:r>
              <a:rPr lang="ru-RU" dirty="0" smtClean="0"/>
              <a:t>указать </a:t>
            </a:r>
            <a:r>
              <a:rPr lang="ru-RU" b="1" dirty="0" smtClean="0"/>
              <a:t>конкретное значение показателя </a:t>
            </a:r>
          </a:p>
          <a:p>
            <a:r>
              <a:rPr lang="ru-RU" b="1" dirty="0" smtClean="0"/>
              <a:t>для каждого субъекта РФ</a:t>
            </a:r>
            <a:endParaRPr lang="ru-RU" b="1" dirty="0"/>
          </a:p>
        </p:txBody>
      </p:sp>
      <p:sp>
        <p:nvSpPr>
          <p:cNvPr id="38" name="TextBox 37"/>
          <p:cNvSpPr txBox="1"/>
          <p:nvPr/>
        </p:nvSpPr>
        <p:spPr>
          <a:xfrm>
            <a:off x="7400718" y="5553419"/>
            <a:ext cx="5054012" cy="923330"/>
          </a:xfrm>
          <a:prstGeom prst="rect">
            <a:avLst/>
          </a:prstGeom>
          <a:noFill/>
        </p:spPr>
        <p:txBody>
          <a:bodyPr wrap="none" rtlCol="0">
            <a:spAutoFit/>
          </a:bodyPr>
          <a:lstStyle/>
          <a:p>
            <a:r>
              <a:rPr lang="ru-RU" dirty="0" smtClean="0"/>
              <a:t>В пункте 9.1 необходимо перед сноской (***) </a:t>
            </a:r>
          </a:p>
          <a:p>
            <a:r>
              <a:rPr lang="ru-RU" dirty="0" smtClean="0"/>
              <a:t>указать </a:t>
            </a:r>
            <a:r>
              <a:rPr lang="ru-RU" b="1" dirty="0" smtClean="0"/>
              <a:t>конкретное количество заявок в квартал</a:t>
            </a:r>
          </a:p>
          <a:p>
            <a:r>
              <a:rPr lang="ru-RU" b="1" dirty="0" smtClean="0"/>
              <a:t>для каждого субъекта РФ</a:t>
            </a:r>
          </a:p>
        </p:txBody>
      </p:sp>
      <p:sp>
        <p:nvSpPr>
          <p:cNvPr id="39" name="Прямоугольник 38"/>
          <p:cNvSpPr/>
          <p:nvPr/>
        </p:nvSpPr>
        <p:spPr>
          <a:xfrm>
            <a:off x="4441075" y="3233442"/>
            <a:ext cx="424223" cy="2673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Прямоугольник 39"/>
          <p:cNvSpPr/>
          <p:nvPr/>
        </p:nvSpPr>
        <p:spPr>
          <a:xfrm>
            <a:off x="6850047" y="6143900"/>
            <a:ext cx="424223" cy="2673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88139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Блок-схема: узел 14"/>
          <p:cNvSpPr/>
          <p:nvPr/>
        </p:nvSpPr>
        <p:spPr>
          <a:xfrm>
            <a:off x="118438" y="3029618"/>
            <a:ext cx="333488" cy="33348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Номер слайда 3"/>
          <p:cNvSpPr>
            <a:spLocks noGrp="1"/>
          </p:cNvSpPr>
          <p:nvPr>
            <p:ph type="sldNum" sz="quarter" idx="12"/>
          </p:nvPr>
        </p:nvSpPr>
        <p:spPr/>
        <p:txBody>
          <a:bodyPr/>
          <a:lstStyle/>
          <a:p>
            <a:fld id="{9005E221-E10C-40C7-8143-48F6241B2838}" type="slidenum">
              <a:rPr lang="ru-RU" smtClean="0"/>
              <a:pPr/>
              <a:t>25</a:t>
            </a:fld>
            <a:endParaRPr lang="ru-RU" dirty="0"/>
          </a:p>
        </p:txBody>
      </p:sp>
      <p:cxnSp>
        <p:nvCxnSpPr>
          <p:cNvPr id="5" name="Прямая соединительная линия 4"/>
          <p:cNvCxnSpPr/>
          <p:nvPr/>
        </p:nvCxnSpPr>
        <p:spPr>
          <a:xfrm flipV="1">
            <a:off x="147493" y="839096"/>
            <a:ext cx="12030163" cy="4784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015381" y="186786"/>
            <a:ext cx="10266673" cy="655269"/>
          </a:xfrm>
          <a:prstGeom prst="rect">
            <a:avLst/>
          </a:prstGeom>
          <a:noFill/>
        </p:spPr>
        <p:txBody>
          <a:bodyPr wrap="square" lIns="59057" tIns="29528" rIns="0" bIns="29528" rtlCol="0" anchor="ctr">
            <a:noAutofit/>
          </a:bodyPr>
          <a:lstStyle/>
          <a:p>
            <a:pPr>
              <a:defRPr/>
            </a:pPr>
            <a:r>
              <a:rPr lang="ru-RU" altLang="ru-RU" sz="2000" b="1" dirty="0" smtClean="0">
                <a:solidFill>
                  <a:schemeClr val="accent1">
                    <a:lumMod val="50000"/>
                  </a:schemeClr>
                </a:solidFill>
                <a:latin typeface="Arial Narrow" panose="020B0606020202030204" pitchFamily="34" charset="0"/>
                <a:ea typeface="Tahoma" pitchFamily="34" charset="0"/>
                <a:cs typeface="Tahoma" pitchFamily="34" charset="0"/>
              </a:rPr>
              <a:t>Типовые ошибки при утверждении дорожных карт субъектами РФ 2/2</a:t>
            </a:r>
            <a:endParaRPr lang="ru-RU" altLang="ru-RU" sz="2000" b="1" dirty="0">
              <a:solidFill>
                <a:schemeClr val="accent1">
                  <a:lumMod val="50000"/>
                </a:schemeClr>
              </a:solidFill>
              <a:latin typeface="Arial Narrow" panose="020B0606020202030204" pitchFamily="34" charset="0"/>
              <a:ea typeface="Tahoma" pitchFamily="34" charset="0"/>
              <a:cs typeface="Tahoma" pitchFamily="34" charset="0"/>
            </a:endParaRPr>
          </a:p>
        </p:txBody>
      </p:sp>
      <p:graphicFrame>
        <p:nvGraphicFramePr>
          <p:cNvPr id="10" name="Объект 9"/>
          <p:cNvGraphicFramePr>
            <a:graphicFrameLocks noChangeAspect="1"/>
          </p:cNvGraphicFramePr>
          <p:nvPr>
            <p:extLst>
              <p:ext uri="{D42A27DB-BD31-4B8C-83A1-F6EECF244321}">
                <p14:modId xmlns:p14="http://schemas.microsoft.com/office/powerpoint/2010/main" val="1663911905"/>
              </p:ext>
            </p:extLst>
          </p:nvPr>
        </p:nvGraphicFramePr>
        <p:xfrm>
          <a:off x="594879" y="941098"/>
          <a:ext cx="11687175" cy="1724025"/>
        </p:xfrm>
        <a:graphic>
          <a:graphicData uri="http://schemas.openxmlformats.org/presentationml/2006/ole">
            <mc:AlternateContent xmlns:mc="http://schemas.openxmlformats.org/markup-compatibility/2006">
              <mc:Choice xmlns:v="urn:schemas-microsoft-com:vml" Requires="v">
                <p:oleObj spid="_x0000_s2060" name="Лист" r:id="rId3" imgW="11687302" imgH="1723950" progId="Excel.Sheet.12">
                  <p:embed/>
                </p:oleObj>
              </mc:Choice>
              <mc:Fallback>
                <p:oleObj name="Лист" r:id="rId3" imgW="11687302" imgH="1723950" progId="Excel.Sheet.12">
                  <p:embed/>
                  <p:pic>
                    <p:nvPicPr>
                      <p:cNvPr id="6" name="Объект 5"/>
                      <p:cNvPicPr/>
                      <p:nvPr/>
                    </p:nvPicPr>
                    <p:blipFill>
                      <a:blip r:embed="rId4"/>
                      <a:stretch>
                        <a:fillRect/>
                      </a:stretch>
                    </p:blipFill>
                    <p:spPr>
                      <a:xfrm>
                        <a:off x="594879" y="941098"/>
                        <a:ext cx="11687175" cy="1724025"/>
                      </a:xfrm>
                      <a:prstGeom prst="rect">
                        <a:avLst/>
                      </a:prstGeom>
                    </p:spPr>
                  </p:pic>
                </p:oleObj>
              </mc:Fallback>
            </mc:AlternateContent>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val="4269076843"/>
              </p:ext>
            </p:extLst>
          </p:nvPr>
        </p:nvGraphicFramePr>
        <p:xfrm>
          <a:off x="594879" y="2632475"/>
          <a:ext cx="11687175" cy="4811149"/>
        </p:xfrm>
        <a:graphic>
          <a:graphicData uri="http://schemas.openxmlformats.org/presentationml/2006/ole">
            <mc:AlternateContent xmlns:mc="http://schemas.openxmlformats.org/markup-compatibility/2006">
              <mc:Choice xmlns:v="urn:schemas-microsoft-com:vml" Requires="v">
                <p:oleObj spid="_x0000_s2061" name="Лист" r:id="rId5" imgW="14458866" imgH="5181570" progId="Excel.Sheet.12">
                  <p:embed/>
                </p:oleObj>
              </mc:Choice>
              <mc:Fallback>
                <p:oleObj name="Лист" r:id="rId5" imgW="14458866" imgH="5181570" progId="Excel.Sheet.12">
                  <p:embed/>
                  <p:pic>
                    <p:nvPicPr>
                      <p:cNvPr id="0" name=""/>
                      <p:cNvPicPr/>
                      <p:nvPr/>
                    </p:nvPicPr>
                    <p:blipFill>
                      <a:blip r:embed="rId6"/>
                      <a:stretch>
                        <a:fillRect/>
                      </a:stretch>
                    </p:blipFill>
                    <p:spPr>
                      <a:xfrm>
                        <a:off x="594879" y="2632475"/>
                        <a:ext cx="11687175" cy="4811149"/>
                      </a:xfrm>
                      <a:prstGeom prst="rect">
                        <a:avLst/>
                      </a:prstGeom>
                    </p:spPr>
                  </p:pic>
                </p:oleObj>
              </mc:Fallback>
            </mc:AlternateContent>
          </a:graphicData>
        </a:graphic>
      </p:graphicFrame>
      <p:sp>
        <p:nvSpPr>
          <p:cNvPr id="12" name="TextBox 11"/>
          <p:cNvSpPr txBox="1"/>
          <p:nvPr/>
        </p:nvSpPr>
        <p:spPr>
          <a:xfrm>
            <a:off x="1921012" y="7408544"/>
            <a:ext cx="9712659" cy="1200329"/>
          </a:xfrm>
          <a:prstGeom prst="rect">
            <a:avLst/>
          </a:prstGeom>
          <a:noFill/>
        </p:spPr>
        <p:txBody>
          <a:bodyPr wrap="none" rtlCol="0">
            <a:spAutoFit/>
          </a:bodyPr>
          <a:lstStyle/>
          <a:p>
            <a:pPr algn="ctr"/>
            <a:r>
              <a:rPr lang="ru-RU" dirty="0" smtClean="0"/>
              <a:t>Мероприятия, предусмотренные пунктами 5.1.2, 12, 13, реализуются в отдельных субъектах РФ, </a:t>
            </a:r>
          </a:p>
          <a:p>
            <a:pPr algn="ctr"/>
            <a:r>
              <a:rPr lang="ru-RU" b="1" dirty="0" smtClean="0"/>
              <a:t>остальным субъектам </a:t>
            </a:r>
            <a:r>
              <a:rPr lang="ru-RU" b="1" dirty="0"/>
              <a:t>РФ указанные пункты </a:t>
            </a:r>
            <a:r>
              <a:rPr lang="ru-RU" b="1" dirty="0" smtClean="0"/>
              <a:t>необходимо исключить</a:t>
            </a:r>
          </a:p>
          <a:p>
            <a:pPr algn="ctr"/>
            <a:r>
              <a:rPr lang="ru-RU" dirty="0" smtClean="0"/>
              <a:t>При удалении из дорожной карты пунктов 12,13 </a:t>
            </a:r>
            <a:r>
              <a:rPr lang="ru-RU" b="1" dirty="0" smtClean="0"/>
              <a:t>необходимо корректировать </a:t>
            </a:r>
          </a:p>
          <a:p>
            <a:pPr algn="ctr"/>
            <a:r>
              <a:rPr lang="ru-RU" b="1" dirty="0" smtClean="0"/>
              <a:t>нумерацию последующих пунктов (с 13 на 12, с 14 на 13 и т.д.)</a:t>
            </a:r>
            <a:endParaRPr lang="ru-RU" b="1" dirty="0"/>
          </a:p>
        </p:txBody>
      </p:sp>
      <p:sp>
        <p:nvSpPr>
          <p:cNvPr id="14" name="Прямоугольник 13"/>
          <p:cNvSpPr/>
          <p:nvPr/>
        </p:nvSpPr>
        <p:spPr>
          <a:xfrm>
            <a:off x="87051" y="2993773"/>
            <a:ext cx="396262" cy="369332"/>
          </a:xfrm>
          <a:prstGeom prst="rect">
            <a:avLst/>
          </a:prstGeom>
        </p:spPr>
        <p:txBody>
          <a:bodyPr wrap="none">
            <a:spAutoFit/>
          </a:bodyPr>
          <a:lstStyle/>
          <a:p>
            <a:r>
              <a:rPr lang="ru-RU" b="1" u="sng" dirty="0" smtClean="0">
                <a:latin typeface="Arial Narrow" panose="020B0606020202030204" pitchFamily="34" charset="0"/>
              </a:rPr>
              <a:t>04</a:t>
            </a:r>
            <a:endParaRPr lang="ru-RU" b="1" u="sng" dirty="0">
              <a:latin typeface="Arial Narrow" panose="020B0606020202030204" pitchFamily="34" charset="0"/>
            </a:endParaRPr>
          </a:p>
        </p:txBody>
      </p:sp>
      <p:sp>
        <p:nvSpPr>
          <p:cNvPr id="16" name="Прямоугольник 15"/>
          <p:cNvSpPr/>
          <p:nvPr/>
        </p:nvSpPr>
        <p:spPr>
          <a:xfrm>
            <a:off x="10348514" y="966044"/>
            <a:ext cx="1417499" cy="1912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10621684" y="2673448"/>
            <a:ext cx="1417499" cy="1912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10692510" y="4638941"/>
            <a:ext cx="1417499" cy="1912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93878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flipV="1">
            <a:off x="147493" y="839096"/>
            <a:ext cx="12030163" cy="4784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15381" y="186786"/>
            <a:ext cx="10266673" cy="655269"/>
          </a:xfrm>
          <a:prstGeom prst="rect">
            <a:avLst/>
          </a:prstGeom>
          <a:noFill/>
        </p:spPr>
        <p:txBody>
          <a:bodyPr wrap="square" lIns="59057" tIns="29528" rIns="0" bIns="29528" rtlCol="0" anchor="ctr">
            <a:noAutofit/>
          </a:bodyPr>
          <a:lstStyle/>
          <a:p>
            <a:pPr>
              <a:defRPr/>
            </a:pPr>
            <a:r>
              <a:rPr lang="ru-RU" altLang="ru-RU" sz="2000" b="1" dirty="0" smtClean="0">
                <a:solidFill>
                  <a:schemeClr val="accent1">
                    <a:lumMod val="50000"/>
                  </a:schemeClr>
                </a:solidFill>
                <a:latin typeface="Arial Narrow" panose="020B0606020202030204" pitchFamily="34" charset="0"/>
                <a:ea typeface="Tahoma" pitchFamily="34" charset="0"/>
                <a:cs typeface="Tahoma" pitchFamily="34" charset="0"/>
              </a:rPr>
              <a:t>Ситуация по подписанию дорожных карт в субъектах РФ</a:t>
            </a:r>
            <a:endParaRPr lang="ru-RU" altLang="ru-RU" sz="2000" b="1" dirty="0">
              <a:solidFill>
                <a:schemeClr val="accent1">
                  <a:lumMod val="50000"/>
                </a:schemeClr>
              </a:solidFill>
              <a:latin typeface="Arial Narrow" panose="020B0606020202030204" pitchFamily="34" charset="0"/>
              <a:ea typeface="Tahoma" pitchFamily="34" charset="0"/>
              <a:cs typeface="Tahoma" pitchFamily="34" charset="0"/>
            </a:endParaRPr>
          </a:p>
        </p:txBody>
      </p:sp>
      <p:sp>
        <p:nvSpPr>
          <p:cNvPr id="26" name="Номер слайда 1"/>
          <p:cNvSpPr>
            <a:spLocks noGrp="1"/>
          </p:cNvSpPr>
          <p:nvPr>
            <p:ph type="sldNum" sz="quarter" idx="12"/>
          </p:nvPr>
        </p:nvSpPr>
        <p:spPr>
          <a:xfrm>
            <a:off x="9619504" y="8170082"/>
            <a:ext cx="2834997" cy="460041"/>
          </a:xfrm>
        </p:spPr>
        <p:txBody>
          <a:bodyPr/>
          <a:lstStyle/>
          <a:p>
            <a:fld id="{9005E221-E10C-40C7-8143-48F6241B2838}" type="slidenum">
              <a:rPr lang="ru-RU" smtClean="0"/>
              <a:pPr/>
              <a:t>26</a:t>
            </a:fld>
            <a:endParaRPr lang="ru-RU" dirty="0"/>
          </a:p>
        </p:txBody>
      </p:sp>
      <p:graphicFrame>
        <p:nvGraphicFramePr>
          <p:cNvPr id="5" name="Объект 4"/>
          <p:cNvGraphicFramePr>
            <a:graphicFrameLocks noChangeAspect="1"/>
          </p:cNvGraphicFramePr>
          <p:nvPr>
            <p:extLst>
              <p:ext uri="{D42A27DB-BD31-4B8C-83A1-F6EECF244321}">
                <p14:modId xmlns:p14="http://schemas.microsoft.com/office/powerpoint/2010/main" val="2609775667"/>
              </p:ext>
            </p:extLst>
          </p:nvPr>
        </p:nvGraphicFramePr>
        <p:xfrm>
          <a:off x="393041" y="1072252"/>
          <a:ext cx="5283140" cy="7241988"/>
        </p:xfrm>
        <a:graphic>
          <a:graphicData uri="http://schemas.openxmlformats.org/presentationml/2006/ole">
            <mc:AlternateContent xmlns:mc="http://schemas.openxmlformats.org/markup-compatibility/2006">
              <mc:Choice xmlns:v="urn:schemas-microsoft-com:vml" Requires="v">
                <p:oleObj spid="_x0000_s3079" name="Лист" r:id="rId3" imgW="6553155" imgH="8982090" progId="Excel.Sheet.12">
                  <p:embed/>
                </p:oleObj>
              </mc:Choice>
              <mc:Fallback>
                <p:oleObj name="Лист" r:id="rId3" imgW="6553155" imgH="8982090" progId="Excel.Sheet.12">
                  <p:embed/>
                  <p:pic>
                    <p:nvPicPr>
                      <p:cNvPr id="0" name=""/>
                      <p:cNvPicPr/>
                      <p:nvPr/>
                    </p:nvPicPr>
                    <p:blipFill>
                      <a:blip r:embed="rId4"/>
                      <a:stretch>
                        <a:fillRect/>
                      </a:stretch>
                    </p:blipFill>
                    <p:spPr>
                      <a:xfrm>
                        <a:off x="393041" y="1072252"/>
                        <a:ext cx="5283140" cy="7241988"/>
                      </a:xfrm>
                      <a:prstGeom prst="rect">
                        <a:avLst/>
                      </a:prstGeom>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129115862"/>
              </p:ext>
            </p:extLst>
          </p:nvPr>
        </p:nvGraphicFramePr>
        <p:xfrm>
          <a:off x="5901301" y="1072252"/>
          <a:ext cx="6276355" cy="5762625"/>
        </p:xfrm>
        <a:graphic>
          <a:graphicData uri="http://schemas.openxmlformats.org/presentationml/2006/ole">
            <mc:AlternateContent xmlns:mc="http://schemas.openxmlformats.org/markup-compatibility/2006">
              <mc:Choice xmlns:v="urn:schemas-microsoft-com:vml" Requires="v">
                <p:oleObj spid="_x0000_s3080" name="Лист" r:id="rId5" imgW="6553155" imgH="5762610" progId="Excel.Sheet.12">
                  <p:embed/>
                </p:oleObj>
              </mc:Choice>
              <mc:Fallback>
                <p:oleObj name="Лист" r:id="rId5" imgW="6553155" imgH="5762610" progId="Excel.Sheet.12">
                  <p:embed/>
                  <p:pic>
                    <p:nvPicPr>
                      <p:cNvPr id="0" name=""/>
                      <p:cNvPicPr/>
                      <p:nvPr/>
                    </p:nvPicPr>
                    <p:blipFill>
                      <a:blip r:embed="rId6"/>
                      <a:stretch>
                        <a:fillRect/>
                      </a:stretch>
                    </p:blipFill>
                    <p:spPr>
                      <a:xfrm>
                        <a:off x="5901301" y="1072252"/>
                        <a:ext cx="6276355" cy="5762625"/>
                      </a:xfrm>
                      <a:prstGeom prst="rect">
                        <a:avLst/>
                      </a:prstGeom>
                    </p:spPr>
                  </p:pic>
                </p:oleObj>
              </mc:Fallback>
            </mc:AlternateContent>
          </a:graphicData>
        </a:graphic>
      </p:graphicFrame>
      <p:sp>
        <p:nvSpPr>
          <p:cNvPr id="11" name="TextBox 10"/>
          <p:cNvSpPr txBox="1"/>
          <p:nvPr/>
        </p:nvSpPr>
        <p:spPr>
          <a:xfrm>
            <a:off x="5901301" y="7014634"/>
            <a:ext cx="6276355" cy="1200329"/>
          </a:xfrm>
          <a:prstGeom prst="rect">
            <a:avLst/>
          </a:prstGeom>
          <a:noFill/>
        </p:spPr>
        <p:txBody>
          <a:bodyPr wrap="square" rtlCol="0">
            <a:spAutoFit/>
          </a:bodyPr>
          <a:lstStyle/>
          <a:p>
            <a:r>
              <a:rPr lang="ru-RU" b="1" u="sng" dirty="0" smtClean="0">
                <a:latin typeface="Times New Roman" panose="02020603050405020304" pitchFamily="18" charset="0"/>
                <a:cs typeface="Times New Roman" panose="02020603050405020304" pitchFamily="18" charset="0"/>
              </a:rPr>
              <a:t>Необходимо:</a:t>
            </a:r>
          </a:p>
          <a:p>
            <a:endParaRPr lang="ru-RU" u="sng" dirty="0">
              <a:latin typeface="Times New Roman" panose="02020603050405020304" pitchFamily="18" charset="0"/>
              <a:cs typeface="Times New Roman" panose="02020603050405020304" pitchFamily="18" charset="0"/>
            </a:endParaRPr>
          </a:p>
          <a:p>
            <a:r>
              <a:rPr lang="ru-RU" u="sng" dirty="0" smtClean="0">
                <a:latin typeface="Times New Roman" panose="02020603050405020304" pitchFamily="18" charset="0"/>
                <a:cs typeface="Times New Roman" panose="02020603050405020304" pitchFamily="18" charset="0"/>
              </a:rPr>
              <a:t>До 22 мая 2019 г. – представить в адрес Корпорации </a:t>
            </a:r>
            <a:br>
              <a:rPr lang="ru-RU" u="sng" dirty="0" smtClean="0">
                <a:latin typeface="Times New Roman" panose="02020603050405020304" pitchFamily="18" charset="0"/>
                <a:cs typeface="Times New Roman" panose="02020603050405020304" pitchFamily="18" charset="0"/>
              </a:rPr>
            </a:br>
            <a:r>
              <a:rPr lang="ru-RU" u="sng" dirty="0" smtClean="0">
                <a:latin typeface="Times New Roman" panose="02020603050405020304" pitchFamily="18" charset="0"/>
                <a:cs typeface="Times New Roman" panose="02020603050405020304" pitchFamily="18" charset="0"/>
              </a:rPr>
              <a:t>2 подписанных экземпляра дорожной карты</a:t>
            </a:r>
          </a:p>
        </p:txBody>
      </p:sp>
    </p:spTree>
    <p:extLst>
      <p:ext uri="{BB962C8B-B14F-4D97-AF65-F5344CB8AC3E}">
        <p14:creationId xmlns:p14="http://schemas.microsoft.com/office/powerpoint/2010/main" val="536365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3250047"/>
            <a:ext cx="12599988" cy="1663558"/>
          </a:xfrm>
          <a:prstGeom prst="rect">
            <a:avLst/>
          </a:prstGeom>
          <a:solidFill>
            <a:schemeClr val="accent1">
              <a:lumMod val="50000"/>
            </a:schemeClr>
          </a:solidFill>
        </p:spPr>
        <p:txBody>
          <a:bodyPr vert="horz" lIns="91440" tIns="45720" rIns="91440" bIns="45720" rtlCol="0" anchor="ctr" anchorCtr="0">
            <a:normAutofit/>
          </a:bodyPr>
          <a:lstStyle>
            <a:lvl1pPr algn="l" defTabSz="1152144" rtl="0" eaLnBrk="1" latinLnBrk="0" hangingPunct="1">
              <a:lnSpc>
                <a:spcPct val="90000"/>
              </a:lnSpc>
              <a:spcBef>
                <a:spcPct val="0"/>
              </a:spcBef>
              <a:buNone/>
              <a:defRPr sz="7560" kern="1200">
                <a:solidFill>
                  <a:schemeClr val="tx1"/>
                </a:solidFill>
                <a:latin typeface="+mj-lt"/>
                <a:ea typeface="+mj-ea"/>
                <a:cs typeface="+mj-cs"/>
              </a:defRPr>
            </a:lvl1pPr>
          </a:lstStyle>
          <a:p>
            <a:pPr marL="360000"/>
            <a:r>
              <a:rPr lang="ru-RU" sz="3200" b="1" dirty="0" smtClean="0">
                <a:solidFill>
                  <a:schemeClr val="bg1"/>
                </a:solidFill>
                <a:latin typeface="Arial Narrow" panose="020B0606020202030204" pitchFamily="34" charset="0"/>
                <a:cs typeface="Arial" panose="020B0604020202020204" pitchFamily="34" charset="0"/>
              </a:rPr>
              <a:t>СПАСИБО ЗА ВНИМАНИЕ</a:t>
            </a:r>
            <a:endParaRPr lang="ru-RU" sz="3200" b="1" dirty="0">
              <a:solidFill>
                <a:schemeClr val="bg1"/>
              </a:solidFill>
              <a:latin typeface="Arial Narrow" panose="020B0606020202030204" pitchFamily="34" charset="0"/>
              <a:cs typeface="Arial" panose="020B0604020202020204" pitchFamily="34" charset="0"/>
            </a:endParaRP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161348" cy="1893038"/>
          </a:xfrm>
          <a:prstGeom prst="rect">
            <a:avLst/>
          </a:prstGeom>
        </p:spPr>
      </p:pic>
      <p:sp>
        <p:nvSpPr>
          <p:cNvPr id="3" name="Номер слайда 2"/>
          <p:cNvSpPr>
            <a:spLocks noGrp="1"/>
          </p:cNvSpPr>
          <p:nvPr>
            <p:ph type="sldNum" sz="quarter" idx="12"/>
          </p:nvPr>
        </p:nvSpPr>
        <p:spPr>
          <a:xfrm>
            <a:off x="9621755" y="8180722"/>
            <a:ext cx="2834997" cy="460041"/>
          </a:xfrm>
        </p:spPr>
        <p:txBody>
          <a:bodyPr/>
          <a:lstStyle/>
          <a:p>
            <a:fld id="{9005E221-E10C-40C7-8143-48F6241B2838}" type="slidenum">
              <a:rPr lang="ru-RU" smtClean="0"/>
              <a:pPr/>
              <a:t>27</a:t>
            </a:fld>
            <a:endParaRPr lang="ru-RU" dirty="0"/>
          </a:p>
        </p:txBody>
      </p:sp>
    </p:spTree>
    <p:extLst>
      <p:ext uri="{BB962C8B-B14F-4D97-AF65-F5344CB8AC3E}">
        <p14:creationId xmlns:p14="http://schemas.microsoft.com/office/powerpoint/2010/main" val="177860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72087" y="405069"/>
            <a:ext cx="10287183" cy="400110"/>
          </a:xfrm>
          <a:prstGeom prst="rect">
            <a:avLst/>
          </a:prstGeom>
        </p:spPr>
        <p:txBody>
          <a:bodyPr wrap="square">
            <a:spAutoFit/>
          </a:bodyPr>
          <a:lstStyle/>
          <a:p>
            <a:pPr>
              <a:defRPr/>
            </a:pPr>
            <a:r>
              <a:rPr lang="ru-RU" sz="2000" b="1" dirty="0" smtClean="0">
                <a:solidFill>
                  <a:schemeClr val="accent1">
                    <a:lumMod val="50000"/>
                  </a:schemeClr>
                </a:solidFill>
                <a:latin typeface="Arial Narrow" panose="020B0606020202030204" pitchFamily="34" charset="0"/>
                <a:ea typeface="Tahoma" pitchFamily="34" charset="0"/>
                <a:cs typeface="Tahoma" pitchFamily="34" charset="0"/>
              </a:rPr>
              <a:t>Реализация Федерального проекта</a:t>
            </a:r>
            <a:endParaRPr lang="ru-RU" sz="2000" b="1" dirty="0">
              <a:solidFill>
                <a:schemeClr val="accent1">
                  <a:lumMod val="50000"/>
                </a:schemeClr>
              </a:solidFill>
              <a:latin typeface="Arial Narrow" panose="020B0606020202030204" pitchFamily="34" charset="0"/>
              <a:ea typeface="Tahoma" pitchFamily="34" charset="0"/>
              <a:cs typeface="Tahoma" pitchFamily="34" charset="0"/>
            </a:endParaRPr>
          </a:p>
        </p:txBody>
      </p:sp>
      <p:sp>
        <p:nvSpPr>
          <p:cNvPr id="34" name="Прямоугольник 33"/>
          <p:cNvSpPr/>
          <p:nvPr/>
        </p:nvSpPr>
        <p:spPr>
          <a:xfrm>
            <a:off x="5835148" y="3478239"/>
            <a:ext cx="5212076" cy="477054"/>
          </a:xfrm>
          <a:prstGeom prst="rect">
            <a:avLst/>
          </a:prstGeom>
          <a:gradFill flip="none" rotWithShape="1">
            <a:gsLst>
              <a:gs pos="0">
                <a:srgbClr val="144C80"/>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defTabSz="945032">
              <a:defRPr/>
            </a:pPr>
            <a:r>
              <a:rPr lang="ru-RU" sz="2500" b="1" dirty="0" smtClean="0">
                <a:solidFill>
                  <a:schemeClr val="bg1"/>
                </a:solidFill>
                <a:latin typeface="Arial Narrow" panose="020B0606020202030204" pitchFamily="34" charset="0"/>
                <a:cs typeface="Arial" panose="020B0604020202020204" pitchFamily="34" charset="0"/>
              </a:rPr>
              <a:t>Направления Федерального проекта</a:t>
            </a:r>
            <a:endParaRPr lang="ru-RU" sz="2500" b="1" dirty="0">
              <a:solidFill>
                <a:schemeClr val="bg1"/>
              </a:solidFill>
              <a:latin typeface="Arial Narrow" panose="020B0606020202030204" pitchFamily="34" charset="0"/>
              <a:cs typeface="Arial" panose="020B0604020202020204" pitchFamily="34" charset="0"/>
            </a:endParaRPr>
          </a:p>
        </p:txBody>
      </p:sp>
      <p:cxnSp>
        <p:nvCxnSpPr>
          <p:cNvPr id="37" name="Прямая соединительная линия 36"/>
          <p:cNvCxnSpPr/>
          <p:nvPr/>
        </p:nvCxnSpPr>
        <p:spPr>
          <a:xfrm>
            <a:off x="0" y="955416"/>
            <a:ext cx="12599988" cy="40079"/>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Прямоугольник 38"/>
          <p:cNvSpPr/>
          <p:nvPr/>
        </p:nvSpPr>
        <p:spPr>
          <a:xfrm>
            <a:off x="8441186" y="1572353"/>
            <a:ext cx="1887781" cy="400110"/>
          </a:xfrm>
          <a:prstGeom prst="rect">
            <a:avLst/>
          </a:prstGeom>
          <a:solidFill>
            <a:schemeClr val="bg1"/>
          </a:solidFill>
        </p:spPr>
        <p:txBody>
          <a:bodyPr wrap="square">
            <a:spAutoFit/>
          </a:bodyPr>
          <a:lstStyle/>
          <a:p>
            <a:pPr algn="ctr"/>
            <a:r>
              <a:rPr lang="ru-RU" sz="2000" b="1" dirty="0" smtClean="0">
                <a:latin typeface="Arial Narrow" panose="020B0606020202030204" pitchFamily="34" charset="0"/>
              </a:rPr>
              <a:t>мероприятий</a:t>
            </a:r>
            <a:endParaRPr lang="ru-RU" sz="2000" b="1" dirty="0">
              <a:latin typeface="Arial Narrow" panose="020B0606020202030204" pitchFamily="34" charset="0"/>
            </a:endParaRPr>
          </a:p>
        </p:txBody>
      </p:sp>
      <p:sp>
        <p:nvSpPr>
          <p:cNvPr id="40" name="Прямоугольник 39"/>
          <p:cNvSpPr/>
          <p:nvPr/>
        </p:nvSpPr>
        <p:spPr>
          <a:xfrm>
            <a:off x="2397946" y="1642832"/>
            <a:ext cx="2231701" cy="400110"/>
          </a:xfrm>
          <a:prstGeom prst="rect">
            <a:avLst/>
          </a:prstGeom>
          <a:solidFill>
            <a:schemeClr val="bg1"/>
          </a:solidFill>
        </p:spPr>
        <p:txBody>
          <a:bodyPr wrap="none">
            <a:spAutoFit/>
          </a:bodyPr>
          <a:lstStyle/>
          <a:p>
            <a:r>
              <a:rPr lang="ru-RU" sz="2000" b="1" dirty="0" smtClean="0">
                <a:latin typeface="Arial Narrow" panose="020B0606020202030204" pitchFamily="34" charset="0"/>
              </a:rPr>
              <a:t>контрольных точек</a:t>
            </a:r>
            <a:endParaRPr lang="ru-RU" sz="2000" b="1" dirty="0">
              <a:latin typeface="Arial Narrow" panose="020B0606020202030204" pitchFamily="34" charset="0"/>
            </a:endParaRPr>
          </a:p>
        </p:txBody>
      </p:sp>
      <p:sp>
        <p:nvSpPr>
          <p:cNvPr id="41" name="Прямоугольник 40"/>
          <p:cNvSpPr/>
          <p:nvPr/>
        </p:nvSpPr>
        <p:spPr>
          <a:xfrm>
            <a:off x="7759987" y="1195672"/>
            <a:ext cx="914033" cy="861774"/>
          </a:xfrm>
          <a:prstGeom prst="rect">
            <a:avLst/>
          </a:prstGeom>
        </p:spPr>
        <p:txBody>
          <a:bodyPr wrap="none">
            <a:spAutoFit/>
          </a:bodyPr>
          <a:lstStyle/>
          <a:p>
            <a:r>
              <a:rPr lang="ru-RU" sz="5000" b="1" dirty="0">
                <a:solidFill>
                  <a:schemeClr val="accent2">
                    <a:lumMod val="50000"/>
                  </a:schemeClr>
                </a:solidFill>
                <a:latin typeface="Arial Narrow" panose="020B0606020202030204" pitchFamily="34" charset="0"/>
              </a:rPr>
              <a:t> </a:t>
            </a:r>
            <a:r>
              <a:rPr lang="ru-RU" sz="5000" b="1" dirty="0" smtClean="0">
                <a:solidFill>
                  <a:schemeClr val="accent2">
                    <a:lumMod val="50000"/>
                  </a:schemeClr>
                </a:solidFill>
                <a:latin typeface="Arial Narrow" panose="020B0606020202030204" pitchFamily="34" charset="0"/>
              </a:rPr>
              <a:t>30</a:t>
            </a:r>
            <a:endParaRPr lang="ru-RU" sz="5000" b="1" dirty="0">
              <a:solidFill>
                <a:schemeClr val="accent2">
                  <a:lumMod val="50000"/>
                </a:schemeClr>
              </a:solidFill>
              <a:latin typeface="Arial Narrow" panose="020B0606020202030204" pitchFamily="34" charset="0"/>
            </a:endParaRPr>
          </a:p>
        </p:txBody>
      </p:sp>
      <p:sp>
        <p:nvSpPr>
          <p:cNvPr id="42" name="Прямоугольник 41"/>
          <p:cNvSpPr/>
          <p:nvPr/>
        </p:nvSpPr>
        <p:spPr>
          <a:xfrm>
            <a:off x="1578439" y="1274816"/>
            <a:ext cx="1005148" cy="861774"/>
          </a:xfrm>
          <a:prstGeom prst="rect">
            <a:avLst/>
          </a:prstGeom>
        </p:spPr>
        <p:txBody>
          <a:bodyPr wrap="square">
            <a:spAutoFit/>
          </a:bodyPr>
          <a:lstStyle/>
          <a:p>
            <a:r>
              <a:rPr lang="ru-RU" sz="5000" b="1" dirty="0">
                <a:latin typeface="Arial Narrow" panose="020B0606020202030204" pitchFamily="34" charset="0"/>
              </a:rPr>
              <a:t> </a:t>
            </a:r>
            <a:r>
              <a:rPr lang="ru-RU" sz="5000" b="1" dirty="0" smtClean="0">
                <a:latin typeface="Arial Narrow" panose="020B0606020202030204" pitchFamily="34" charset="0"/>
              </a:rPr>
              <a:t>12 </a:t>
            </a:r>
            <a:endParaRPr lang="ru-RU" sz="5000" b="1" dirty="0">
              <a:latin typeface="Arial Narrow" panose="020B0606020202030204" pitchFamily="34" charset="0"/>
            </a:endParaRPr>
          </a:p>
        </p:txBody>
      </p:sp>
      <p:pic>
        <p:nvPicPr>
          <p:cNvPr id="45" name="Picture 4" descr="D:\иконки\главная страница о компании презентация\Ресурс 5.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7417404" y="1359749"/>
            <a:ext cx="475287" cy="55544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 descr="D:\иконки\главная страница о компании презентация\Ресурс 6.png"/>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153287" y="1391380"/>
            <a:ext cx="600961" cy="599077"/>
          </a:xfrm>
          <a:prstGeom prst="rect">
            <a:avLst/>
          </a:prstGeom>
          <a:noFill/>
          <a:extLst>
            <a:ext uri="{909E8E84-426E-40DD-AFC4-6F175D3DCCD1}">
              <a14:hiddenFill xmlns:a14="http://schemas.microsoft.com/office/drawing/2010/main">
                <a:solidFill>
                  <a:srgbClr val="FFFFFF"/>
                </a:solidFill>
              </a14:hiddenFill>
            </a:ext>
          </a:extLst>
        </p:spPr>
      </p:pic>
      <p:sp>
        <p:nvSpPr>
          <p:cNvPr id="27" name="Прямоугольник 26"/>
          <p:cNvSpPr/>
          <p:nvPr/>
        </p:nvSpPr>
        <p:spPr>
          <a:xfrm>
            <a:off x="5952499" y="4494302"/>
            <a:ext cx="6047545" cy="3785652"/>
          </a:xfrm>
          <a:prstGeom prst="rect">
            <a:avLst/>
          </a:prstGeom>
          <a:solidFill>
            <a:schemeClr val="bg1"/>
          </a:solidFill>
        </p:spPr>
        <p:txBody>
          <a:bodyPr wrap="square">
            <a:spAutoFit/>
          </a:bodyPr>
          <a:lstStyle/>
          <a:p>
            <a:r>
              <a:rPr lang="ru-RU" sz="2000" b="1" dirty="0" smtClean="0">
                <a:latin typeface="Arial Narrow" panose="020B0606020202030204" pitchFamily="34" charset="0"/>
              </a:rPr>
              <a:t>Формирование (совершенствование) нормативной </a:t>
            </a:r>
          </a:p>
          <a:p>
            <a:r>
              <a:rPr lang="ru-RU" sz="2000" b="1" dirty="0" smtClean="0">
                <a:latin typeface="Arial Narrow" panose="020B0606020202030204" pitchFamily="34" charset="0"/>
              </a:rPr>
              <a:t>правовой базы</a:t>
            </a:r>
          </a:p>
          <a:p>
            <a:pPr marL="457200" indent="-457200">
              <a:buFont typeface="+mj-lt"/>
              <a:buAutoNum type="arabicPeriod"/>
            </a:pPr>
            <a:endParaRPr lang="ru-RU" sz="2000" b="1" dirty="0" smtClean="0">
              <a:latin typeface="Arial Narrow" panose="020B0606020202030204" pitchFamily="34" charset="0"/>
            </a:endParaRPr>
          </a:p>
          <a:p>
            <a:pPr marL="457200" indent="-457200">
              <a:buFont typeface="+mj-lt"/>
              <a:buAutoNum type="arabicPeriod"/>
            </a:pPr>
            <a:endParaRPr lang="ru-RU" sz="2000" b="1" dirty="0">
              <a:latin typeface="Arial Narrow" panose="020B0606020202030204" pitchFamily="34" charset="0"/>
            </a:endParaRPr>
          </a:p>
          <a:p>
            <a:r>
              <a:rPr lang="ru-RU" sz="2000" b="1" dirty="0" smtClean="0">
                <a:latin typeface="Arial Narrow" panose="020B0606020202030204" pitchFamily="34" charset="0"/>
              </a:rPr>
              <a:t>Обеспечение доступа к государственного и </a:t>
            </a:r>
          </a:p>
          <a:p>
            <a:r>
              <a:rPr lang="ru-RU" sz="2000" b="1" dirty="0" smtClean="0">
                <a:latin typeface="Arial Narrow" panose="020B0606020202030204" pitchFamily="34" charset="0"/>
              </a:rPr>
              <a:t>муниципальному имуществу на территории </a:t>
            </a:r>
          </a:p>
          <a:p>
            <a:r>
              <a:rPr lang="ru-RU" sz="2000" b="1" dirty="0" smtClean="0">
                <a:latin typeface="Arial Narrow" panose="020B0606020202030204" pitchFamily="34" charset="0"/>
              </a:rPr>
              <a:t>субъекта Российской Федерации</a:t>
            </a:r>
          </a:p>
          <a:p>
            <a:pPr marL="457200" indent="-457200">
              <a:buFont typeface="+mj-lt"/>
              <a:buAutoNum type="arabicPeriod"/>
            </a:pPr>
            <a:endParaRPr lang="ru-RU" sz="2000" b="1" dirty="0" smtClean="0">
              <a:latin typeface="Arial Narrow" panose="020B0606020202030204" pitchFamily="34" charset="0"/>
            </a:endParaRPr>
          </a:p>
          <a:p>
            <a:pPr marL="457200" indent="-457200">
              <a:buFont typeface="+mj-lt"/>
              <a:buAutoNum type="arabicPeriod"/>
            </a:pPr>
            <a:endParaRPr lang="ru-RU" sz="2000" b="1" dirty="0">
              <a:latin typeface="Arial Narrow" panose="020B0606020202030204" pitchFamily="34" charset="0"/>
            </a:endParaRPr>
          </a:p>
          <a:p>
            <a:r>
              <a:rPr lang="ru-RU" sz="2000" b="1" dirty="0" smtClean="0">
                <a:latin typeface="Arial Narrow" panose="020B0606020202030204" pitchFamily="34" charset="0"/>
              </a:rPr>
              <a:t>Реализация системных мероприятия по выявлению </a:t>
            </a:r>
          </a:p>
          <a:p>
            <a:r>
              <a:rPr lang="ru-RU" sz="2000" b="1" dirty="0" smtClean="0">
                <a:latin typeface="Arial Narrow" panose="020B0606020202030204" pitchFamily="34" charset="0"/>
              </a:rPr>
              <a:t>в на территории региона, муниципальных образований </a:t>
            </a:r>
          </a:p>
          <a:p>
            <a:r>
              <a:rPr lang="ru-RU" sz="2000" b="1" dirty="0" smtClean="0">
                <a:latin typeface="Arial Narrow" panose="020B0606020202030204" pitchFamily="34" charset="0"/>
              </a:rPr>
              <a:t>государственного, муниципального имущества</a:t>
            </a:r>
            <a:endParaRPr lang="ru-RU" sz="2000" b="1" dirty="0">
              <a:latin typeface="Arial Narrow" panose="020B0606020202030204" pitchFamily="34" charset="0"/>
            </a:endParaRPr>
          </a:p>
        </p:txBody>
      </p:sp>
      <p:cxnSp>
        <p:nvCxnSpPr>
          <p:cNvPr id="28" name="Прямая соединительная линия 27"/>
          <p:cNvCxnSpPr/>
          <p:nvPr/>
        </p:nvCxnSpPr>
        <p:spPr>
          <a:xfrm flipV="1">
            <a:off x="5425527" y="5433897"/>
            <a:ext cx="6949440" cy="10757"/>
          </a:xfrm>
          <a:prstGeom prst="line">
            <a:avLst/>
          </a:prstGeom>
          <a:ln w="952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6" name="Прямоугольник 35"/>
          <p:cNvSpPr/>
          <p:nvPr/>
        </p:nvSpPr>
        <p:spPr>
          <a:xfrm>
            <a:off x="5185419" y="4450959"/>
            <a:ext cx="1060316" cy="861774"/>
          </a:xfrm>
          <a:prstGeom prst="rect">
            <a:avLst/>
          </a:prstGeom>
        </p:spPr>
        <p:txBody>
          <a:bodyPr wrap="square">
            <a:spAutoFit/>
          </a:bodyPr>
          <a:lstStyle/>
          <a:p>
            <a:r>
              <a:rPr lang="ru-RU" sz="5000" b="1" dirty="0">
                <a:solidFill>
                  <a:schemeClr val="accent5">
                    <a:lumMod val="75000"/>
                  </a:schemeClr>
                </a:solidFill>
                <a:latin typeface="Arial Narrow" panose="020B0606020202030204" pitchFamily="34" charset="0"/>
              </a:rPr>
              <a:t> </a:t>
            </a:r>
            <a:r>
              <a:rPr lang="ru-RU" sz="4500" b="1" dirty="0" smtClean="0">
                <a:solidFill>
                  <a:schemeClr val="accent5">
                    <a:lumMod val="75000"/>
                  </a:schemeClr>
                </a:solidFill>
                <a:latin typeface="Arial Narrow" panose="020B0606020202030204" pitchFamily="34" charset="0"/>
              </a:rPr>
              <a:t>1</a:t>
            </a:r>
            <a:endParaRPr lang="ru-RU" sz="2500" b="1" dirty="0">
              <a:solidFill>
                <a:schemeClr val="accent5">
                  <a:lumMod val="75000"/>
                </a:schemeClr>
              </a:solidFill>
              <a:latin typeface="Arial Narrow" panose="020B0606020202030204" pitchFamily="34" charset="0"/>
            </a:endParaRPr>
          </a:p>
        </p:txBody>
      </p:sp>
      <p:sp>
        <p:nvSpPr>
          <p:cNvPr id="44" name="Прямоугольник 43"/>
          <p:cNvSpPr/>
          <p:nvPr/>
        </p:nvSpPr>
        <p:spPr>
          <a:xfrm>
            <a:off x="5225023" y="5838225"/>
            <a:ext cx="618885" cy="861774"/>
          </a:xfrm>
          <a:prstGeom prst="rect">
            <a:avLst/>
          </a:prstGeom>
        </p:spPr>
        <p:txBody>
          <a:bodyPr wrap="square">
            <a:spAutoFit/>
          </a:bodyPr>
          <a:lstStyle/>
          <a:p>
            <a:r>
              <a:rPr lang="ru-RU" sz="5000" b="1" dirty="0">
                <a:solidFill>
                  <a:schemeClr val="accent5">
                    <a:lumMod val="75000"/>
                  </a:schemeClr>
                </a:solidFill>
                <a:latin typeface="Arial Narrow" panose="020B0606020202030204" pitchFamily="34" charset="0"/>
              </a:rPr>
              <a:t> </a:t>
            </a:r>
            <a:r>
              <a:rPr lang="ru-RU" sz="4500" b="1" dirty="0" smtClean="0">
                <a:solidFill>
                  <a:schemeClr val="accent5">
                    <a:lumMod val="75000"/>
                  </a:schemeClr>
                </a:solidFill>
                <a:latin typeface="Arial Narrow" panose="020B0606020202030204" pitchFamily="34" charset="0"/>
              </a:rPr>
              <a:t>2</a:t>
            </a:r>
            <a:endParaRPr lang="ru-RU" sz="2500" b="1" dirty="0">
              <a:solidFill>
                <a:schemeClr val="accent5">
                  <a:lumMod val="75000"/>
                </a:schemeClr>
              </a:solidFill>
              <a:latin typeface="Arial Narrow" panose="020B0606020202030204" pitchFamily="34" charset="0"/>
            </a:endParaRPr>
          </a:p>
        </p:txBody>
      </p:sp>
      <p:sp>
        <p:nvSpPr>
          <p:cNvPr id="46" name="Прямоугольник 45"/>
          <p:cNvSpPr/>
          <p:nvPr/>
        </p:nvSpPr>
        <p:spPr>
          <a:xfrm>
            <a:off x="5335667" y="7339713"/>
            <a:ext cx="607113" cy="861774"/>
          </a:xfrm>
          <a:prstGeom prst="rect">
            <a:avLst/>
          </a:prstGeom>
        </p:spPr>
        <p:txBody>
          <a:bodyPr wrap="square">
            <a:spAutoFit/>
          </a:bodyPr>
          <a:lstStyle/>
          <a:p>
            <a:r>
              <a:rPr lang="ru-RU" sz="5000" b="1" dirty="0">
                <a:solidFill>
                  <a:schemeClr val="accent5">
                    <a:lumMod val="75000"/>
                  </a:schemeClr>
                </a:solidFill>
                <a:latin typeface="Arial Narrow" panose="020B0606020202030204" pitchFamily="34" charset="0"/>
              </a:rPr>
              <a:t> </a:t>
            </a:r>
            <a:r>
              <a:rPr lang="ru-RU" sz="4500" b="1" dirty="0" smtClean="0">
                <a:solidFill>
                  <a:schemeClr val="accent5">
                    <a:lumMod val="75000"/>
                  </a:schemeClr>
                </a:solidFill>
                <a:latin typeface="Arial Narrow" panose="020B0606020202030204" pitchFamily="34" charset="0"/>
              </a:rPr>
              <a:t>3</a:t>
            </a:r>
            <a:endParaRPr lang="ru-RU" sz="2500" b="1" dirty="0">
              <a:solidFill>
                <a:schemeClr val="accent5">
                  <a:lumMod val="75000"/>
                </a:schemeClr>
              </a:solidFill>
              <a:latin typeface="Arial Narrow" panose="020B0606020202030204" pitchFamily="34" charset="0"/>
            </a:endParaRPr>
          </a:p>
        </p:txBody>
      </p:sp>
      <p:sp>
        <p:nvSpPr>
          <p:cNvPr id="48" name="Прямоугольник 47"/>
          <p:cNvSpPr/>
          <p:nvPr/>
        </p:nvSpPr>
        <p:spPr>
          <a:xfrm>
            <a:off x="864717" y="3435862"/>
            <a:ext cx="3802393" cy="861774"/>
          </a:xfrm>
          <a:prstGeom prst="rect">
            <a:avLst/>
          </a:prstGeom>
          <a:ln w="12700">
            <a:solidFill>
              <a:schemeClr val="tx1"/>
            </a:solidFill>
            <a:prstDash val="dashDot"/>
          </a:ln>
        </p:spPr>
        <p:txBody>
          <a:bodyPr wrap="square">
            <a:spAutoFit/>
          </a:bodyPr>
          <a:lstStyle/>
          <a:p>
            <a:r>
              <a:rPr lang="ru-RU" sz="1400" b="1" dirty="0" smtClean="0">
                <a:latin typeface="Arial Narrow" panose="020B0606020202030204" pitchFamily="34" charset="0"/>
              </a:rPr>
              <a:t>             </a:t>
            </a:r>
            <a:r>
              <a:rPr lang="ru-RU" sz="2500" b="1" dirty="0" smtClean="0">
                <a:latin typeface="Arial Narrow" panose="020B0606020202030204" pitchFamily="34" charset="0"/>
              </a:rPr>
              <a:t>Участники</a:t>
            </a:r>
            <a:r>
              <a:rPr lang="ru-RU" sz="1400" b="1" dirty="0" smtClean="0">
                <a:latin typeface="Arial Narrow" panose="020B0606020202030204" pitchFamily="34" charset="0"/>
              </a:rPr>
              <a:t> </a:t>
            </a:r>
          </a:p>
          <a:p>
            <a:r>
              <a:rPr lang="ru-RU" sz="2500" b="1" dirty="0" smtClean="0">
                <a:latin typeface="Arial Narrow" panose="020B0606020202030204" pitchFamily="34" charset="0"/>
              </a:rPr>
              <a:t>       федерального проекта </a:t>
            </a:r>
            <a:endParaRPr lang="ru-RU" sz="2500" b="1" dirty="0">
              <a:latin typeface="Arial Narrow" panose="020B0606020202030204" pitchFamily="34" charset="0"/>
            </a:endParaRPr>
          </a:p>
        </p:txBody>
      </p:sp>
      <p:pic>
        <p:nvPicPr>
          <p:cNvPr id="50" name="Picture 33" descr="C:\Users\n.popova\Desktop\иконки для сотрудников\ДОКУМЕНТЫ\Ресурс 28.png"/>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977722" y="3663442"/>
            <a:ext cx="381584" cy="406614"/>
          </a:xfrm>
          <a:prstGeom prst="rect">
            <a:avLst/>
          </a:prstGeom>
          <a:noFill/>
          <a:extLst>
            <a:ext uri="{909E8E84-426E-40DD-AFC4-6F175D3DCCD1}">
              <a14:hiddenFill xmlns:a14="http://schemas.microsoft.com/office/drawing/2010/main">
                <a:solidFill>
                  <a:srgbClr val="FFFFFF"/>
                </a:solidFill>
              </a14:hiddenFill>
            </a:ext>
          </a:extLst>
        </p:spPr>
      </p:pic>
      <p:sp>
        <p:nvSpPr>
          <p:cNvPr id="62" name="Прямоугольник 61"/>
          <p:cNvSpPr/>
          <p:nvPr/>
        </p:nvSpPr>
        <p:spPr>
          <a:xfrm>
            <a:off x="822488" y="5348049"/>
            <a:ext cx="3353803" cy="861774"/>
          </a:xfrm>
          <a:prstGeom prst="rect">
            <a:avLst/>
          </a:prstGeom>
        </p:spPr>
        <p:txBody>
          <a:bodyPr wrap="none">
            <a:spAutoFit/>
          </a:bodyPr>
          <a:lstStyle/>
          <a:p>
            <a:r>
              <a:rPr lang="ru-RU" sz="2500" b="1" dirty="0" smtClean="0">
                <a:solidFill>
                  <a:schemeClr val="tx2"/>
                </a:solidFill>
                <a:latin typeface="Arial Narrow" panose="020B0606020202030204" pitchFamily="34" charset="0"/>
              </a:rPr>
              <a:t>Субъекты </a:t>
            </a:r>
          </a:p>
          <a:p>
            <a:pPr algn="ctr"/>
            <a:r>
              <a:rPr lang="ru-RU" sz="2500" b="1" dirty="0" smtClean="0">
                <a:solidFill>
                  <a:schemeClr val="tx2"/>
                </a:solidFill>
                <a:latin typeface="Arial Narrow" panose="020B0606020202030204" pitchFamily="34" charset="0"/>
              </a:rPr>
              <a:t>Российской Федерации </a:t>
            </a:r>
            <a:endParaRPr lang="ru-RU" sz="2500" b="1" dirty="0">
              <a:solidFill>
                <a:schemeClr val="tx2"/>
              </a:solidFill>
              <a:latin typeface="Arial Narrow" panose="020B0606020202030204" pitchFamily="34" charset="0"/>
            </a:endParaRPr>
          </a:p>
        </p:txBody>
      </p:sp>
      <p:sp>
        <p:nvSpPr>
          <p:cNvPr id="63" name="Прямоугольник 62"/>
          <p:cNvSpPr/>
          <p:nvPr/>
        </p:nvSpPr>
        <p:spPr>
          <a:xfrm>
            <a:off x="2101076" y="7301900"/>
            <a:ext cx="2440092" cy="861774"/>
          </a:xfrm>
          <a:prstGeom prst="rect">
            <a:avLst/>
          </a:prstGeom>
        </p:spPr>
        <p:txBody>
          <a:bodyPr wrap="none">
            <a:spAutoFit/>
          </a:bodyPr>
          <a:lstStyle/>
          <a:p>
            <a:r>
              <a:rPr lang="ru-RU" sz="2500" b="1" dirty="0" smtClean="0">
                <a:solidFill>
                  <a:schemeClr val="tx2"/>
                </a:solidFill>
                <a:latin typeface="Arial Narrow" panose="020B0606020202030204" pitchFamily="34" charset="0"/>
              </a:rPr>
              <a:t>Муниципальные </a:t>
            </a:r>
          </a:p>
          <a:p>
            <a:r>
              <a:rPr lang="ru-RU" sz="2500" b="1" dirty="0" smtClean="0">
                <a:solidFill>
                  <a:schemeClr val="tx2"/>
                </a:solidFill>
                <a:latin typeface="Arial Narrow" panose="020B0606020202030204" pitchFamily="34" charset="0"/>
              </a:rPr>
              <a:t>образования </a:t>
            </a:r>
            <a:endParaRPr lang="ru-RU" sz="2500" b="1" dirty="0">
              <a:solidFill>
                <a:schemeClr val="tx2"/>
              </a:solidFill>
              <a:latin typeface="Arial Narrow" panose="020B0606020202030204" pitchFamily="34" charset="0"/>
            </a:endParaRPr>
          </a:p>
        </p:txBody>
      </p:sp>
      <p:sp>
        <p:nvSpPr>
          <p:cNvPr id="5" name="Прямоугольник 4"/>
          <p:cNvSpPr/>
          <p:nvPr/>
        </p:nvSpPr>
        <p:spPr>
          <a:xfrm>
            <a:off x="1209761" y="6369812"/>
            <a:ext cx="3786613" cy="861774"/>
          </a:xfrm>
          <a:prstGeom prst="rect">
            <a:avLst/>
          </a:prstGeom>
        </p:spPr>
        <p:txBody>
          <a:bodyPr wrap="none">
            <a:spAutoFit/>
          </a:bodyPr>
          <a:lstStyle/>
          <a:p>
            <a:r>
              <a:rPr lang="ru-RU" sz="2500" b="1" dirty="0">
                <a:solidFill>
                  <a:schemeClr val="tx2"/>
                </a:solidFill>
                <a:latin typeface="Arial Narrow" panose="020B0606020202030204" pitchFamily="34" charset="0"/>
              </a:rPr>
              <a:t>Территориальные органы  </a:t>
            </a:r>
            <a:endParaRPr lang="ru-RU" sz="2500" b="1" dirty="0" smtClean="0">
              <a:solidFill>
                <a:schemeClr val="tx2"/>
              </a:solidFill>
              <a:latin typeface="Arial Narrow" panose="020B0606020202030204" pitchFamily="34" charset="0"/>
            </a:endParaRPr>
          </a:p>
          <a:p>
            <a:r>
              <a:rPr lang="ru-RU" sz="2500" b="1" dirty="0" smtClean="0">
                <a:solidFill>
                  <a:schemeClr val="tx2"/>
                </a:solidFill>
                <a:latin typeface="Arial Narrow" panose="020B0606020202030204" pitchFamily="34" charset="0"/>
              </a:rPr>
              <a:t>Росимущества </a:t>
            </a:r>
            <a:endParaRPr lang="ru-RU" sz="2500" b="1" dirty="0">
              <a:solidFill>
                <a:schemeClr val="tx2"/>
              </a:solidFill>
              <a:latin typeface="Arial Narrow" panose="020B0606020202030204" pitchFamily="34" charset="0"/>
            </a:endParaRPr>
          </a:p>
        </p:txBody>
      </p:sp>
      <p:sp>
        <p:nvSpPr>
          <p:cNvPr id="6" name="Левая фигурная скобка 5"/>
          <p:cNvSpPr/>
          <p:nvPr/>
        </p:nvSpPr>
        <p:spPr>
          <a:xfrm>
            <a:off x="4667110" y="4491718"/>
            <a:ext cx="589207" cy="3840928"/>
          </a:xfrm>
          <a:prstGeom prst="leftBrace">
            <a:avLst>
              <a:gd name="adj1" fmla="val 8333"/>
              <a:gd name="adj2" fmla="val 51527"/>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solidFill>
                <a:schemeClr val="accent2">
                  <a:lumMod val="50000"/>
                </a:schemeClr>
              </a:solidFill>
            </a:endParaRPr>
          </a:p>
        </p:txBody>
      </p:sp>
      <p:cxnSp>
        <p:nvCxnSpPr>
          <p:cNvPr id="64" name="Прямая соединительная линия 63"/>
          <p:cNvCxnSpPr/>
          <p:nvPr/>
        </p:nvCxnSpPr>
        <p:spPr>
          <a:xfrm flipV="1">
            <a:off x="5493239" y="7093571"/>
            <a:ext cx="6949440" cy="10757"/>
          </a:xfrm>
          <a:prstGeom prst="line">
            <a:avLst/>
          </a:prstGeom>
          <a:ln w="952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1168514" y="2237024"/>
            <a:ext cx="9160453" cy="86177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defTabSz="945032">
              <a:defRPr/>
            </a:pPr>
            <a:r>
              <a:rPr lang="ru-RU" sz="2000" b="1" dirty="0" smtClean="0">
                <a:solidFill>
                  <a:schemeClr val="tx1"/>
                </a:solidFill>
                <a:latin typeface="Arial Narrow" panose="020B0606020202030204" pitchFamily="34" charset="0"/>
                <a:cs typeface="Arial" panose="020B0604020202020204" pitchFamily="34" charset="0"/>
              </a:rPr>
              <a:t>Уровень контроля:               </a:t>
            </a:r>
            <a:r>
              <a:rPr lang="ru-RU" sz="2500" b="1" dirty="0" smtClean="0">
                <a:solidFill>
                  <a:srgbClr val="144C80"/>
                </a:solidFill>
                <a:latin typeface="Arial Narrow" panose="020B0606020202030204" pitchFamily="34" charset="0"/>
                <a:cs typeface="Arial" panose="020B0604020202020204" pitchFamily="34" charset="0"/>
              </a:rPr>
              <a:t>Правительство Российской Федерации</a:t>
            </a:r>
          </a:p>
          <a:p>
            <a:pPr algn="ctr" defTabSz="945032">
              <a:defRPr/>
            </a:pPr>
            <a:r>
              <a:rPr lang="ru-RU" sz="2500" b="1" dirty="0" smtClean="0">
                <a:solidFill>
                  <a:srgbClr val="144C80"/>
                </a:solidFill>
                <a:latin typeface="Arial Narrow" panose="020B0606020202030204" pitchFamily="34" charset="0"/>
                <a:cs typeface="Arial" panose="020B0604020202020204" pitchFamily="34" charset="0"/>
              </a:rPr>
              <a:t>                          Счетная палата Российской Федерации </a:t>
            </a:r>
            <a:endParaRPr lang="ru-RU" sz="2500" b="1" dirty="0">
              <a:solidFill>
                <a:srgbClr val="144C80"/>
              </a:solidFill>
              <a:latin typeface="Arial Narrow" panose="020B0606020202030204" pitchFamily="34" charset="0"/>
              <a:cs typeface="Arial" panose="020B0604020202020204" pitchFamily="34" charset="0"/>
            </a:endParaRPr>
          </a:p>
        </p:txBody>
      </p:sp>
      <p:sp>
        <p:nvSpPr>
          <p:cNvPr id="4" name="Номер слайда 3"/>
          <p:cNvSpPr>
            <a:spLocks noGrp="1"/>
          </p:cNvSpPr>
          <p:nvPr>
            <p:ph type="sldNum" sz="quarter" idx="12"/>
          </p:nvPr>
        </p:nvSpPr>
        <p:spPr>
          <a:xfrm>
            <a:off x="9622465" y="8163674"/>
            <a:ext cx="2820214" cy="460041"/>
          </a:xfrm>
        </p:spPr>
        <p:txBody>
          <a:bodyPr/>
          <a:lstStyle/>
          <a:p>
            <a:fld id="{9005E221-E10C-40C7-8143-48F6241B2838}" type="slidenum">
              <a:rPr lang="ru-RU" smtClean="0"/>
              <a:pPr/>
              <a:t>3</a:t>
            </a:fld>
            <a:endParaRPr lang="ru-RU" dirty="0"/>
          </a:p>
        </p:txBody>
      </p:sp>
      <p:sp>
        <p:nvSpPr>
          <p:cNvPr id="25" name="Прямоугольник 24"/>
          <p:cNvSpPr/>
          <p:nvPr/>
        </p:nvSpPr>
        <p:spPr>
          <a:xfrm>
            <a:off x="386385" y="4699960"/>
            <a:ext cx="3324949" cy="477054"/>
          </a:xfrm>
          <a:prstGeom prst="rect">
            <a:avLst/>
          </a:prstGeom>
        </p:spPr>
        <p:txBody>
          <a:bodyPr wrap="none">
            <a:spAutoFit/>
          </a:bodyPr>
          <a:lstStyle/>
          <a:p>
            <a:r>
              <a:rPr lang="ru-RU" sz="2500" b="1" dirty="0" smtClean="0">
                <a:solidFill>
                  <a:schemeClr val="tx2"/>
                </a:solidFill>
                <a:latin typeface="Arial Narrow" panose="020B0606020202030204" pitchFamily="34" charset="0"/>
              </a:rPr>
              <a:t>АО «Корпорация «МСП»</a:t>
            </a:r>
            <a:endParaRPr lang="ru-RU" sz="2500" b="1"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4243270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0" y="863714"/>
            <a:ext cx="12599988" cy="40079"/>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2136632" y="378838"/>
            <a:ext cx="10287183" cy="400110"/>
          </a:xfrm>
          <a:prstGeom prst="rect">
            <a:avLst/>
          </a:prstGeom>
        </p:spPr>
        <p:txBody>
          <a:bodyPr wrap="square">
            <a:spAutoFit/>
          </a:bodyPr>
          <a:lstStyle/>
          <a:p>
            <a:r>
              <a:rPr lang="ru-RU" sz="2000" b="1" dirty="0" smtClean="0">
                <a:solidFill>
                  <a:schemeClr val="accent1">
                    <a:lumMod val="50000"/>
                  </a:schemeClr>
                </a:solidFill>
                <a:latin typeface="Arial Narrow" panose="020B0606020202030204" pitchFamily="34" charset="0"/>
              </a:rPr>
              <a:t>Региональные проекты субъектов Российской Федерации </a:t>
            </a:r>
          </a:p>
        </p:txBody>
      </p:sp>
      <p:pic>
        <p:nvPicPr>
          <p:cNvPr id="5" name="Рисунок 4"/>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9979647" y="58024"/>
            <a:ext cx="2249354" cy="1765997"/>
          </a:xfrm>
          <a:prstGeom prst="rect">
            <a:avLst/>
          </a:prstGeom>
        </p:spPr>
      </p:pic>
      <p:sp>
        <p:nvSpPr>
          <p:cNvPr id="6" name="Номер слайда 3"/>
          <p:cNvSpPr txBox="1">
            <a:spLocks/>
          </p:cNvSpPr>
          <p:nvPr/>
        </p:nvSpPr>
        <p:spPr>
          <a:xfrm>
            <a:off x="9578061" y="8143431"/>
            <a:ext cx="2834997" cy="460041"/>
          </a:xfrm>
          <a:prstGeom prst="rect">
            <a:avLst/>
          </a:prstGeom>
        </p:spPr>
        <p:txBody>
          <a:bodyPr vert="horz" lIns="91440" tIns="45720" rIns="91440" bIns="45720" rtlCol="0" anchor="ctr"/>
          <a:lstStyle>
            <a:defPPr>
              <a:defRPr lang="en-US"/>
            </a:defPPr>
            <a:lvl1pPr marL="0" algn="r" defTabSz="457200" rtl="0" eaLnBrk="1" latinLnBrk="0" hangingPunct="1">
              <a:defRPr sz="1512"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05E221-E10C-40C7-8143-48F6241B2838}" type="slidenum">
              <a:rPr lang="ru-RU" smtClean="0"/>
              <a:pPr/>
              <a:t>4</a:t>
            </a:fld>
            <a:endParaRPr lang="ru-RU" dirty="0"/>
          </a:p>
        </p:txBody>
      </p:sp>
      <p:sp>
        <p:nvSpPr>
          <p:cNvPr id="7" name="TextBox 6"/>
          <p:cNvSpPr txBox="1"/>
          <p:nvPr/>
        </p:nvSpPr>
        <p:spPr>
          <a:xfrm>
            <a:off x="344511" y="1030856"/>
            <a:ext cx="8917823" cy="523220"/>
          </a:xfrm>
          <a:prstGeom prst="rect">
            <a:avLst/>
          </a:prstGeom>
          <a:noFill/>
        </p:spPr>
        <p:txBody>
          <a:bodyPr wrap="square" rtlCol="0">
            <a:spAutoFit/>
          </a:bodyPr>
          <a:lstStyle/>
          <a:p>
            <a:pPr algn="ctr"/>
            <a:r>
              <a:rPr lang="ru-RU" sz="2800" b="1" dirty="0" smtClean="0">
                <a:solidFill>
                  <a:schemeClr val="tx2"/>
                </a:solidFill>
              </a:rPr>
              <a:t>Представили </a:t>
            </a:r>
            <a:r>
              <a:rPr lang="ru-RU" sz="2800" b="1" dirty="0">
                <a:solidFill>
                  <a:schemeClr val="tx2"/>
                </a:solidFill>
              </a:rPr>
              <a:t>Р</a:t>
            </a:r>
            <a:r>
              <a:rPr lang="ru-RU" sz="2800" b="1" dirty="0" smtClean="0">
                <a:solidFill>
                  <a:schemeClr val="tx2"/>
                </a:solidFill>
              </a:rPr>
              <a:t>егиональные проекты – 40 субъектов РФ</a:t>
            </a:r>
          </a:p>
        </p:txBody>
      </p:sp>
      <p:sp>
        <p:nvSpPr>
          <p:cNvPr id="8" name="Прямоугольник 7"/>
          <p:cNvSpPr/>
          <p:nvPr/>
        </p:nvSpPr>
        <p:spPr>
          <a:xfrm>
            <a:off x="461431" y="1619161"/>
            <a:ext cx="2492572" cy="861774"/>
          </a:xfrm>
          <a:prstGeom prst="rect">
            <a:avLst/>
          </a:prstGeom>
          <a:noFill/>
        </p:spPr>
        <p:txBody>
          <a:bodyPr wrap="square">
            <a:spAutoFit/>
          </a:bodyPr>
          <a:lstStyle/>
          <a:p>
            <a:pPr defTabSz="945032"/>
            <a:r>
              <a:rPr lang="ru-RU" sz="2500" b="1" dirty="0" smtClean="0">
                <a:latin typeface="Arial Narrow" panose="020B0606020202030204" pitchFamily="34" charset="0"/>
                <a:cs typeface="Arial" panose="020B0604020202020204" pitchFamily="34" charset="0"/>
              </a:rPr>
              <a:t>КЛЮЧЕВЫЕ ПОКАЗАТЕЛИ</a:t>
            </a:r>
            <a:endParaRPr lang="ru-RU" sz="2500" b="1" dirty="0">
              <a:latin typeface="Arial Narrow" panose="020B0606020202030204" pitchFamily="34" charset="0"/>
              <a:cs typeface="Arial" panose="020B0604020202020204" pitchFamily="34" charset="0"/>
            </a:endParaRPr>
          </a:p>
        </p:txBody>
      </p:sp>
      <p:sp>
        <p:nvSpPr>
          <p:cNvPr id="9" name="Прямоугольник 8"/>
          <p:cNvSpPr/>
          <p:nvPr/>
        </p:nvSpPr>
        <p:spPr>
          <a:xfrm>
            <a:off x="2544751" y="1545526"/>
            <a:ext cx="4609084" cy="1169551"/>
          </a:xfrm>
          <a:prstGeom prst="rect">
            <a:avLst/>
          </a:prstGeom>
        </p:spPr>
        <p:txBody>
          <a:bodyPr wrap="square">
            <a:spAutoFit/>
          </a:bodyPr>
          <a:lstStyle/>
          <a:p>
            <a:r>
              <a:rPr lang="ru-RU" sz="1600" b="1" dirty="0" smtClean="0">
                <a:solidFill>
                  <a:schemeClr val="tx2"/>
                </a:solidFill>
                <a:latin typeface="Arial" panose="020B0604020202020204" pitchFamily="34" charset="0"/>
                <a:cs typeface="Arial" panose="020B0604020202020204" pitchFamily="34" charset="0"/>
              </a:rPr>
              <a:t>в </a:t>
            </a:r>
            <a:r>
              <a:rPr lang="ru-RU" sz="2200" b="1" dirty="0" smtClean="0">
                <a:solidFill>
                  <a:srgbClr val="F26200"/>
                </a:solidFill>
                <a:latin typeface="Arial" panose="020B0604020202020204" pitchFamily="34" charset="0"/>
                <a:cs typeface="Arial" panose="020B0604020202020204" pitchFamily="34" charset="0"/>
              </a:rPr>
              <a:t>27</a:t>
            </a:r>
            <a:r>
              <a:rPr lang="ru-RU" sz="1600" b="1" dirty="0" smtClean="0">
                <a:solidFill>
                  <a:schemeClr val="tx2"/>
                </a:solidFill>
                <a:latin typeface="Arial" panose="020B0604020202020204" pitchFamily="34" charset="0"/>
                <a:cs typeface="Arial" panose="020B0604020202020204" pitchFamily="34" charset="0"/>
              </a:rPr>
              <a:t> регионах по увеличению количества объектов в перечнях, из них:</a:t>
            </a:r>
            <a:endParaRPr lang="ru-RU" sz="1600" b="1" dirty="0">
              <a:solidFill>
                <a:schemeClr val="tx2"/>
              </a:solidFill>
              <a:latin typeface="Arial" panose="020B0604020202020204" pitchFamily="34" charset="0"/>
              <a:cs typeface="Arial" panose="020B0604020202020204" pitchFamily="34" charset="0"/>
            </a:endParaRPr>
          </a:p>
          <a:p>
            <a:r>
              <a:rPr lang="ru-RU" sz="1600" b="1" dirty="0" smtClean="0">
                <a:solidFill>
                  <a:schemeClr val="tx2"/>
                </a:solidFill>
                <a:latin typeface="Arial" panose="020B0604020202020204" pitchFamily="34" charset="0"/>
                <a:cs typeface="Arial" panose="020B0604020202020204" pitchFamily="34" charset="0"/>
              </a:rPr>
              <a:t>10 регионов - в процентном выражении</a:t>
            </a:r>
          </a:p>
          <a:p>
            <a:r>
              <a:rPr lang="ru-RU" sz="1600" b="1" dirty="0" smtClean="0">
                <a:solidFill>
                  <a:schemeClr val="tx2"/>
                </a:solidFill>
                <a:latin typeface="Arial" panose="020B0604020202020204" pitchFamily="34" charset="0"/>
                <a:cs typeface="Arial" panose="020B0604020202020204" pitchFamily="34" charset="0"/>
              </a:rPr>
              <a:t>17 регионов - в единицах </a:t>
            </a:r>
            <a:endParaRPr lang="ru-RU" sz="1600" b="1" dirty="0">
              <a:solidFill>
                <a:schemeClr val="tx2"/>
              </a:solidFill>
              <a:latin typeface="Arial" panose="020B0604020202020204" pitchFamily="34" charset="0"/>
              <a:cs typeface="Arial" panose="020B0604020202020204" pitchFamily="34" charset="0"/>
            </a:endParaRPr>
          </a:p>
        </p:txBody>
      </p:sp>
      <p:sp>
        <p:nvSpPr>
          <p:cNvPr id="10" name="Прямоугольник 9"/>
          <p:cNvSpPr/>
          <p:nvPr/>
        </p:nvSpPr>
        <p:spPr>
          <a:xfrm>
            <a:off x="7920658" y="1599315"/>
            <a:ext cx="2492572" cy="477054"/>
          </a:xfrm>
          <a:prstGeom prst="rect">
            <a:avLst/>
          </a:prstGeom>
          <a:noFill/>
        </p:spPr>
        <p:txBody>
          <a:bodyPr wrap="square">
            <a:spAutoFit/>
          </a:bodyPr>
          <a:lstStyle/>
          <a:p>
            <a:pPr defTabSz="945032"/>
            <a:r>
              <a:rPr lang="ru-RU" sz="2500" b="1" dirty="0" smtClean="0">
                <a:latin typeface="Arial Narrow" panose="020B0606020202030204" pitchFamily="34" charset="0"/>
                <a:cs typeface="Arial" panose="020B0604020202020204" pitchFamily="34" charset="0"/>
              </a:rPr>
              <a:t>МЕРОПРИЯТИЯ</a:t>
            </a:r>
            <a:endParaRPr lang="ru-RU" sz="2500" b="1" dirty="0">
              <a:latin typeface="Arial Narrow" panose="020B0606020202030204" pitchFamily="34" charset="0"/>
              <a:cs typeface="Arial" panose="020B0604020202020204" pitchFamily="34" charset="0"/>
            </a:endParaRPr>
          </a:p>
        </p:txBody>
      </p:sp>
      <p:sp>
        <p:nvSpPr>
          <p:cNvPr id="11" name="Прямоугольник 10"/>
          <p:cNvSpPr/>
          <p:nvPr/>
        </p:nvSpPr>
        <p:spPr>
          <a:xfrm>
            <a:off x="9126907" y="1885540"/>
            <a:ext cx="3473081" cy="430887"/>
          </a:xfrm>
          <a:prstGeom prst="rect">
            <a:avLst/>
          </a:prstGeom>
        </p:spPr>
        <p:txBody>
          <a:bodyPr wrap="square">
            <a:spAutoFit/>
          </a:bodyPr>
          <a:lstStyle/>
          <a:p>
            <a:r>
              <a:rPr lang="ru-RU" sz="1600" b="1" dirty="0" smtClean="0">
                <a:solidFill>
                  <a:schemeClr val="tx2"/>
                </a:solidFill>
                <a:latin typeface="Arial" panose="020B0604020202020204" pitchFamily="34" charset="0"/>
                <a:cs typeface="Arial" panose="020B0604020202020204" pitchFamily="34" charset="0"/>
              </a:rPr>
              <a:t>установлены  в </a:t>
            </a:r>
            <a:r>
              <a:rPr lang="ru-RU" sz="2200" b="1" dirty="0" smtClean="0">
                <a:solidFill>
                  <a:srgbClr val="F26200"/>
                </a:solidFill>
                <a:latin typeface="Arial" panose="020B0604020202020204" pitchFamily="34" charset="0"/>
                <a:cs typeface="Arial" panose="020B0604020202020204" pitchFamily="34" charset="0"/>
              </a:rPr>
              <a:t>35</a:t>
            </a:r>
            <a:r>
              <a:rPr lang="ru-RU" sz="1600" b="1" dirty="0" smtClean="0">
                <a:solidFill>
                  <a:schemeClr val="tx2"/>
                </a:solidFill>
                <a:latin typeface="Arial" panose="020B0604020202020204" pitchFamily="34" charset="0"/>
                <a:cs typeface="Arial" panose="020B0604020202020204" pitchFamily="34" charset="0"/>
              </a:rPr>
              <a:t> регионах</a:t>
            </a:r>
            <a:endParaRPr lang="ru-RU" sz="1600" b="1" dirty="0">
              <a:solidFill>
                <a:schemeClr val="tx2"/>
              </a:solidFill>
              <a:latin typeface="Arial" panose="020B0604020202020204" pitchFamily="34" charset="0"/>
              <a:cs typeface="Arial" panose="020B0604020202020204" pitchFamily="34" charset="0"/>
            </a:endParaRPr>
          </a:p>
        </p:txBody>
      </p:sp>
      <p:sp>
        <p:nvSpPr>
          <p:cNvPr id="12" name="Прямоугольник 11"/>
          <p:cNvSpPr/>
          <p:nvPr/>
        </p:nvSpPr>
        <p:spPr>
          <a:xfrm>
            <a:off x="579763" y="4959275"/>
            <a:ext cx="11298180" cy="29906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ru-RU" dirty="0" smtClean="0">
                <a:solidFill>
                  <a:schemeClr val="tx1"/>
                </a:solidFill>
              </a:rPr>
              <a:t>Установлены </a:t>
            </a:r>
            <a:r>
              <a:rPr lang="ru-RU" dirty="0">
                <a:solidFill>
                  <a:schemeClr val="tx1"/>
                </a:solidFill>
              </a:rPr>
              <a:t>уже достигнутые значения </a:t>
            </a:r>
            <a:r>
              <a:rPr lang="ru-RU" b="1" dirty="0" smtClean="0">
                <a:solidFill>
                  <a:srgbClr val="F26200"/>
                </a:solidFill>
              </a:rPr>
              <a:t>(Вологодская область и другие)</a:t>
            </a:r>
          </a:p>
          <a:p>
            <a:pPr marL="342900" indent="-342900">
              <a:buAutoNum type="arabicPeriod"/>
            </a:pPr>
            <a:r>
              <a:rPr lang="ru-RU" dirty="0" smtClean="0">
                <a:solidFill>
                  <a:schemeClr val="tx1"/>
                </a:solidFill>
              </a:rPr>
              <a:t> </a:t>
            </a:r>
            <a:r>
              <a:rPr lang="ru-RU" dirty="0">
                <a:solidFill>
                  <a:schemeClr val="tx1"/>
                </a:solidFill>
              </a:rPr>
              <a:t>Ключевые показатели меньше 10%, установленных целевой моделью</a:t>
            </a:r>
            <a:r>
              <a:rPr lang="ru-RU" dirty="0" smtClean="0">
                <a:solidFill>
                  <a:schemeClr val="tx1"/>
                </a:solidFill>
              </a:rPr>
              <a:t>*:</a:t>
            </a:r>
          </a:p>
          <a:p>
            <a:endParaRPr lang="ru-RU" dirty="0" smtClean="0">
              <a:solidFill>
                <a:schemeClr val="tx1"/>
              </a:solidFill>
            </a:endParaRPr>
          </a:p>
          <a:p>
            <a:endParaRPr lang="ru-RU" b="1" dirty="0" smtClean="0">
              <a:solidFill>
                <a:schemeClr val="tx1"/>
              </a:solidFill>
            </a:endParaRPr>
          </a:p>
          <a:p>
            <a:endParaRPr lang="ru-RU" b="1" dirty="0" smtClean="0">
              <a:solidFill>
                <a:schemeClr val="tx1"/>
              </a:solidFill>
            </a:endParaRPr>
          </a:p>
          <a:p>
            <a:endParaRPr lang="ru-RU" b="1" dirty="0">
              <a:solidFill>
                <a:schemeClr val="tx1"/>
              </a:solidFill>
            </a:endParaRPr>
          </a:p>
          <a:p>
            <a:endParaRPr lang="ru-RU" b="1" dirty="0" smtClean="0">
              <a:solidFill>
                <a:schemeClr val="tx1"/>
              </a:solidFill>
            </a:endParaRPr>
          </a:p>
          <a:p>
            <a:r>
              <a:rPr lang="ru-RU" b="1" dirty="0" smtClean="0">
                <a:solidFill>
                  <a:schemeClr val="tx1"/>
                </a:solidFill>
              </a:rPr>
              <a:t>3. </a:t>
            </a:r>
            <a:r>
              <a:rPr lang="ru-RU" dirty="0">
                <a:solidFill>
                  <a:schemeClr val="tx1"/>
                </a:solidFill>
              </a:rPr>
              <a:t>Отсутствуют конкретные мероприятия </a:t>
            </a:r>
            <a:r>
              <a:rPr lang="ru-RU" b="1" dirty="0" smtClean="0">
                <a:solidFill>
                  <a:srgbClr val="F26200"/>
                </a:solidFill>
              </a:rPr>
              <a:t>(Новгородская</a:t>
            </a:r>
            <a:r>
              <a:rPr lang="ru-RU" b="1" dirty="0">
                <a:solidFill>
                  <a:srgbClr val="F26200"/>
                </a:solidFill>
              </a:rPr>
              <a:t>, Оренбургская, Орловская области, Бурятия, Калмыкия, Крым, Удмуртская </a:t>
            </a:r>
            <a:r>
              <a:rPr lang="ru-RU" b="1" dirty="0" smtClean="0">
                <a:solidFill>
                  <a:srgbClr val="F26200"/>
                </a:solidFill>
              </a:rPr>
              <a:t>Республики и другие)</a:t>
            </a:r>
          </a:p>
          <a:p>
            <a:r>
              <a:rPr lang="ru-RU" b="1" dirty="0" smtClean="0">
                <a:solidFill>
                  <a:schemeClr val="tx1"/>
                </a:solidFill>
              </a:rPr>
              <a:t>4. </a:t>
            </a:r>
            <a:r>
              <a:rPr lang="ru-RU" dirty="0">
                <a:solidFill>
                  <a:schemeClr val="tx1"/>
                </a:solidFill>
              </a:rPr>
              <a:t>Вид документа и характеристика результата не соответствует мероприятию </a:t>
            </a:r>
            <a:r>
              <a:rPr lang="ru-RU" b="1" dirty="0">
                <a:solidFill>
                  <a:srgbClr val="F26200"/>
                </a:solidFill>
              </a:rPr>
              <a:t>(Республика </a:t>
            </a:r>
            <a:r>
              <a:rPr lang="ru-RU" b="1" dirty="0" smtClean="0">
                <a:solidFill>
                  <a:srgbClr val="F26200"/>
                </a:solidFill>
              </a:rPr>
              <a:t>Тыва, Калужская область и другие)</a:t>
            </a:r>
            <a:endParaRPr lang="ru-RU" b="1" dirty="0" smtClean="0">
              <a:solidFill>
                <a:schemeClr val="tx1"/>
              </a:solidFill>
            </a:endParaRPr>
          </a:p>
        </p:txBody>
      </p:sp>
      <p:graphicFrame>
        <p:nvGraphicFramePr>
          <p:cNvPr id="13" name="Таблица 12"/>
          <p:cNvGraphicFramePr>
            <a:graphicFrameLocks noGrp="1"/>
          </p:cNvGraphicFramePr>
          <p:nvPr>
            <p:extLst/>
          </p:nvPr>
        </p:nvGraphicFramePr>
        <p:xfrm>
          <a:off x="812127" y="5654098"/>
          <a:ext cx="10106883" cy="1072947"/>
        </p:xfrm>
        <a:graphic>
          <a:graphicData uri="http://schemas.openxmlformats.org/drawingml/2006/table">
            <a:tbl>
              <a:tblPr>
                <a:tableStyleId>{5C22544A-7EE6-4342-B048-85BDC9FD1C3A}</a:tableStyleId>
              </a:tblPr>
              <a:tblGrid>
                <a:gridCol w="820715">
                  <a:extLst>
                    <a:ext uri="{9D8B030D-6E8A-4147-A177-3AD203B41FA5}">
                      <a16:colId xmlns:a16="http://schemas.microsoft.com/office/drawing/2014/main" val="3256683070"/>
                    </a:ext>
                  </a:extLst>
                </a:gridCol>
                <a:gridCol w="1613494">
                  <a:extLst>
                    <a:ext uri="{9D8B030D-6E8A-4147-A177-3AD203B41FA5}">
                      <a16:colId xmlns:a16="http://schemas.microsoft.com/office/drawing/2014/main" val="3629438281"/>
                    </a:ext>
                  </a:extLst>
                </a:gridCol>
                <a:gridCol w="1382974">
                  <a:extLst>
                    <a:ext uri="{9D8B030D-6E8A-4147-A177-3AD203B41FA5}">
                      <a16:colId xmlns:a16="http://schemas.microsoft.com/office/drawing/2014/main" val="2361036952"/>
                    </a:ext>
                  </a:extLst>
                </a:gridCol>
                <a:gridCol w="1307196">
                  <a:extLst>
                    <a:ext uri="{9D8B030D-6E8A-4147-A177-3AD203B41FA5}">
                      <a16:colId xmlns:a16="http://schemas.microsoft.com/office/drawing/2014/main" val="20003"/>
                    </a:ext>
                  </a:extLst>
                </a:gridCol>
                <a:gridCol w="1269307">
                  <a:extLst>
                    <a:ext uri="{9D8B030D-6E8A-4147-A177-3AD203B41FA5}">
                      <a16:colId xmlns:a16="http://schemas.microsoft.com/office/drawing/2014/main" val="20004"/>
                    </a:ext>
                  </a:extLst>
                </a:gridCol>
                <a:gridCol w="1345086">
                  <a:extLst>
                    <a:ext uri="{9D8B030D-6E8A-4147-A177-3AD203B41FA5}">
                      <a16:colId xmlns:a16="http://schemas.microsoft.com/office/drawing/2014/main" val="20005"/>
                    </a:ext>
                  </a:extLst>
                </a:gridCol>
                <a:gridCol w="1307198">
                  <a:extLst>
                    <a:ext uri="{9D8B030D-6E8A-4147-A177-3AD203B41FA5}">
                      <a16:colId xmlns:a16="http://schemas.microsoft.com/office/drawing/2014/main" val="20006"/>
                    </a:ext>
                  </a:extLst>
                </a:gridCol>
                <a:gridCol w="1060913">
                  <a:extLst>
                    <a:ext uri="{9D8B030D-6E8A-4147-A177-3AD203B41FA5}">
                      <a16:colId xmlns:a16="http://schemas.microsoft.com/office/drawing/2014/main" val="20007"/>
                    </a:ext>
                  </a:extLst>
                </a:gridCol>
              </a:tblGrid>
              <a:tr h="0">
                <a:tc>
                  <a:txBody>
                    <a:bodyPr/>
                    <a:lstStyle/>
                    <a:p>
                      <a:pPr algn="ctr"/>
                      <a:r>
                        <a:rPr lang="ru-RU" sz="1300" b="0" i="1" dirty="0" smtClean="0">
                          <a:latin typeface="Arial Narrow" panose="020B0606020202030204" pitchFamily="34" charset="0"/>
                        </a:rPr>
                        <a:t>№</a:t>
                      </a:r>
                    </a:p>
                    <a:p>
                      <a:pPr algn="ctr"/>
                      <a:r>
                        <a:rPr lang="ru-RU" sz="1300" b="0" i="1" dirty="0" smtClean="0">
                          <a:latin typeface="Arial Narrow" panose="020B0606020202030204" pitchFamily="34" charset="0"/>
                        </a:rPr>
                        <a:t>п/п</a:t>
                      </a:r>
                      <a:endParaRPr lang="ru-RU" sz="1300" b="0" i="1" dirty="0">
                        <a:latin typeface="Arial Narrow" panose="020B0606020202030204" pitchFamily="34" charset="0"/>
                      </a:endParaRPr>
                    </a:p>
                  </a:txBody>
                  <a:tcPr marL="3283" marR="3283" marT="3283" marB="0" anchor="ctr"/>
                </a:tc>
                <a:tc>
                  <a:txBody>
                    <a:bodyPr/>
                    <a:lstStyle/>
                    <a:p>
                      <a:pPr marL="0" marR="0" lvl="0" indent="0" algn="ctr" defTabSz="1152144" rtl="0" eaLnBrk="1" fontAlgn="ctr" latinLnBrk="0" hangingPunct="1">
                        <a:lnSpc>
                          <a:spcPct val="107000"/>
                        </a:lnSpc>
                        <a:spcBef>
                          <a:spcPts val="0"/>
                        </a:spcBef>
                        <a:spcAft>
                          <a:spcPts val="0"/>
                        </a:spcAft>
                        <a:buClrTx/>
                        <a:buSzTx/>
                        <a:buFontTx/>
                        <a:buNone/>
                        <a:tabLst/>
                        <a:defRPr/>
                      </a:pPr>
                      <a:r>
                        <a:rPr lang="ru-RU" sz="1300" b="0" i="1" kern="1200" dirty="0" smtClean="0">
                          <a:solidFill>
                            <a:schemeClr val="dk1"/>
                          </a:solidFill>
                          <a:latin typeface="Arial Narrow" panose="020B0606020202030204" pitchFamily="34" charset="0"/>
                          <a:ea typeface="+mn-ea"/>
                          <a:cs typeface="+mn-cs"/>
                        </a:rPr>
                        <a:t>Субъект Российской Федерации</a:t>
                      </a:r>
                      <a:endParaRPr lang="ru-RU" sz="1300" b="0" i="1" kern="1200" dirty="0">
                        <a:solidFill>
                          <a:schemeClr val="dk1"/>
                        </a:solidFill>
                        <a:latin typeface="Arial Narrow" panose="020B0606020202030204" pitchFamily="34" charset="0"/>
                        <a:ea typeface="+mn-ea"/>
                        <a:cs typeface="+mn-cs"/>
                      </a:endParaRPr>
                    </a:p>
                  </a:txBody>
                  <a:tcPr marL="3283" marR="3283" marT="3283" marB="0" anchor="ctr"/>
                </a:tc>
                <a:tc>
                  <a:txBody>
                    <a:bodyPr/>
                    <a:lstStyle/>
                    <a:p>
                      <a:pPr algn="ctr" fontAlgn="ctr">
                        <a:lnSpc>
                          <a:spcPct val="107000"/>
                        </a:lnSpc>
                        <a:spcAft>
                          <a:spcPts val="0"/>
                        </a:spcAft>
                      </a:pPr>
                      <a:r>
                        <a:rPr lang="ru-RU" sz="1300" b="0" i="1" dirty="0" smtClean="0">
                          <a:effectLst/>
                          <a:latin typeface="Arial Narrow" panose="020B0606020202030204" pitchFamily="34" charset="0"/>
                          <a:ea typeface="Calibri" panose="020F0502020204030204" pitchFamily="34" charset="0"/>
                          <a:cs typeface="Times New Roman" panose="02020603050405020304" pitchFamily="18" charset="0"/>
                        </a:rPr>
                        <a:t>2019 г.</a:t>
                      </a:r>
                      <a:endParaRPr lang="ru-RU" sz="1300" b="0" i="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283" marR="3283" marT="3283" marB="0" anchor="ctr"/>
                </a:tc>
                <a:tc>
                  <a:txBody>
                    <a:bodyPr/>
                    <a:lstStyle/>
                    <a:p>
                      <a:pPr algn="ctr" fontAlgn="ctr">
                        <a:lnSpc>
                          <a:spcPct val="107000"/>
                        </a:lnSpc>
                        <a:spcAft>
                          <a:spcPts val="0"/>
                        </a:spcAft>
                      </a:pPr>
                      <a:r>
                        <a:rPr lang="ru-RU" sz="1300" b="0" i="1" dirty="0" smtClean="0">
                          <a:effectLst/>
                          <a:latin typeface="Arial Narrow" panose="020B0606020202030204" pitchFamily="34" charset="0"/>
                          <a:ea typeface="Calibri" panose="020F0502020204030204" pitchFamily="34" charset="0"/>
                          <a:cs typeface="Times New Roman" panose="02020603050405020304" pitchFamily="18" charset="0"/>
                        </a:rPr>
                        <a:t>2020 г.</a:t>
                      </a:r>
                      <a:endParaRPr lang="ru-RU" sz="1300" b="0" i="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283" marR="3283" marT="3283" marB="0" anchor="ctr"/>
                </a:tc>
                <a:tc>
                  <a:txBody>
                    <a:bodyPr/>
                    <a:lstStyle/>
                    <a:p>
                      <a:pPr algn="ctr" fontAlgn="ctr">
                        <a:lnSpc>
                          <a:spcPct val="107000"/>
                        </a:lnSpc>
                        <a:spcAft>
                          <a:spcPts val="0"/>
                        </a:spcAft>
                      </a:pPr>
                      <a:r>
                        <a:rPr lang="ru-RU" sz="1300" b="0" i="1" dirty="0" smtClean="0">
                          <a:effectLst/>
                          <a:latin typeface="Arial Narrow" panose="020B0606020202030204" pitchFamily="34" charset="0"/>
                          <a:ea typeface="Calibri" panose="020F0502020204030204" pitchFamily="34" charset="0"/>
                          <a:cs typeface="Times New Roman" panose="02020603050405020304" pitchFamily="18" charset="0"/>
                        </a:rPr>
                        <a:t>2021 г.</a:t>
                      </a:r>
                      <a:endParaRPr lang="ru-RU" sz="1300" b="0" i="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283" marR="3283" marT="3283" marB="0" anchor="ctr"/>
                </a:tc>
                <a:tc>
                  <a:txBody>
                    <a:bodyPr/>
                    <a:lstStyle/>
                    <a:p>
                      <a:pPr algn="ctr" fontAlgn="ctr">
                        <a:lnSpc>
                          <a:spcPct val="107000"/>
                        </a:lnSpc>
                        <a:spcAft>
                          <a:spcPts val="0"/>
                        </a:spcAft>
                      </a:pPr>
                      <a:r>
                        <a:rPr lang="ru-RU" sz="1300" b="0" i="1" dirty="0" smtClean="0">
                          <a:effectLst/>
                          <a:latin typeface="Arial Narrow" panose="020B0606020202030204" pitchFamily="34" charset="0"/>
                          <a:ea typeface="Calibri" panose="020F0502020204030204" pitchFamily="34" charset="0"/>
                          <a:cs typeface="Times New Roman" panose="02020603050405020304" pitchFamily="18" charset="0"/>
                        </a:rPr>
                        <a:t>2022 г.</a:t>
                      </a:r>
                      <a:endParaRPr lang="ru-RU" sz="1300" b="0" i="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283" marR="3283" marT="3283" marB="0" anchor="ctr"/>
                </a:tc>
                <a:tc>
                  <a:txBody>
                    <a:bodyPr/>
                    <a:lstStyle/>
                    <a:p>
                      <a:pPr algn="ctr" fontAlgn="ctr">
                        <a:lnSpc>
                          <a:spcPct val="107000"/>
                        </a:lnSpc>
                        <a:spcAft>
                          <a:spcPts val="0"/>
                        </a:spcAft>
                      </a:pPr>
                      <a:r>
                        <a:rPr lang="ru-RU" sz="1300" b="0" i="1" dirty="0" smtClean="0">
                          <a:effectLst/>
                          <a:latin typeface="Arial Narrow" panose="020B0606020202030204" pitchFamily="34" charset="0"/>
                          <a:ea typeface="Calibri" panose="020F0502020204030204" pitchFamily="34" charset="0"/>
                          <a:cs typeface="Times New Roman" panose="02020603050405020304" pitchFamily="18" charset="0"/>
                        </a:rPr>
                        <a:t>2023 г. </a:t>
                      </a:r>
                      <a:endParaRPr lang="ru-RU" sz="1300" b="0" i="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283" marR="3283" marT="3283" marB="0" anchor="ctr"/>
                </a:tc>
                <a:tc>
                  <a:txBody>
                    <a:bodyPr/>
                    <a:lstStyle/>
                    <a:p>
                      <a:pPr algn="ctr" fontAlgn="ctr">
                        <a:lnSpc>
                          <a:spcPct val="107000"/>
                        </a:lnSpc>
                        <a:spcAft>
                          <a:spcPts val="0"/>
                        </a:spcAft>
                      </a:pPr>
                      <a:r>
                        <a:rPr lang="ru-RU" sz="1300" b="0" i="1" dirty="0" smtClean="0">
                          <a:effectLst/>
                          <a:latin typeface="Arial Narrow" panose="020B0606020202030204" pitchFamily="34" charset="0"/>
                          <a:ea typeface="Calibri" panose="020F0502020204030204" pitchFamily="34" charset="0"/>
                          <a:cs typeface="Times New Roman" panose="02020603050405020304" pitchFamily="18" charset="0"/>
                        </a:rPr>
                        <a:t>2024 г.</a:t>
                      </a:r>
                      <a:endParaRPr lang="ru-RU" sz="1300" b="0" i="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283" marR="3283" marT="3283" marB="0" anchor="ctr"/>
                </a:tc>
                <a:extLst>
                  <a:ext uri="{0D108BD9-81ED-4DB2-BD59-A6C34878D82A}">
                    <a16:rowId xmlns:a16="http://schemas.microsoft.com/office/drawing/2014/main" val="10000"/>
                  </a:ext>
                </a:extLst>
              </a:tr>
              <a:tr h="204668">
                <a:tc>
                  <a:txBody>
                    <a:bodyPr/>
                    <a:lstStyle/>
                    <a:p>
                      <a:pPr marL="0" marR="0" lvl="0" indent="0" algn="ctr" defTabSz="1152144" rtl="0" eaLnBrk="1" fontAlgn="ctr" latinLnBrk="0" hangingPunct="1">
                        <a:lnSpc>
                          <a:spcPct val="107000"/>
                        </a:lnSpc>
                        <a:spcBef>
                          <a:spcPts val="0"/>
                        </a:spcBef>
                        <a:spcAft>
                          <a:spcPts val="0"/>
                        </a:spcAft>
                        <a:buClrTx/>
                        <a:buSzTx/>
                        <a:buFontTx/>
                        <a:buNone/>
                        <a:tabLst/>
                        <a:defRPr/>
                      </a:pPr>
                      <a:r>
                        <a:rPr lang="ru-RU" sz="1300" b="1" kern="1200" dirty="0" smtClean="0">
                          <a:solidFill>
                            <a:schemeClr val="dk1"/>
                          </a:solidFill>
                          <a:effectLst/>
                          <a:latin typeface="Arial Narrow" panose="020B0606020202030204" pitchFamily="34" charset="0"/>
                          <a:ea typeface="+mn-ea"/>
                          <a:cs typeface="Arial" panose="020B0604020202020204" pitchFamily="34" charset="0"/>
                        </a:rPr>
                        <a:t>1.</a:t>
                      </a:r>
                    </a:p>
                  </a:txBody>
                  <a:tcPr marL="3283" marR="3283" marT="3283" marB="0" anchor="ctr">
                    <a:solidFill>
                      <a:schemeClr val="bg1">
                        <a:lumMod val="85000"/>
                      </a:schemeClr>
                    </a:solidFill>
                  </a:tcPr>
                </a:tc>
                <a:tc>
                  <a:txBody>
                    <a:bodyPr/>
                    <a:lstStyle/>
                    <a:p>
                      <a:pPr marL="0" algn="l" defTabSz="1152144" rtl="0" eaLnBrk="1" fontAlgn="ctr" latinLnBrk="0" hangingPunct="1"/>
                      <a:r>
                        <a:rPr lang="ru-RU" sz="1300" b="1" kern="1200" dirty="0" smtClean="0">
                          <a:solidFill>
                            <a:srgbClr val="F26200"/>
                          </a:solidFill>
                          <a:effectLst/>
                          <a:latin typeface="Arial Narrow" panose="020B0606020202030204" pitchFamily="34" charset="0"/>
                          <a:ea typeface="+mn-ea"/>
                          <a:cs typeface="+mn-cs"/>
                        </a:rPr>
                        <a:t>Саратовская область</a:t>
                      </a:r>
                      <a:endParaRPr lang="ru-RU" sz="1300" b="1" kern="1200" dirty="0">
                        <a:solidFill>
                          <a:srgbClr val="F26200"/>
                        </a:solidFill>
                        <a:effectLst/>
                        <a:latin typeface="Arial Narrow" panose="020B0606020202030204" pitchFamily="34" charset="0"/>
                        <a:ea typeface="+mn-ea"/>
                        <a:cs typeface="+mn-cs"/>
                      </a:endParaRPr>
                    </a:p>
                  </a:txBody>
                  <a:tcPr marL="9525" marR="9525" marT="9525" marB="0" anchor="ctr">
                    <a:solidFill>
                      <a:schemeClr val="bg1">
                        <a:lumMod val="85000"/>
                      </a:schemeClr>
                    </a:solidFill>
                  </a:tcPr>
                </a:tc>
                <a:tc>
                  <a:txBody>
                    <a:bodyPr/>
                    <a:lstStyle/>
                    <a:p>
                      <a:pPr algn="ctr" fontAlgn="ctr"/>
                      <a:r>
                        <a:rPr lang="ru-RU" sz="1300" b="1" i="0" u="none" strike="noStrike" dirty="0" smtClean="0">
                          <a:solidFill>
                            <a:srgbClr val="000000"/>
                          </a:solidFill>
                          <a:effectLst/>
                          <a:latin typeface="Arial Narrow" panose="020B0606020202030204" pitchFamily="34" charset="0"/>
                        </a:rPr>
                        <a:t>450</a:t>
                      </a:r>
                      <a:endParaRPr lang="ru-RU" sz="1300" b="1" i="0" u="none" strike="noStrike" dirty="0">
                        <a:solidFill>
                          <a:srgbClr val="000000"/>
                        </a:solidFill>
                        <a:effectLst/>
                        <a:latin typeface="Arial Narrow" panose="020B0606020202030204" pitchFamily="34" charset="0"/>
                      </a:endParaRPr>
                    </a:p>
                  </a:txBody>
                  <a:tcPr marL="9525" marR="9525" marT="9525" marB="0" anchor="ctr">
                    <a:solidFill>
                      <a:schemeClr val="bg1">
                        <a:lumMod val="85000"/>
                      </a:schemeClr>
                    </a:solidFill>
                  </a:tcPr>
                </a:tc>
                <a:tc>
                  <a:txBody>
                    <a:bodyPr/>
                    <a:lstStyle/>
                    <a:p>
                      <a:pPr algn="ctr" fontAlgn="ctr"/>
                      <a:r>
                        <a:rPr lang="ru-RU" sz="1300" b="1" i="0" u="none" strike="noStrike" dirty="0" smtClean="0">
                          <a:solidFill>
                            <a:srgbClr val="000000"/>
                          </a:solidFill>
                          <a:effectLst/>
                          <a:latin typeface="Arial Narrow" panose="020B0606020202030204" pitchFamily="34" charset="0"/>
                        </a:rPr>
                        <a:t>475</a:t>
                      </a:r>
                      <a:endParaRPr lang="ru-RU" sz="1300" b="1" i="0" u="none" strike="noStrike" dirty="0">
                        <a:solidFill>
                          <a:srgbClr val="000000"/>
                        </a:solidFill>
                        <a:effectLst/>
                        <a:latin typeface="Arial Narrow" panose="020B0606020202030204" pitchFamily="34" charset="0"/>
                      </a:endParaRPr>
                    </a:p>
                  </a:txBody>
                  <a:tcPr marL="9525" marR="9525" marT="9525" marB="0" anchor="ctr">
                    <a:solidFill>
                      <a:schemeClr val="bg1">
                        <a:lumMod val="85000"/>
                      </a:schemeClr>
                    </a:solidFill>
                  </a:tcPr>
                </a:tc>
                <a:tc>
                  <a:txBody>
                    <a:bodyPr/>
                    <a:lstStyle/>
                    <a:p>
                      <a:pPr algn="ctr" fontAlgn="ctr"/>
                      <a:r>
                        <a:rPr lang="ru-RU" sz="1300" b="1" i="0" u="none" strike="noStrike" dirty="0" smtClean="0">
                          <a:solidFill>
                            <a:schemeClr val="tx1"/>
                          </a:solidFill>
                          <a:effectLst/>
                          <a:latin typeface="Arial Narrow" panose="020B0606020202030204" pitchFamily="34" charset="0"/>
                        </a:rPr>
                        <a:t>500</a:t>
                      </a:r>
                      <a:endParaRPr lang="ru-RU" sz="1300" b="1" i="0" u="none" strike="noStrike" dirty="0">
                        <a:solidFill>
                          <a:schemeClr val="tx1"/>
                        </a:solidFill>
                        <a:effectLst/>
                        <a:latin typeface="Arial Narrow" panose="020B0606020202030204" pitchFamily="34" charset="0"/>
                      </a:endParaRPr>
                    </a:p>
                  </a:txBody>
                  <a:tcPr marL="9525" marR="9525" marT="9525" marB="0" anchor="ctr">
                    <a:solidFill>
                      <a:schemeClr val="bg1">
                        <a:lumMod val="85000"/>
                      </a:schemeClr>
                    </a:solidFill>
                  </a:tcPr>
                </a:tc>
                <a:tc>
                  <a:txBody>
                    <a:bodyPr/>
                    <a:lstStyle/>
                    <a:p>
                      <a:pPr algn="ctr" fontAlgn="ctr"/>
                      <a:r>
                        <a:rPr lang="ru-RU" sz="1300" b="1" i="0" u="none" strike="noStrike" dirty="0" smtClean="0">
                          <a:solidFill>
                            <a:schemeClr val="tx1"/>
                          </a:solidFill>
                          <a:effectLst/>
                          <a:latin typeface="Arial Narrow" panose="020B0606020202030204" pitchFamily="34" charset="0"/>
                        </a:rPr>
                        <a:t>525</a:t>
                      </a:r>
                      <a:endParaRPr lang="ru-RU" sz="1300" b="1" i="0" u="none" strike="noStrike" dirty="0">
                        <a:solidFill>
                          <a:schemeClr val="tx1"/>
                        </a:solidFill>
                        <a:effectLst/>
                        <a:latin typeface="Arial Narrow" panose="020B0606020202030204" pitchFamily="34" charset="0"/>
                      </a:endParaRPr>
                    </a:p>
                  </a:txBody>
                  <a:tcPr marL="9525" marR="9525" marT="9525" marB="0" anchor="ctr">
                    <a:solidFill>
                      <a:schemeClr val="bg1">
                        <a:lumMod val="85000"/>
                      </a:schemeClr>
                    </a:solidFill>
                  </a:tcPr>
                </a:tc>
                <a:tc>
                  <a:txBody>
                    <a:bodyPr/>
                    <a:lstStyle/>
                    <a:p>
                      <a:pPr algn="ctr" fontAlgn="ctr"/>
                      <a:r>
                        <a:rPr lang="ru-RU" sz="1300" b="1" i="0" u="none" strike="noStrike" dirty="0" smtClean="0">
                          <a:solidFill>
                            <a:schemeClr val="tx1"/>
                          </a:solidFill>
                          <a:effectLst/>
                          <a:latin typeface="Arial Narrow" panose="020B0606020202030204" pitchFamily="34" charset="0"/>
                        </a:rPr>
                        <a:t>550</a:t>
                      </a:r>
                      <a:endParaRPr lang="ru-RU" sz="1300" b="1" i="0" u="none" strike="noStrike" dirty="0">
                        <a:solidFill>
                          <a:schemeClr val="tx1"/>
                        </a:solidFill>
                        <a:effectLst/>
                        <a:latin typeface="Arial Narrow" panose="020B0606020202030204" pitchFamily="34" charset="0"/>
                      </a:endParaRPr>
                    </a:p>
                  </a:txBody>
                  <a:tcPr marL="9525" marR="9525" marT="9525" marB="0" anchor="ctr">
                    <a:solidFill>
                      <a:schemeClr val="bg1">
                        <a:lumMod val="85000"/>
                      </a:schemeClr>
                    </a:solidFill>
                  </a:tcPr>
                </a:tc>
                <a:tc>
                  <a:txBody>
                    <a:bodyPr/>
                    <a:lstStyle/>
                    <a:p>
                      <a:pPr algn="ctr" fontAlgn="ctr"/>
                      <a:r>
                        <a:rPr lang="ru-RU" sz="1300" b="1" i="0" u="none" strike="noStrike" dirty="0" smtClean="0">
                          <a:solidFill>
                            <a:schemeClr val="tx1"/>
                          </a:solidFill>
                          <a:effectLst/>
                          <a:latin typeface="Arial Narrow" panose="020B0606020202030204" pitchFamily="34" charset="0"/>
                        </a:rPr>
                        <a:t>580</a:t>
                      </a:r>
                      <a:endParaRPr lang="ru-RU" sz="1300" b="1" i="0" u="none" strike="noStrike" dirty="0">
                        <a:solidFill>
                          <a:schemeClr val="tx1"/>
                        </a:solidFill>
                        <a:effectLst/>
                        <a:latin typeface="Arial Narrow" panose="020B0606020202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620142198"/>
                  </a:ext>
                </a:extLst>
              </a:tr>
              <a:tr h="187643">
                <a:tc>
                  <a:txBody>
                    <a:bodyPr/>
                    <a:lstStyle/>
                    <a:p>
                      <a:pPr marL="0" marR="0" lvl="0" indent="0" algn="ctr" defTabSz="1152144" rtl="0" eaLnBrk="1" fontAlgn="ctr" latinLnBrk="0" hangingPunct="1">
                        <a:lnSpc>
                          <a:spcPct val="107000"/>
                        </a:lnSpc>
                        <a:spcBef>
                          <a:spcPts val="0"/>
                        </a:spcBef>
                        <a:spcAft>
                          <a:spcPts val="0"/>
                        </a:spcAft>
                        <a:buClrTx/>
                        <a:buSzTx/>
                        <a:buFontTx/>
                        <a:buNone/>
                        <a:tabLst/>
                        <a:defRPr/>
                      </a:pPr>
                      <a:r>
                        <a:rPr lang="ru-RU" sz="1300" b="1" kern="1200" dirty="0" smtClean="0">
                          <a:solidFill>
                            <a:schemeClr val="dk1"/>
                          </a:solidFill>
                          <a:effectLst/>
                          <a:latin typeface="Arial Narrow" panose="020B0606020202030204" pitchFamily="34" charset="0"/>
                          <a:ea typeface="+mn-ea"/>
                          <a:cs typeface="Arial" panose="020B0604020202020204" pitchFamily="34" charset="0"/>
                        </a:rPr>
                        <a:t>2.</a:t>
                      </a:r>
                    </a:p>
                  </a:txBody>
                  <a:tcPr marL="3283" marR="3283" marT="3283" marB="0" anchor="ctr">
                    <a:solidFill>
                      <a:schemeClr val="bg1">
                        <a:lumMod val="85000"/>
                      </a:schemeClr>
                    </a:solidFill>
                  </a:tcPr>
                </a:tc>
                <a:tc>
                  <a:txBody>
                    <a:bodyPr/>
                    <a:lstStyle/>
                    <a:p>
                      <a:pPr marL="0" algn="l" defTabSz="1152144" rtl="0" eaLnBrk="1" fontAlgn="ctr" latinLnBrk="0" hangingPunct="1"/>
                      <a:r>
                        <a:rPr lang="ru-RU" sz="1300" b="1" kern="1200" dirty="0" smtClean="0">
                          <a:solidFill>
                            <a:srgbClr val="F26200"/>
                          </a:solidFill>
                          <a:effectLst/>
                          <a:latin typeface="Arial Narrow" panose="020B0606020202030204" pitchFamily="34" charset="0"/>
                          <a:ea typeface="+mn-ea"/>
                          <a:cs typeface="+mn-cs"/>
                        </a:rPr>
                        <a:t>Алтайский край</a:t>
                      </a:r>
                      <a:endParaRPr lang="ru-RU" sz="1300" b="1" kern="1200" dirty="0">
                        <a:solidFill>
                          <a:srgbClr val="F26200"/>
                        </a:solidFill>
                        <a:effectLst/>
                        <a:latin typeface="Arial Narrow" panose="020B0606020202030204" pitchFamily="34" charset="0"/>
                        <a:ea typeface="+mn-ea"/>
                        <a:cs typeface="+mn-cs"/>
                      </a:endParaRPr>
                    </a:p>
                  </a:txBody>
                  <a:tcPr marL="9525" marR="9525" marT="9525" marB="0" anchor="ctr">
                    <a:solidFill>
                      <a:schemeClr val="bg1">
                        <a:lumMod val="85000"/>
                      </a:schemeClr>
                    </a:solidFill>
                  </a:tcPr>
                </a:tc>
                <a:tc gridSpan="6">
                  <a:txBody>
                    <a:bodyPr/>
                    <a:lstStyle/>
                    <a:p>
                      <a:pPr algn="ctr" fontAlgn="ctr"/>
                      <a:r>
                        <a:rPr lang="ru-RU" sz="1300" b="1" i="0" u="none" strike="noStrike" dirty="0" smtClean="0">
                          <a:solidFill>
                            <a:srgbClr val="000000"/>
                          </a:solidFill>
                          <a:effectLst/>
                          <a:latin typeface="Arial Narrow" panose="020B0606020202030204" pitchFamily="34" charset="0"/>
                        </a:rPr>
                        <a:t>3% ежегодно</a:t>
                      </a:r>
                      <a:endParaRPr lang="ru-RU" sz="1300" b="1" i="0" u="none" strike="noStrike" dirty="0">
                        <a:solidFill>
                          <a:srgbClr val="000000"/>
                        </a:solidFill>
                        <a:effectLst/>
                        <a:latin typeface="Arial Narrow" panose="020B0606020202030204" pitchFamily="34" charset="0"/>
                      </a:endParaRPr>
                    </a:p>
                  </a:txBody>
                  <a:tcPr marL="9525" marR="9525" marT="9525" marB="0" anchor="ctr">
                    <a:solidFill>
                      <a:schemeClr val="bg1">
                        <a:lumMod val="85000"/>
                      </a:schemeClr>
                    </a:solidFill>
                  </a:tcPr>
                </a:tc>
                <a:tc hMerge="1">
                  <a:txBody>
                    <a:bodyPr/>
                    <a:lstStyle/>
                    <a:p>
                      <a:pPr algn="ctr" fontAlgn="ctr"/>
                      <a:endParaRPr lang="ru-RU" sz="1200" b="1" i="0" u="none" strike="noStrike" dirty="0">
                        <a:solidFill>
                          <a:srgbClr val="000000"/>
                        </a:solidFill>
                        <a:effectLst/>
                        <a:latin typeface="Arial Narrow" panose="020B0606020202030204" pitchFamily="34" charset="0"/>
                      </a:endParaRPr>
                    </a:p>
                  </a:txBody>
                  <a:tcPr marL="9525" marR="9525" marT="9525" marB="0" anchor="ctr">
                    <a:solidFill>
                      <a:schemeClr val="bg1">
                        <a:lumMod val="85000"/>
                      </a:schemeClr>
                    </a:solidFill>
                  </a:tcPr>
                </a:tc>
                <a:tc hMerge="1">
                  <a:txBody>
                    <a:bodyPr/>
                    <a:lstStyle/>
                    <a:p>
                      <a:pPr algn="ctr" fontAlgn="ctr"/>
                      <a:endParaRPr lang="ru-RU" sz="1200" b="1" i="0" u="none" strike="noStrike" dirty="0">
                        <a:solidFill>
                          <a:schemeClr val="tx1"/>
                        </a:solidFill>
                        <a:effectLst/>
                        <a:latin typeface="Arial Narrow" panose="020B0606020202030204" pitchFamily="34" charset="0"/>
                      </a:endParaRPr>
                    </a:p>
                  </a:txBody>
                  <a:tcPr marL="9525" marR="9525" marT="9525" marB="0" anchor="ctr">
                    <a:solidFill>
                      <a:schemeClr val="bg1">
                        <a:lumMod val="85000"/>
                      </a:schemeClr>
                    </a:solidFill>
                  </a:tcPr>
                </a:tc>
                <a:tc hMerge="1">
                  <a:txBody>
                    <a:bodyPr/>
                    <a:lstStyle/>
                    <a:p>
                      <a:pPr algn="ctr" fontAlgn="ctr"/>
                      <a:endParaRPr lang="ru-RU" sz="1200" b="1" i="0" u="none" strike="noStrike" dirty="0">
                        <a:solidFill>
                          <a:schemeClr val="tx1"/>
                        </a:solidFill>
                        <a:effectLst/>
                        <a:latin typeface="Arial Narrow" panose="020B0606020202030204" pitchFamily="34" charset="0"/>
                      </a:endParaRPr>
                    </a:p>
                  </a:txBody>
                  <a:tcPr marL="9525" marR="9525" marT="9525" marB="0" anchor="ctr">
                    <a:solidFill>
                      <a:schemeClr val="bg1">
                        <a:lumMod val="85000"/>
                      </a:schemeClr>
                    </a:solidFill>
                  </a:tcPr>
                </a:tc>
                <a:tc hMerge="1">
                  <a:txBody>
                    <a:bodyPr/>
                    <a:lstStyle/>
                    <a:p>
                      <a:pPr algn="ctr" fontAlgn="ctr"/>
                      <a:endParaRPr lang="ru-RU" sz="1200" b="1" i="0" u="none" strike="noStrike" dirty="0">
                        <a:solidFill>
                          <a:schemeClr val="tx1"/>
                        </a:solidFill>
                        <a:effectLst/>
                        <a:latin typeface="Arial Narrow" panose="020B0606020202030204" pitchFamily="34" charset="0"/>
                      </a:endParaRPr>
                    </a:p>
                  </a:txBody>
                  <a:tcPr marL="9525" marR="9525" marT="9525" marB="0" anchor="ctr">
                    <a:solidFill>
                      <a:schemeClr val="bg1">
                        <a:lumMod val="85000"/>
                      </a:schemeClr>
                    </a:solidFill>
                  </a:tcPr>
                </a:tc>
                <a:tc hMerge="1">
                  <a:txBody>
                    <a:bodyPr/>
                    <a:lstStyle/>
                    <a:p>
                      <a:pPr algn="ctr" fontAlgn="ctr"/>
                      <a:endParaRPr lang="ru-RU" sz="1200" b="1" i="0" u="none" strike="noStrike" dirty="0">
                        <a:solidFill>
                          <a:schemeClr val="tx1"/>
                        </a:solidFill>
                        <a:effectLst/>
                        <a:latin typeface="Arial Narrow" panose="020B0606020202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10002"/>
                  </a:ext>
                </a:extLst>
              </a:tr>
              <a:tr h="187643">
                <a:tc>
                  <a:txBody>
                    <a:bodyPr/>
                    <a:lstStyle/>
                    <a:p>
                      <a:pPr marL="0" marR="0" lvl="0" indent="0" algn="ctr" defTabSz="1152144" rtl="0" eaLnBrk="1" fontAlgn="ctr" latinLnBrk="0" hangingPunct="1">
                        <a:lnSpc>
                          <a:spcPct val="107000"/>
                        </a:lnSpc>
                        <a:spcBef>
                          <a:spcPts val="0"/>
                        </a:spcBef>
                        <a:spcAft>
                          <a:spcPts val="0"/>
                        </a:spcAft>
                        <a:buClrTx/>
                        <a:buSzTx/>
                        <a:buFontTx/>
                        <a:buNone/>
                        <a:tabLst/>
                        <a:defRPr/>
                      </a:pPr>
                      <a:r>
                        <a:rPr lang="ru-RU" sz="1300" b="1" kern="1200" dirty="0" smtClean="0">
                          <a:solidFill>
                            <a:schemeClr val="dk1"/>
                          </a:solidFill>
                          <a:effectLst/>
                          <a:latin typeface="Arial Narrow" panose="020B0606020202030204" pitchFamily="34" charset="0"/>
                          <a:ea typeface="+mn-ea"/>
                          <a:cs typeface="Arial" panose="020B0604020202020204" pitchFamily="34" charset="0"/>
                        </a:rPr>
                        <a:t>3.</a:t>
                      </a:r>
                    </a:p>
                  </a:txBody>
                  <a:tcPr marL="3283" marR="3283" marT="3283" marB="0" anchor="ctr">
                    <a:solidFill>
                      <a:schemeClr val="bg1">
                        <a:lumMod val="85000"/>
                      </a:schemeClr>
                    </a:solidFill>
                  </a:tcPr>
                </a:tc>
                <a:tc>
                  <a:txBody>
                    <a:bodyPr/>
                    <a:lstStyle/>
                    <a:p>
                      <a:pPr marL="0" algn="l" defTabSz="1152144" rtl="0" eaLnBrk="1" fontAlgn="ctr" latinLnBrk="0" hangingPunct="1"/>
                      <a:r>
                        <a:rPr lang="ru-RU" sz="1300" b="1" kern="1200" dirty="0" smtClean="0">
                          <a:solidFill>
                            <a:srgbClr val="F26200"/>
                          </a:solidFill>
                          <a:effectLst/>
                          <a:latin typeface="Arial Narrow" panose="020B0606020202030204" pitchFamily="34" charset="0"/>
                          <a:ea typeface="+mn-ea"/>
                          <a:cs typeface="+mn-cs"/>
                        </a:rPr>
                        <a:t>Курская область</a:t>
                      </a:r>
                      <a:endParaRPr lang="ru-RU" sz="1300" b="1" kern="1200" dirty="0">
                        <a:solidFill>
                          <a:srgbClr val="F26200"/>
                        </a:solidFill>
                        <a:effectLst/>
                        <a:latin typeface="Arial Narrow" panose="020B0606020202030204" pitchFamily="34" charset="0"/>
                        <a:ea typeface="+mn-ea"/>
                        <a:cs typeface="+mn-cs"/>
                      </a:endParaRPr>
                    </a:p>
                  </a:txBody>
                  <a:tcPr marL="9525" marR="9525" marT="9525" marB="0" anchor="ctr">
                    <a:solidFill>
                      <a:schemeClr val="bg1">
                        <a:lumMod val="85000"/>
                      </a:schemeClr>
                    </a:solidFill>
                  </a:tcPr>
                </a:tc>
                <a:tc gridSpan="6">
                  <a:txBody>
                    <a:bodyPr/>
                    <a:lstStyle/>
                    <a:p>
                      <a:pPr algn="ctr" fontAlgn="ctr"/>
                      <a:r>
                        <a:rPr lang="ru-RU" sz="1300" b="1" i="0" u="none" strike="noStrike" dirty="0" smtClean="0">
                          <a:solidFill>
                            <a:srgbClr val="000000"/>
                          </a:solidFill>
                          <a:effectLst/>
                          <a:latin typeface="Arial Narrow" panose="020B0606020202030204" pitchFamily="34" charset="0"/>
                        </a:rPr>
                        <a:t>10% к 2024 году</a:t>
                      </a:r>
                      <a:endParaRPr lang="ru-RU" sz="1300" b="1" i="0" u="none" strike="noStrike" dirty="0">
                        <a:solidFill>
                          <a:srgbClr val="000000"/>
                        </a:solidFill>
                        <a:effectLst/>
                        <a:latin typeface="Arial Narrow" panose="020B0606020202030204" pitchFamily="34" charset="0"/>
                      </a:endParaRPr>
                    </a:p>
                  </a:txBody>
                  <a:tcPr marL="9525" marR="9525" marT="9525" marB="0" anchor="ctr">
                    <a:solidFill>
                      <a:schemeClr val="bg1">
                        <a:lumMod val="8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3"/>
                  </a:ext>
                </a:extLst>
              </a:tr>
            </a:tbl>
          </a:graphicData>
        </a:graphic>
      </p:graphicFrame>
      <p:graphicFrame>
        <p:nvGraphicFramePr>
          <p:cNvPr id="14" name="Таблица 13"/>
          <p:cNvGraphicFramePr>
            <a:graphicFrameLocks noGrp="1"/>
          </p:cNvGraphicFramePr>
          <p:nvPr>
            <p:extLst/>
          </p:nvPr>
        </p:nvGraphicFramePr>
        <p:xfrm>
          <a:off x="839095" y="2804009"/>
          <a:ext cx="10574769" cy="1487917"/>
        </p:xfrm>
        <a:graphic>
          <a:graphicData uri="http://schemas.openxmlformats.org/drawingml/2006/table">
            <a:tbl>
              <a:tblPr>
                <a:tableStyleId>{5C22544A-7EE6-4342-B048-85BDC9FD1C3A}</a:tableStyleId>
              </a:tblPr>
              <a:tblGrid>
                <a:gridCol w="440616">
                  <a:extLst>
                    <a:ext uri="{9D8B030D-6E8A-4147-A177-3AD203B41FA5}">
                      <a16:colId xmlns:a16="http://schemas.microsoft.com/office/drawing/2014/main" val="20000"/>
                    </a:ext>
                  </a:extLst>
                </a:gridCol>
                <a:gridCol w="2178514">
                  <a:extLst>
                    <a:ext uri="{9D8B030D-6E8A-4147-A177-3AD203B41FA5}">
                      <a16:colId xmlns:a16="http://schemas.microsoft.com/office/drawing/2014/main" val="20001"/>
                    </a:ext>
                  </a:extLst>
                </a:gridCol>
                <a:gridCol w="1828901">
                  <a:extLst>
                    <a:ext uri="{9D8B030D-6E8A-4147-A177-3AD203B41FA5}">
                      <a16:colId xmlns:a16="http://schemas.microsoft.com/office/drawing/2014/main" val="20002"/>
                    </a:ext>
                  </a:extLst>
                </a:gridCol>
                <a:gridCol w="1300463">
                  <a:extLst>
                    <a:ext uri="{9D8B030D-6E8A-4147-A177-3AD203B41FA5}">
                      <a16:colId xmlns:a16="http://schemas.microsoft.com/office/drawing/2014/main" val="20003"/>
                    </a:ext>
                  </a:extLst>
                </a:gridCol>
                <a:gridCol w="3319984">
                  <a:extLst>
                    <a:ext uri="{9D8B030D-6E8A-4147-A177-3AD203B41FA5}">
                      <a16:colId xmlns:a16="http://schemas.microsoft.com/office/drawing/2014/main" val="20004"/>
                    </a:ext>
                  </a:extLst>
                </a:gridCol>
                <a:gridCol w="1506291">
                  <a:extLst>
                    <a:ext uri="{9D8B030D-6E8A-4147-A177-3AD203B41FA5}">
                      <a16:colId xmlns:a16="http://schemas.microsoft.com/office/drawing/2014/main" val="20006"/>
                    </a:ext>
                  </a:extLst>
                </a:gridCol>
              </a:tblGrid>
              <a:tr h="627681">
                <a:tc>
                  <a:txBody>
                    <a:bodyPr/>
                    <a:lstStyle/>
                    <a:p>
                      <a:pPr marL="0" algn="ctr" defTabSz="1152144" rtl="0" eaLnBrk="1" fontAlgn="b" latinLnBrk="0" hangingPunct="1"/>
                      <a:r>
                        <a:rPr lang="ru-RU" sz="1500" b="1" i="0" u="none" strike="noStrike" kern="1200" dirty="0">
                          <a:solidFill>
                            <a:schemeClr val="bg1"/>
                          </a:solidFill>
                          <a:effectLst/>
                          <a:latin typeface="Arial Narrow" panose="020B0606020202030204" pitchFamily="34" charset="0"/>
                          <a:ea typeface="+mn-ea"/>
                          <a:cs typeface="+mn-cs"/>
                        </a:rPr>
                        <a:t>№ </a:t>
                      </a:r>
                      <a:endParaRPr lang="ru-RU" sz="1500" b="1" i="0" u="none" strike="noStrike" kern="1200" dirty="0" smtClean="0">
                        <a:solidFill>
                          <a:schemeClr val="bg1"/>
                        </a:solidFill>
                        <a:effectLst/>
                        <a:latin typeface="Arial Narrow" panose="020B0606020202030204" pitchFamily="34" charset="0"/>
                        <a:ea typeface="+mn-ea"/>
                        <a:cs typeface="+mn-cs"/>
                      </a:endParaRPr>
                    </a:p>
                    <a:p>
                      <a:pPr marL="0" algn="ctr" defTabSz="1152144" rtl="0" eaLnBrk="1" fontAlgn="b" latinLnBrk="0" hangingPunct="1"/>
                      <a:r>
                        <a:rPr lang="ru-RU" sz="1500" b="1" i="0" u="none" strike="noStrike" kern="1200" dirty="0" smtClean="0">
                          <a:solidFill>
                            <a:schemeClr val="bg1"/>
                          </a:solidFill>
                          <a:effectLst/>
                          <a:latin typeface="Arial Narrow" panose="020B0606020202030204" pitchFamily="34" charset="0"/>
                          <a:ea typeface="+mn-ea"/>
                          <a:cs typeface="+mn-cs"/>
                        </a:rPr>
                        <a:t>п/п</a:t>
                      </a:r>
                      <a:endParaRPr lang="ru-RU" sz="1500" b="1" i="0" u="none" strike="noStrike" kern="1200" dirty="0">
                        <a:solidFill>
                          <a:schemeClr val="bg1"/>
                        </a:solidFill>
                        <a:effectLst/>
                        <a:latin typeface="Arial Narrow" panose="020B0606020202030204" pitchFamily="34" charset="0"/>
                        <a:ea typeface="+mn-ea"/>
                        <a:cs typeface="+mn-cs"/>
                      </a:endParaRPr>
                    </a:p>
                  </a:txBody>
                  <a:tcPr marL="7456" marR="7456" marT="7456" marB="0">
                    <a:solidFill>
                      <a:srgbClr val="1F4E79"/>
                    </a:solidFill>
                  </a:tcPr>
                </a:tc>
                <a:tc>
                  <a:txBody>
                    <a:bodyPr/>
                    <a:lstStyle/>
                    <a:p>
                      <a:pPr marL="0" algn="ctr" defTabSz="1152144" rtl="0" eaLnBrk="1" fontAlgn="b" latinLnBrk="0" hangingPunct="1"/>
                      <a:r>
                        <a:rPr lang="ru-RU" sz="1500" b="1" i="0" u="none" strike="noStrike" kern="1200" dirty="0">
                          <a:solidFill>
                            <a:schemeClr val="bg1"/>
                          </a:solidFill>
                          <a:effectLst/>
                          <a:latin typeface="Arial Narrow" panose="020B0606020202030204" pitchFamily="34" charset="0"/>
                          <a:ea typeface="+mn-ea"/>
                          <a:cs typeface="+mn-cs"/>
                        </a:rPr>
                        <a:t>Субъект </a:t>
                      </a:r>
                      <a:r>
                        <a:rPr lang="ru-RU" sz="1500" b="1" i="0" u="none" strike="noStrike" kern="1200" dirty="0" smtClean="0">
                          <a:solidFill>
                            <a:schemeClr val="bg1"/>
                          </a:solidFill>
                          <a:effectLst/>
                          <a:latin typeface="Arial Narrow" panose="020B0606020202030204" pitchFamily="34" charset="0"/>
                          <a:ea typeface="+mn-ea"/>
                          <a:cs typeface="+mn-cs"/>
                        </a:rPr>
                        <a:t>Российской </a:t>
                      </a:r>
                      <a:r>
                        <a:rPr lang="ru-RU" sz="1500" b="1" i="0" u="none" strike="noStrike" kern="1200" dirty="0">
                          <a:solidFill>
                            <a:schemeClr val="bg1"/>
                          </a:solidFill>
                          <a:effectLst/>
                          <a:latin typeface="Arial Narrow" panose="020B0606020202030204" pitchFamily="34" charset="0"/>
                          <a:ea typeface="+mn-ea"/>
                          <a:cs typeface="+mn-cs"/>
                        </a:rPr>
                        <a:t>Федерации</a:t>
                      </a:r>
                    </a:p>
                  </a:txBody>
                  <a:tcPr marL="7456" marR="7456" marT="7456" marB="0">
                    <a:solidFill>
                      <a:srgbClr val="1F4E79"/>
                    </a:solidFill>
                  </a:tcPr>
                </a:tc>
                <a:tc>
                  <a:txBody>
                    <a:bodyPr/>
                    <a:lstStyle/>
                    <a:p>
                      <a:pPr marL="0" algn="ctr" defTabSz="1152144" rtl="0" eaLnBrk="1" fontAlgn="b" latinLnBrk="0" hangingPunct="1"/>
                      <a:r>
                        <a:rPr lang="ru-RU" sz="1500" b="1" i="0" u="none" strike="noStrike" kern="1200" dirty="0" smtClean="0">
                          <a:solidFill>
                            <a:schemeClr val="bg1"/>
                          </a:solidFill>
                          <a:effectLst/>
                          <a:latin typeface="Arial Narrow" panose="020B0606020202030204" pitchFamily="34" charset="0"/>
                          <a:ea typeface="+mn-ea"/>
                          <a:cs typeface="+mn-cs"/>
                        </a:rPr>
                        <a:t>Региональный </a:t>
                      </a:r>
                      <a:r>
                        <a:rPr lang="ru-RU" sz="1500" b="1" i="0" u="none" strike="noStrike" kern="1200" dirty="0">
                          <a:solidFill>
                            <a:schemeClr val="bg1"/>
                          </a:solidFill>
                          <a:effectLst/>
                          <a:latin typeface="Arial Narrow" panose="020B0606020202030204" pitchFamily="34" charset="0"/>
                          <a:ea typeface="+mn-ea"/>
                          <a:cs typeface="+mn-cs"/>
                        </a:rPr>
                        <a:t>проект  </a:t>
                      </a:r>
                      <a:r>
                        <a:rPr lang="ru-RU" sz="1500" b="1" i="0" u="none" strike="noStrike" kern="1200" dirty="0" smtClean="0">
                          <a:solidFill>
                            <a:schemeClr val="bg1"/>
                          </a:solidFill>
                          <a:effectLst/>
                          <a:latin typeface="Arial Narrow" panose="020B0606020202030204" pitchFamily="34" charset="0"/>
                          <a:ea typeface="+mn-ea"/>
                          <a:cs typeface="+mn-cs"/>
                        </a:rPr>
                        <a:t>(да/нет)</a:t>
                      </a:r>
                      <a:endParaRPr lang="ru-RU" sz="1500" b="1" i="0" u="none" strike="noStrike" kern="1200" dirty="0">
                        <a:solidFill>
                          <a:schemeClr val="bg1"/>
                        </a:solidFill>
                        <a:effectLst/>
                        <a:latin typeface="Arial Narrow" panose="020B0606020202030204" pitchFamily="34" charset="0"/>
                        <a:ea typeface="+mn-ea"/>
                        <a:cs typeface="+mn-cs"/>
                      </a:endParaRPr>
                    </a:p>
                  </a:txBody>
                  <a:tcPr marL="7456" marR="7456" marT="7456" marB="0">
                    <a:solidFill>
                      <a:srgbClr val="1F4E79"/>
                    </a:solidFill>
                  </a:tcPr>
                </a:tc>
                <a:tc>
                  <a:txBody>
                    <a:bodyPr/>
                    <a:lstStyle/>
                    <a:p>
                      <a:pPr marL="0" algn="ctr" defTabSz="1152144" rtl="0" eaLnBrk="1" fontAlgn="b" latinLnBrk="0" hangingPunct="1"/>
                      <a:r>
                        <a:rPr lang="ru-RU" sz="1500" b="1" i="0" u="none" strike="noStrike" kern="1200" dirty="0">
                          <a:solidFill>
                            <a:schemeClr val="bg1"/>
                          </a:solidFill>
                          <a:effectLst/>
                          <a:latin typeface="Arial Narrow" panose="020B0606020202030204" pitchFamily="34" charset="0"/>
                          <a:ea typeface="+mn-ea"/>
                          <a:cs typeface="+mn-cs"/>
                        </a:rPr>
                        <a:t>Ключевые показатели РП </a:t>
                      </a:r>
                      <a:r>
                        <a:rPr lang="ru-RU" sz="1500" b="1" i="0" u="none" strike="noStrike" kern="1200" dirty="0" smtClean="0">
                          <a:solidFill>
                            <a:schemeClr val="bg1"/>
                          </a:solidFill>
                          <a:effectLst/>
                          <a:latin typeface="Arial Narrow" panose="020B0606020202030204" pitchFamily="34" charset="0"/>
                          <a:ea typeface="+mn-ea"/>
                          <a:cs typeface="+mn-cs"/>
                        </a:rPr>
                        <a:t>(да/нет)</a:t>
                      </a:r>
                      <a:endParaRPr lang="ru-RU" sz="1500" b="1" i="0" u="none" strike="noStrike" kern="1200" dirty="0">
                        <a:solidFill>
                          <a:schemeClr val="bg1"/>
                        </a:solidFill>
                        <a:effectLst/>
                        <a:latin typeface="Arial Narrow" panose="020B0606020202030204" pitchFamily="34" charset="0"/>
                        <a:ea typeface="+mn-ea"/>
                        <a:cs typeface="+mn-cs"/>
                      </a:endParaRPr>
                    </a:p>
                  </a:txBody>
                  <a:tcPr marL="7456" marR="7456" marT="7456" marB="0">
                    <a:solidFill>
                      <a:srgbClr val="1F4E79"/>
                    </a:solidFill>
                  </a:tcPr>
                </a:tc>
                <a:tc>
                  <a:txBody>
                    <a:bodyPr/>
                    <a:lstStyle/>
                    <a:p>
                      <a:pPr marL="0" algn="ctr" defTabSz="1152144" rtl="0" eaLnBrk="1" fontAlgn="b" latinLnBrk="0" hangingPunct="1"/>
                      <a:r>
                        <a:rPr lang="ru-RU" sz="1500" b="1" i="0" u="none" strike="noStrike" kern="1200" dirty="0">
                          <a:solidFill>
                            <a:schemeClr val="bg1"/>
                          </a:solidFill>
                          <a:effectLst/>
                          <a:latin typeface="Arial Narrow" panose="020B0606020202030204" pitchFamily="34" charset="0"/>
                          <a:ea typeface="+mn-ea"/>
                          <a:cs typeface="+mn-cs"/>
                        </a:rPr>
                        <a:t>Значение ключевого показателя</a:t>
                      </a:r>
                    </a:p>
                  </a:txBody>
                  <a:tcPr marL="7456" marR="7456" marT="7456" marB="0">
                    <a:solidFill>
                      <a:srgbClr val="1F4E79"/>
                    </a:solidFill>
                  </a:tcPr>
                </a:tc>
                <a:tc>
                  <a:txBody>
                    <a:bodyPr/>
                    <a:lstStyle/>
                    <a:p>
                      <a:pPr marL="0" algn="ctr" defTabSz="1152144" rtl="0" eaLnBrk="1" fontAlgn="b" latinLnBrk="0" hangingPunct="1"/>
                      <a:r>
                        <a:rPr lang="ru-RU" sz="1500" b="1" i="0" u="none" strike="noStrike" kern="1200" dirty="0">
                          <a:solidFill>
                            <a:schemeClr val="bg1"/>
                          </a:solidFill>
                          <a:effectLst/>
                          <a:latin typeface="Arial Narrow" panose="020B0606020202030204" pitchFamily="34" charset="0"/>
                          <a:ea typeface="+mn-ea"/>
                          <a:cs typeface="+mn-cs"/>
                        </a:rPr>
                        <a:t>Мероприятия регионального проекта </a:t>
                      </a:r>
                      <a:r>
                        <a:rPr lang="ru-RU" sz="1500" b="1" i="0" u="none" strike="noStrike" kern="1200" dirty="0" smtClean="0">
                          <a:solidFill>
                            <a:schemeClr val="bg1"/>
                          </a:solidFill>
                          <a:effectLst/>
                          <a:latin typeface="Arial Narrow" panose="020B0606020202030204" pitchFamily="34" charset="0"/>
                          <a:ea typeface="+mn-ea"/>
                          <a:cs typeface="+mn-cs"/>
                        </a:rPr>
                        <a:t>(да/нет)</a:t>
                      </a:r>
                      <a:endParaRPr lang="ru-RU" sz="1500" b="1" i="0" u="none" strike="noStrike" kern="1200" dirty="0">
                        <a:solidFill>
                          <a:schemeClr val="bg1"/>
                        </a:solidFill>
                        <a:effectLst/>
                        <a:latin typeface="Arial Narrow" panose="020B0606020202030204" pitchFamily="34" charset="0"/>
                        <a:ea typeface="+mn-ea"/>
                        <a:cs typeface="+mn-cs"/>
                      </a:endParaRPr>
                    </a:p>
                  </a:txBody>
                  <a:tcPr marL="7456" marR="7456" marT="7456" marB="0">
                    <a:solidFill>
                      <a:srgbClr val="1F4E79"/>
                    </a:solidFill>
                  </a:tcPr>
                </a:tc>
                <a:extLst>
                  <a:ext uri="{0D108BD9-81ED-4DB2-BD59-A6C34878D82A}">
                    <a16:rowId xmlns:a16="http://schemas.microsoft.com/office/drawing/2014/main" val="10000"/>
                  </a:ext>
                </a:extLst>
              </a:tr>
              <a:tr h="264887">
                <a:tc>
                  <a:txBody>
                    <a:bodyPr/>
                    <a:lstStyle/>
                    <a:p>
                      <a:pPr marL="0" algn="ctr" defTabSz="1152144" rtl="0" eaLnBrk="1" fontAlgn="b" latinLnBrk="0" hangingPunct="1"/>
                      <a:r>
                        <a:rPr lang="ru-RU" sz="1500" b="1" i="1" u="none" strike="noStrike" kern="1200" dirty="0">
                          <a:solidFill>
                            <a:schemeClr val="bg1"/>
                          </a:solidFill>
                          <a:effectLst/>
                          <a:latin typeface="Arial Narrow" panose="020B0606020202030204" pitchFamily="34" charset="0"/>
                          <a:ea typeface="+mn-ea"/>
                          <a:cs typeface="+mn-cs"/>
                        </a:rPr>
                        <a:t> </a:t>
                      </a:r>
                      <a:r>
                        <a:rPr lang="ru-RU" sz="1500" b="1" i="1" u="none" strike="noStrike" kern="1200" dirty="0" smtClean="0">
                          <a:solidFill>
                            <a:schemeClr val="bg1"/>
                          </a:solidFill>
                          <a:effectLst/>
                          <a:latin typeface="Arial Narrow" panose="020B0606020202030204" pitchFamily="34" charset="0"/>
                          <a:ea typeface="+mn-ea"/>
                          <a:cs typeface="+mn-cs"/>
                        </a:rPr>
                        <a:t>1</a:t>
                      </a:r>
                      <a:endParaRPr lang="ru-RU" sz="1500" b="1" i="1" u="none" strike="noStrike" kern="1200" dirty="0">
                        <a:solidFill>
                          <a:schemeClr val="bg1"/>
                        </a:solidFill>
                        <a:effectLst/>
                        <a:latin typeface="Arial Narrow" panose="020B0606020202030204" pitchFamily="34" charset="0"/>
                        <a:ea typeface="+mn-ea"/>
                        <a:cs typeface="+mn-cs"/>
                      </a:endParaRPr>
                    </a:p>
                  </a:txBody>
                  <a:tcPr marL="7456" marR="7456" marT="7456" marB="0">
                    <a:solidFill>
                      <a:srgbClr val="1F4E79"/>
                    </a:solidFill>
                  </a:tcPr>
                </a:tc>
                <a:tc>
                  <a:txBody>
                    <a:bodyPr/>
                    <a:lstStyle/>
                    <a:p>
                      <a:pPr marL="0" algn="ctr" defTabSz="1152144" rtl="0" eaLnBrk="1" fontAlgn="b" latinLnBrk="0" hangingPunct="1"/>
                      <a:r>
                        <a:rPr lang="ru-RU" sz="1500" b="1" i="1" u="none" strike="noStrike" kern="1200" dirty="0" smtClean="0">
                          <a:solidFill>
                            <a:schemeClr val="bg1"/>
                          </a:solidFill>
                          <a:effectLst/>
                          <a:latin typeface="Arial Narrow" panose="020B0606020202030204" pitchFamily="34" charset="0"/>
                          <a:ea typeface="+mn-ea"/>
                          <a:cs typeface="+mn-cs"/>
                        </a:rPr>
                        <a:t>2</a:t>
                      </a:r>
                      <a:r>
                        <a:rPr lang="ru-RU" sz="1500" b="1" i="1" u="none" strike="noStrike" kern="1200" dirty="0">
                          <a:solidFill>
                            <a:schemeClr val="bg1"/>
                          </a:solidFill>
                          <a:effectLst/>
                          <a:latin typeface="Arial Narrow" panose="020B0606020202030204" pitchFamily="34" charset="0"/>
                          <a:ea typeface="+mn-ea"/>
                          <a:cs typeface="+mn-cs"/>
                        </a:rPr>
                        <a:t> </a:t>
                      </a:r>
                    </a:p>
                  </a:txBody>
                  <a:tcPr marL="7456" marR="7456" marT="7456" marB="0">
                    <a:solidFill>
                      <a:srgbClr val="1F4E79"/>
                    </a:solidFill>
                  </a:tcPr>
                </a:tc>
                <a:tc>
                  <a:txBody>
                    <a:bodyPr/>
                    <a:lstStyle/>
                    <a:p>
                      <a:pPr marL="0" algn="ctr" defTabSz="1152144" rtl="0" eaLnBrk="1" fontAlgn="b" latinLnBrk="0" hangingPunct="1"/>
                      <a:r>
                        <a:rPr lang="ru-RU" sz="1500" b="1" i="1" u="none" strike="noStrike" kern="1200" dirty="0" smtClean="0">
                          <a:solidFill>
                            <a:schemeClr val="bg1"/>
                          </a:solidFill>
                          <a:effectLst/>
                          <a:latin typeface="Arial Narrow" panose="020B0606020202030204" pitchFamily="34" charset="0"/>
                          <a:ea typeface="+mn-ea"/>
                          <a:cs typeface="+mn-cs"/>
                        </a:rPr>
                        <a:t>3</a:t>
                      </a:r>
                      <a:r>
                        <a:rPr lang="ru-RU" sz="1500" b="1" i="1" u="none" strike="noStrike" kern="1200" dirty="0">
                          <a:solidFill>
                            <a:schemeClr val="bg1"/>
                          </a:solidFill>
                          <a:effectLst/>
                          <a:latin typeface="Arial Narrow" panose="020B0606020202030204" pitchFamily="34" charset="0"/>
                          <a:ea typeface="+mn-ea"/>
                          <a:cs typeface="+mn-cs"/>
                        </a:rPr>
                        <a:t> </a:t>
                      </a:r>
                    </a:p>
                  </a:txBody>
                  <a:tcPr marL="7456" marR="7456" marT="7456" marB="0" anchor="b">
                    <a:solidFill>
                      <a:srgbClr val="1F4E79"/>
                    </a:solidFill>
                  </a:tcPr>
                </a:tc>
                <a:tc>
                  <a:txBody>
                    <a:bodyPr/>
                    <a:lstStyle/>
                    <a:p>
                      <a:pPr marL="0" algn="ctr" defTabSz="1152144" rtl="0" eaLnBrk="1" fontAlgn="b" latinLnBrk="0" hangingPunct="1"/>
                      <a:r>
                        <a:rPr lang="ru-RU" sz="1500" b="1" i="1" u="none" strike="noStrike" kern="1200" dirty="0" smtClean="0">
                          <a:solidFill>
                            <a:schemeClr val="bg1"/>
                          </a:solidFill>
                          <a:effectLst/>
                          <a:latin typeface="Arial Narrow" panose="020B0606020202030204" pitchFamily="34" charset="0"/>
                          <a:ea typeface="+mn-ea"/>
                          <a:cs typeface="+mn-cs"/>
                        </a:rPr>
                        <a:t>4</a:t>
                      </a:r>
                      <a:r>
                        <a:rPr lang="ru-RU" sz="1500" b="1" i="1" u="none" strike="noStrike" kern="1200" dirty="0">
                          <a:solidFill>
                            <a:schemeClr val="bg1"/>
                          </a:solidFill>
                          <a:effectLst/>
                          <a:latin typeface="Arial Narrow" panose="020B0606020202030204" pitchFamily="34" charset="0"/>
                          <a:ea typeface="+mn-ea"/>
                          <a:cs typeface="+mn-cs"/>
                        </a:rPr>
                        <a:t> </a:t>
                      </a:r>
                    </a:p>
                  </a:txBody>
                  <a:tcPr marL="7456" marR="7456" marT="7456" marB="0" anchor="b">
                    <a:solidFill>
                      <a:srgbClr val="1F4E79"/>
                    </a:solidFill>
                  </a:tcPr>
                </a:tc>
                <a:tc>
                  <a:txBody>
                    <a:bodyPr/>
                    <a:lstStyle/>
                    <a:p>
                      <a:pPr marL="0" algn="ctr" defTabSz="1152144" rtl="0" eaLnBrk="1" fontAlgn="b" latinLnBrk="0" hangingPunct="1"/>
                      <a:r>
                        <a:rPr lang="ru-RU" sz="1500" b="1" i="1" u="none" strike="noStrike" kern="1200" dirty="0" smtClean="0">
                          <a:solidFill>
                            <a:schemeClr val="bg1"/>
                          </a:solidFill>
                          <a:effectLst/>
                          <a:latin typeface="Arial Narrow" panose="020B0606020202030204" pitchFamily="34" charset="0"/>
                          <a:ea typeface="+mn-ea"/>
                          <a:cs typeface="+mn-cs"/>
                        </a:rPr>
                        <a:t>5</a:t>
                      </a:r>
                      <a:r>
                        <a:rPr lang="ru-RU" sz="1500" b="1" i="1" u="none" strike="noStrike" kern="1200" dirty="0">
                          <a:solidFill>
                            <a:schemeClr val="bg1"/>
                          </a:solidFill>
                          <a:effectLst/>
                          <a:latin typeface="Arial Narrow" panose="020B0606020202030204" pitchFamily="34" charset="0"/>
                          <a:ea typeface="+mn-ea"/>
                          <a:cs typeface="+mn-cs"/>
                        </a:rPr>
                        <a:t> </a:t>
                      </a:r>
                    </a:p>
                  </a:txBody>
                  <a:tcPr marL="7456" marR="7456" marT="7456" marB="0" anchor="b">
                    <a:solidFill>
                      <a:srgbClr val="1F4E79"/>
                    </a:solidFill>
                  </a:tcPr>
                </a:tc>
                <a:tc>
                  <a:txBody>
                    <a:bodyPr/>
                    <a:lstStyle/>
                    <a:p>
                      <a:pPr marL="0" algn="ctr" defTabSz="1152144" rtl="0" eaLnBrk="1" fontAlgn="b" latinLnBrk="0" hangingPunct="1"/>
                      <a:r>
                        <a:rPr lang="ru-RU" sz="1500" b="1" i="1" u="none" strike="noStrike" kern="1200" dirty="0" smtClean="0">
                          <a:solidFill>
                            <a:schemeClr val="bg1"/>
                          </a:solidFill>
                          <a:effectLst/>
                          <a:latin typeface="Arial Narrow" panose="020B0606020202030204" pitchFamily="34" charset="0"/>
                          <a:ea typeface="+mn-ea"/>
                          <a:cs typeface="+mn-cs"/>
                        </a:rPr>
                        <a:t>6</a:t>
                      </a:r>
                      <a:endParaRPr lang="ru-RU" sz="1500" b="1" i="1" u="none" strike="noStrike" kern="1200" dirty="0">
                        <a:solidFill>
                          <a:schemeClr val="bg1"/>
                        </a:solidFill>
                        <a:effectLst/>
                        <a:latin typeface="Arial Narrow" panose="020B0606020202030204" pitchFamily="34" charset="0"/>
                        <a:ea typeface="+mn-ea"/>
                        <a:cs typeface="+mn-cs"/>
                      </a:endParaRPr>
                    </a:p>
                  </a:txBody>
                  <a:tcPr marL="7456" marR="7456" marT="7456" marB="0" anchor="b">
                    <a:solidFill>
                      <a:srgbClr val="1F4E79"/>
                    </a:solidFill>
                  </a:tcPr>
                </a:tc>
                <a:extLst>
                  <a:ext uri="{0D108BD9-81ED-4DB2-BD59-A6C34878D82A}">
                    <a16:rowId xmlns:a16="http://schemas.microsoft.com/office/drawing/2014/main" val="10001"/>
                  </a:ext>
                </a:extLst>
              </a:tr>
              <a:tr h="264887">
                <a:tc>
                  <a:txBody>
                    <a:bodyPr/>
                    <a:lstStyle/>
                    <a:p>
                      <a:pPr marL="0" algn="ctr" defTabSz="1152144" rtl="0" eaLnBrk="1" fontAlgn="b" latinLnBrk="0" hangingPunct="1"/>
                      <a:r>
                        <a:rPr lang="ru-RU" sz="1500" b="1" i="0" u="none" strike="noStrike" kern="1200" dirty="0" smtClean="0">
                          <a:solidFill>
                            <a:schemeClr val="bg1"/>
                          </a:solidFill>
                          <a:effectLst/>
                          <a:latin typeface="Arial Narrow" panose="020B0606020202030204" pitchFamily="34" charset="0"/>
                          <a:ea typeface="+mn-ea"/>
                          <a:cs typeface="+mn-cs"/>
                        </a:rPr>
                        <a:t>1</a:t>
                      </a:r>
                      <a:endParaRPr lang="ru-RU" sz="1500" b="1" i="0" u="none" strike="noStrike" kern="1200" dirty="0">
                        <a:solidFill>
                          <a:schemeClr val="bg1"/>
                        </a:solidFill>
                        <a:effectLst/>
                        <a:latin typeface="Arial Narrow" panose="020B0606020202030204" pitchFamily="34" charset="0"/>
                        <a:ea typeface="+mn-ea"/>
                        <a:cs typeface="+mn-cs"/>
                      </a:endParaRPr>
                    </a:p>
                  </a:txBody>
                  <a:tcPr marL="7456" marR="7456" marT="7456" marB="0">
                    <a:solidFill>
                      <a:srgbClr val="1F4E79"/>
                    </a:solidFill>
                  </a:tcPr>
                </a:tc>
                <a:tc>
                  <a:txBody>
                    <a:bodyPr/>
                    <a:lstStyle/>
                    <a:p>
                      <a:pPr marL="0" algn="ctr" defTabSz="1152144" rtl="0" eaLnBrk="1" fontAlgn="b" latinLnBrk="0" hangingPunct="1"/>
                      <a:r>
                        <a:rPr lang="ru-RU" sz="1500" b="1" i="0" u="none" strike="noStrike" kern="1200" dirty="0">
                          <a:solidFill>
                            <a:schemeClr val="bg1"/>
                          </a:solidFill>
                          <a:effectLst/>
                          <a:latin typeface="Arial Narrow" panose="020B0606020202030204" pitchFamily="34" charset="0"/>
                          <a:ea typeface="+mn-ea"/>
                          <a:cs typeface="+mn-cs"/>
                        </a:rPr>
                        <a:t>Псковская область</a:t>
                      </a:r>
                    </a:p>
                  </a:txBody>
                  <a:tcPr marL="7456" marR="7456" marT="7456" marB="0">
                    <a:solidFill>
                      <a:srgbClr val="1F4E79"/>
                    </a:solidFill>
                  </a:tcPr>
                </a:tc>
                <a:tc>
                  <a:txBody>
                    <a:bodyPr/>
                    <a:lstStyle/>
                    <a:p>
                      <a:pPr marL="0" algn="ctr" defTabSz="1152144" rtl="0" eaLnBrk="1" fontAlgn="b" latinLnBrk="0" hangingPunct="1"/>
                      <a:r>
                        <a:rPr lang="ru-RU" sz="1500" b="1" i="0" u="none" strike="noStrike" kern="1200" dirty="0">
                          <a:solidFill>
                            <a:schemeClr val="tx1"/>
                          </a:solidFill>
                          <a:effectLst/>
                          <a:latin typeface="Arial Narrow" panose="020B0606020202030204" pitchFamily="34" charset="0"/>
                          <a:ea typeface="+mn-ea"/>
                          <a:cs typeface="+mn-cs"/>
                        </a:rPr>
                        <a:t>да</a:t>
                      </a:r>
                    </a:p>
                  </a:txBody>
                  <a:tcPr marL="7456" marR="7456" marT="7456" marB="0" anchor="b">
                    <a:solidFill>
                      <a:schemeClr val="accent1">
                        <a:lumMod val="20000"/>
                        <a:lumOff val="80000"/>
                      </a:schemeClr>
                    </a:solidFill>
                  </a:tcPr>
                </a:tc>
                <a:tc>
                  <a:txBody>
                    <a:bodyPr/>
                    <a:lstStyle/>
                    <a:p>
                      <a:pPr marL="0" algn="ctr" defTabSz="1152144" rtl="0" eaLnBrk="1" fontAlgn="b" latinLnBrk="0" hangingPunct="1"/>
                      <a:r>
                        <a:rPr lang="ru-RU" sz="1500" b="1" i="0" u="none" strike="noStrike" kern="1200" dirty="0">
                          <a:solidFill>
                            <a:schemeClr val="tx1"/>
                          </a:solidFill>
                          <a:effectLst/>
                          <a:latin typeface="Arial Narrow" panose="020B0606020202030204" pitchFamily="34" charset="0"/>
                          <a:ea typeface="+mn-ea"/>
                          <a:cs typeface="+mn-cs"/>
                        </a:rPr>
                        <a:t>да</a:t>
                      </a:r>
                    </a:p>
                  </a:txBody>
                  <a:tcPr marL="7456" marR="7456" marT="7456" marB="0" anchor="b">
                    <a:solidFill>
                      <a:schemeClr val="accent1">
                        <a:lumMod val="20000"/>
                        <a:lumOff val="80000"/>
                      </a:schemeClr>
                    </a:solidFill>
                  </a:tcPr>
                </a:tc>
                <a:tc>
                  <a:txBody>
                    <a:bodyPr/>
                    <a:lstStyle/>
                    <a:p>
                      <a:pPr marL="0" algn="ctr" defTabSz="1152144" rtl="0" eaLnBrk="1" fontAlgn="b" latinLnBrk="0" hangingPunct="1"/>
                      <a:r>
                        <a:rPr lang="ru-RU" sz="1500" b="1" i="0" u="none" strike="noStrike" kern="1200" dirty="0">
                          <a:solidFill>
                            <a:schemeClr val="tx1"/>
                          </a:solidFill>
                          <a:effectLst/>
                          <a:latin typeface="Arial Narrow" panose="020B0606020202030204" pitchFamily="34" charset="0"/>
                          <a:ea typeface="+mn-ea"/>
                          <a:cs typeface="+mn-cs"/>
                        </a:rPr>
                        <a:t>10% ежегодно</a:t>
                      </a:r>
                    </a:p>
                  </a:txBody>
                  <a:tcPr marL="7456" marR="7456" marT="7456" marB="0" anchor="b">
                    <a:solidFill>
                      <a:schemeClr val="accent1">
                        <a:lumMod val="20000"/>
                        <a:lumOff val="80000"/>
                      </a:schemeClr>
                    </a:solidFill>
                  </a:tcPr>
                </a:tc>
                <a:tc>
                  <a:txBody>
                    <a:bodyPr/>
                    <a:lstStyle/>
                    <a:p>
                      <a:pPr marL="0" algn="ctr" defTabSz="1152144" rtl="0" eaLnBrk="1" fontAlgn="b" latinLnBrk="0" hangingPunct="1"/>
                      <a:r>
                        <a:rPr lang="ru-RU" sz="1500" b="1" i="0" u="none" strike="noStrike" kern="1200" dirty="0">
                          <a:solidFill>
                            <a:schemeClr val="tx1"/>
                          </a:solidFill>
                          <a:effectLst/>
                          <a:latin typeface="Arial Narrow" panose="020B0606020202030204" pitchFamily="34" charset="0"/>
                          <a:ea typeface="+mn-ea"/>
                          <a:cs typeface="+mn-cs"/>
                        </a:rPr>
                        <a:t>да</a:t>
                      </a:r>
                    </a:p>
                  </a:txBody>
                  <a:tcPr marL="7456" marR="7456" marT="7456" marB="0" anchor="b">
                    <a:solidFill>
                      <a:schemeClr val="accent1">
                        <a:lumMod val="20000"/>
                        <a:lumOff val="80000"/>
                      </a:schemeClr>
                    </a:solidFill>
                  </a:tcPr>
                </a:tc>
                <a:extLst>
                  <a:ext uri="{0D108BD9-81ED-4DB2-BD59-A6C34878D82A}">
                    <a16:rowId xmlns:a16="http://schemas.microsoft.com/office/drawing/2014/main" val="10002"/>
                  </a:ext>
                </a:extLst>
              </a:tr>
              <a:tr h="264887">
                <a:tc>
                  <a:txBody>
                    <a:bodyPr/>
                    <a:lstStyle/>
                    <a:p>
                      <a:pPr marL="0" algn="ctr" defTabSz="1152144" rtl="0" eaLnBrk="1" fontAlgn="b" latinLnBrk="0" hangingPunct="1"/>
                      <a:r>
                        <a:rPr lang="ru-RU" sz="1500" b="1" i="0" u="none" strike="noStrike" kern="1200" dirty="0" smtClean="0">
                          <a:solidFill>
                            <a:schemeClr val="bg1"/>
                          </a:solidFill>
                          <a:effectLst/>
                          <a:latin typeface="Arial Narrow" panose="020B0606020202030204" pitchFamily="34" charset="0"/>
                          <a:ea typeface="+mn-ea"/>
                          <a:cs typeface="+mn-cs"/>
                        </a:rPr>
                        <a:t>2</a:t>
                      </a:r>
                      <a:endParaRPr lang="ru-RU" sz="1500" b="1" i="0" u="none" strike="noStrike" kern="1200" dirty="0">
                        <a:solidFill>
                          <a:schemeClr val="bg1"/>
                        </a:solidFill>
                        <a:effectLst/>
                        <a:latin typeface="Arial Narrow" panose="020B0606020202030204" pitchFamily="34" charset="0"/>
                        <a:ea typeface="+mn-ea"/>
                        <a:cs typeface="+mn-cs"/>
                      </a:endParaRPr>
                    </a:p>
                  </a:txBody>
                  <a:tcPr marL="7456" marR="7456" marT="7456" marB="0">
                    <a:solidFill>
                      <a:srgbClr val="1F4E79"/>
                    </a:solidFill>
                  </a:tcPr>
                </a:tc>
                <a:tc>
                  <a:txBody>
                    <a:bodyPr/>
                    <a:lstStyle/>
                    <a:p>
                      <a:pPr marL="0" algn="ctr" defTabSz="1152144" rtl="0" eaLnBrk="1" fontAlgn="b" latinLnBrk="0" hangingPunct="1"/>
                      <a:r>
                        <a:rPr lang="ru-RU" sz="1500" b="1" i="0" u="none" strike="noStrike" kern="1200">
                          <a:solidFill>
                            <a:schemeClr val="bg1"/>
                          </a:solidFill>
                          <a:effectLst/>
                          <a:latin typeface="Arial Narrow" panose="020B0606020202030204" pitchFamily="34" charset="0"/>
                          <a:ea typeface="+mn-ea"/>
                          <a:cs typeface="+mn-cs"/>
                        </a:rPr>
                        <a:t>Самарская область</a:t>
                      </a:r>
                    </a:p>
                  </a:txBody>
                  <a:tcPr marL="7456" marR="7456" marT="7456" marB="0">
                    <a:solidFill>
                      <a:srgbClr val="1F4E79"/>
                    </a:solidFill>
                  </a:tcPr>
                </a:tc>
                <a:tc>
                  <a:txBody>
                    <a:bodyPr/>
                    <a:lstStyle/>
                    <a:p>
                      <a:pPr marL="0" algn="ctr" defTabSz="1152144" rtl="0" eaLnBrk="1" fontAlgn="b" latinLnBrk="0" hangingPunct="1"/>
                      <a:r>
                        <a:rPr lang="ru-RU" sz="1500" b="1" i="0" u="none" strike="noStrike" kern="1200">
                          <a:solidFill>
                            <a:schemeClr val="tx1"/>
                          </a:solidFill>
                          <a:effectLst/>
                          <a:latin typeface="Arial Narrow" panose="020B0606020202030204" pitchFamily="34" charset="0"/>
                          <a:ea typeface="+mn-ea"/>
                          <a:cs typeface="+mn-cs"/>
                        </a:rPr>
                        <a:t>да</a:t>
                      </a:r>
                    </a:p>
                  </a:txBody>
                  <a:tcPr marL="7456" marR="7456" marT="7456" marB="0" anchor="b">
                    <a:solidFill>
                      <a:schemeClr val="accent1">
                        <a:lumMod val="20000"/>
                        <a:lumOff val="80000"/>
                      </a:schemeClr>
                    </a:solidFill>
                  </a:tcPr>
                </a:tc>
                <a:tc>
                  <a:txBody>
                    <a:bodyPr/>
                    <a:lstStyle/>
                    <a:p>
                      <a:pPr marL="0" algn="ctr" defTabSz="1152144" rtl="0" eaLnBrk="1" fontAlgn="b" latinLnBrk="0" hangingPunct="1"/>
                      <a:r>
                        <a:rPr lang="ru-RU" sz="1500" b="1" i="0" u="none" strike="noStrike" kern="1200" dirty="0">
                          <a:solidFill>
                            <a:schemeClr val="tx1"/>
                          </a:solidFill>
                          <a:effectLst/>
                          <a:latin typeface="Arial Narrow" panose="020B0606020202030204" pitchFamily="34" charset="0"/>
                          <a:ea typeface="+mn-ea"/>
                          <a:cs typeface="+mn-cs"/>
                        </a:rPr>
                        <a:t>да</a:t>
                      </a:r>
                    </a:p>
                  </a:txBody>
                  <a:tcPr marL="7456" marR="7456" marT="7456" marB="0" anchor="b">
                    <a:solidFill>
                      <a:schemeClr val="accent1">
                        <a:lumMod val="20000"/>
                        <a:lumOff val="80000"/>
                      </a:schemeClr>
                    </a:solidFill>
                  </a:tcPr>
                </a:tc>
                <a:tc>
                  <a:txBody>
                    <a:bodyPr/>
                    <a:lstStyle/>
                    <a:p>
                      <a:pPr marL="0" algn="ctr" defTabSz="1152144" rtl="0" eaLnBrk="1" fontAlgn="b" latinLnBrk="0" hangingPunct="1"/>
                      <a:r>
                        <a:rPr lang="ru-RU" sz="1500" b="1" i="0" u="none" strike="noStrike" kern="1200" dirty="0">
                          <a:solidFill>
                            <a:schemeClr val="tx1"/>
                          </a:solidFill>
                          <a:effectLst/>
                          <a:latin typeface="Arial Narrow" panose="020B0606020202030204" pitchFamily="34" charset="0"/>
                          <a:ea typeface="+mn-ea"/>
                          <a:cs typeface="+mn-cs"/>
                        </a:rPr>
                        <a:t>(575) 699 - 769 - 846 - 931 -1024</a:t>
                      </a:r>
                    </a:p>
                  </a:txBody>
                  <a:tcPr marL="7456" marR="7456" marT="7456" marB="0" anchor="b">
                    <a:solidFill>
                      <a:schemeClr val="accent1">
                        <a:lumMod val="20000"/>
                        <a:lumOff val="80000"/>
                      </a:schemeClr>
                    </a:solidFill>
                  </a:tcPr>
                </a:tc>
                <a:tc>
                  <a:txBody>
                    <a:bodyPr/>
                    <a:lstStyle/>
                    <a:p>
                      <a:pPr marL="0" algn="ctr" defTabSz="1152144" rtl="0" eaLnBrk="1" fontAlgn="b" latinLnBrk="0" hangingPunct="1"/>
                      <a:r>
                        <a:rPr lang="ru-RU" sz="1500" b="1" i="0" u="none" strike="noStrike" kern="1200" dirty="0">
                          <a:solidFill>
                            <a:schemeClr val="tx1"/>
                          </a:solidFill>
                          <a:effectLst/>
                          <a:latin typeface="Arial Narrow" panose="020B0606020202030204" pitchFamily="34" charset="0"/>
                          <a:ea typeface="+mn-ea"/>
                          <a:cs typeface="+mn-cs"/>
                        </a:rPr>
                        <a:t>да</a:t>
                      </a:r>
                    </a:p>
                  </a:txBody>
                  <a:tcPr marL="7456" marR="7456" marT="7456" marB="0" anchor="b">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
        <p:nvSpPr>
          <p:cNvPr id="15" name="Прямоугольник 14"/>
          <p:cNvSpPr/>
          <p:nvPr/>
        </p:nvSpPr>
        <p:spPr>
          <a:xfrm>
            <a:off x="447134" y="4483172"/>
            <a:ext cx="3737589" cy="477054"/>
          </a:xfrm>
          <a:prstGeom prst="rect">
            <a:avLst/>
          </a:prstGeom>
          <a:noFill/>
        </p:spPr>
        <p:txBody>
          <a:bodyPr wrap="square">
            <a:spAutoFit/>
          </a:bodyPr>
          <a:lstStyle/>
          <a:p>
            <a:pPr defTabSz="945032"/>
            <a:r>
              <a:rPr lang="ru-RU" sz="2500" b="1" dirty="0" smtClean="0">
                <a:latin typeface="Arial Narrow" panose="020B0606020202030204" pitchFamily="34" charset="0"/>
                <a:cs typeface="Arial" panose="020B0604020202020204" pitchFamily="34" charset="0"/>
              </a:rPr>
              <a:t>ОСНОВНЫЕ ЗАМЕЧАНИЯ:</a:t>
            </a:r>
            <a:endParaRPr lang="ru-RU" sz="2500" b="1" dirty="0">
              <a:latin typeface="Arial Narrow" panose="020B0606020202030204" pitchFamily="34" charset="0"/>
              <a:cs typeface="Arial" panose="020B0604020202020204" pitchFamily="34" charset="0"/>
            </a:endParaRPr>
          </a:p>
        </p:txBody>
      </p:sp>
      <p:sp>
        <p:nvSpPr>
          <p:cNvPr id="16" name="Прямоугольник 15"/>
          <p:cNvSpPr/>
          <p:nvPr/>
        </p:nvSpPr>
        <p:spPr>
          <a:xfrm>
            <a:off x="461429" y="8146255"/>
            <a:ext cx="6299200" cy="276999"/>
          </a:xfrm>
          <a:prstGeom prst="rect">
            <a:avLst/>
          </a:prstGeom>
        </p:spPr>
        <p:txBody>
          <a:bodyPr>
            <a:spAutoFit/>
          </a:bodyPr>
          <a:lstStyle/>
          <a:p>
            <a:r>
              <a:rPr lang="ru-RU" sz="1200" b="1" dirty="0"/>
              <a:t>* Распоряжение Правительства Российской Федерации от 31.01.2017 № 147-Р</a:t>
            </a:r>
          </a:p>
        </p:txBody>
      </p:sp>
    </p:spTree>
    <p:extLst>
      <p:ext uri="{BB962C8B-B14F-4D97-AF65-F5344CB8AC3E}">
        <p14:creationId xmlns:p14="http://schemas.microsoft.com/office/powerpoint/2010/main" val="2960464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1"/>
          <p:cNvSpPr txBox="1">
            <a:spLocks/>
          </p:cNvSpPr>
          <p:nvPr/>
        </p:nvSpPr>
        <p:spPr>
          <a:xfrm>
            <a:off x="9490413" y="8030224"/>
            <a:ext cx="2834997" cy="460041"/>
          </a:xfrm>
          <a:prstGeom prst="rect">
            <a:avLst/>
          </a:prstGeom>
        </p:spPr>
        <p:txBody>
          <a:bodyPr vert="horz" lIns="91440" tIns="45720" rIns="91440" bIns="45720" rtlCol="0" anchor="ctr"/>
          <a:lstStyle>
            <a:defPPr>
              <a:defRPr lang="en-US"/>
            </a:defPPr>
            <a:lvl1pPr marL="0" algn="r" defTabSz="457200" rtl="0" eaLnBrk="1" latinLnBrk="0" hangingPunct="1">
              <a:defRPr sz="1512"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05E221-E10C-40C7-8143-48F6241B2838}" type="slidenum">
              <a:rPr lang="ru-RU" smtClean="0"/>
              <a:pPr/>
              <a:t>5</a:t>
            </a:fld>
            <a:endParaRPr lang="ru-RU" dirty="0"/>
          </a:p>
        </p:txBody>
      </p:sp>
      <p:cxnSp>
        <p:nvCxnSpPr>
          <p:cNvPr id="4" name="Прямая соединительная линия 3"/>
          <p:cNvCxnSpPr/>
          <p:nvPr/>
        </p:nvCxnSpPr>
        <p:spPr>
          <a:xfrm flipV="1">
            <a:off x="147492" y="954490"/>
            <a:ext cx="12030163" cy="4784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2020047" y="239314"/>
            <a:ext cx="10372090" cy="707886"/>
          </a:xfrm>
          <a:prstGeom prst="rect">
            <a:avLst/>
          </a:prstGeom>
        </p:spPr>
        <p:txBody>
          <a:bodyPr wrap="square">
            <a:spAutoFit/>
          </a:bodyPr>
          <a:lstStyle/>
          <a:p>
            <a:pPr>
              <a:defRPr/>
            </a:pPr>
            <a:r>
              <a:rPr lang="ru-RU" altLang="ru-RU" sz="2000" b="1" dirty="0" smtClean="0">
                <a:solidFill>
                  <a:schemeClr val="accent1">
                    <a:lumMod val="50000"/>
                  </a:schemeClr>
                </a:solidFill>
                <a:latin typeface="Arial Narrow" panose="020B0606020202030204" pitchFamily="34" charset="0"/>
                <a:ea typeface="Tahoma" pitchFamily="34" charset="0"/>
                <a:cs typeface="Tahoma" pitchFamily="34" charset="0"/>
              </a:rPr>
              <a:t>Подготовка рекомендуемого раздела государственной (муниципальной) программы по управлению государственным (муниципальным) имуществом</a:t>
            </a:r>
            <a:endParaRPr lang="ru-RU" altLang="ru-RU" sz="2000" b="1" dirty="0">
              <a:solidFill>
                <a:schemeClr val="accent1">
                  <a:lumMod val="50000"/>
                </a:schemeClr>
              </a:solidFill>
              <a:latin typeface="Arial Narrow" panose="020B0606020202030204" pitchFamily="34" charset="0"/>
              <a:ea typeface="Tahoma" pitchFamily="34" charset="0"/>
              <a:cs typeface="Tahoma" pitchFamily="34" charset="0"/>
            </a:endParaRPr>
          </a:p>
        </p:txBody>
      </p:sp>
      <p:sp>
        <p:nvSpPr>
          <p:cNvPr id="16" name="Прямоугольник 15"/>
          <p:cNvSpPr/>
          <p:nvPr/>
        </p:nvSpPr>
        <p:spPr>
          <a:xfrm>
            <a:off x="3775772" y="1929397"/>
            <a:ext cx="5411258" cy="1261884"/>
          </a:xfrm>
          <a:prstGeom prst="rect">
            <a:avLst/>
          </a:prstGeom>
          <a:gradFill flip="none" rotWithShape="1">
            <a:gsLst>
              <a:gs pos="0">
                <a:srgbClr val="144C80"/>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defTabSz="945032">
              <a:defRPr/>
            </a:pPr>
            <a:r>
              <a:rPr lang="ru-RU" sz="2200" b="1" dirty="0" smtClean="0">
                <a:solidFill>
                  <a:schemeClr val="bg1"/>
                </a:solidFill>
                <a:latin typeface="Arial Narrow" panose="020B0606020202030204" pitchFamily="34" charset="0"/>
                <a:cs typeface="Arial" panose="020B0604020202020204" pitchFamily="34" charset="0"/>
              </a:rPr>
              <a:t>Раздел в программы </a:t>
            </a:r>
          </a:p>
          <a:p>
            <a:pPr algn="ctr" defTabSz="945032">
              <a:defRPr/>
            </a:pPr>
            <a:r>
              <a:rPr lang="ru-RU" sz="2200" b="1" dirty="0" smtClean="0">
                <a:solidFill>
                  <a:schemeClr val="bg1"/>
                </a:solidFill>
                <a:latin typeface="Arial Narrow" panose="020B0606020202030204" pitchFamily="34" charset="0"/>
                <a:cs typeface="Arial" panose="020B0604020202020204" pitchFamily="34" charset="0"/>
              </a:rPr>
              <a:t>по управлению имуществом включает </a:t>
            </a:r>
          </a:p>
          <a:p>
            <a:pPr algn="ctr" defTabSz="945032">
              <a:defRPr/>
            </a:pPr>
            <a:r>
              <a:rPr lang="ru-RU" sz="1600" dirty="0" smtClean="0">
                <a:solidFill>
                  <a:schemeClr val="tx1"/>
                </a:solidFill>
                <a:latin typeface="Arial Narrow" panose="020B0606020202030204" pitchFamily="34" charset="0"/>
                <a:ea typeface="Calibri" panose="020F0502020204030204" pitchFamily="34" charset="0"/>
                <a:cs typeface="Calibri" panose="020F0502020204030204" pitchFamily="34" charset="0"/>
              </a:rPr>
              <a:t>(</a:t>
            </a:r>
            <a:r>
              <a:rPr lang="ru-RU" sz="1600" b="1" dirty="0">
                <a:solidFill>
                  <a:schemeClr val="tx1"/>
                </a:solidFill>
                <a:latin typeface="Arial Narrow" panose="020B0606020202030204" pitchFamily="34" charset="0"/>
                <a:ea typeface="Calibri" panose="020F0502020204030204" pitchFamily="34" charset="0"/>
                <a:cs typeface="Calibri" panose="020F0502020204030204" pitchFamily="34" charset="0"/>
              </a:rPr>
              <a:t>направлен в регионы письмом Корпорации от 27.03.2019 </a:t>
            </a:r>
            <a:endParaRPr lang="ru-RU" sz="1600" b="1" dirty="0" smtClean="0">
              <a:solidFill>
                <a:schemeClr val="tx1"/>
              </a:solidFill>
              <a:latin typeface="Arial Narrow" panose="020B0606020202030204" pitchFamily="34" charset="0"/>
              <a:ea typeface="Calibri" panose="020F0502020204030204" pitchFamily="34" charset="0"/>
              <a:cs typeface="Calibri" panose="020F0502020204030204" pitchFamily="34" charset="0"/>
            </a:endParaRPr>
          </a:p>
          <a:p>
            <a:pPr algn="ctr" defTabSz="945032">
              <a:defRPr/>
            </a:pPr>
            <a:r>
              <a:rPr lang="ru-RU" sz="1600" b="1" dirty="0" smtClean="0">
                <a:solidFill>
                  <a:schemeClr val="tx1"/>
                </a:solidFill>
                <a:latin typeface="Arial Narrow" panose="020B0606020202030204" pitchFamily="34" charset="0"/>
                <a:ea typeface="Calibri" panose="020F0502020204030204" pitchFamily="34" charset="0"/>
                <a:cs typeface="Calibri" panose="020F0502020204030204" pitchFamily="34" charset="0"/>
              </a:rPr>
              <a:t>№ </a:t>
            </a:r>
            <a:r>
              <a:rPr lang="ru-RU" sz="1600" b="1" dirty="0">
                <a:solidFill>
                  <a:schemeClr val="tx1"/>
                </a:solidFill>
                <a:latin typeface="Arial Narrow" panose="020B0606020202030204" pitchFamily="34" charset="0"/>
                <a:ea typeface="Calibri" panose="020F0502020204030204" pitchFamily="34" charset="0"/>
                <a:cs typeface="Calibri" panose="020F0502020204030204" pitchFamily="34" charset="0"/>
              </a:rPr>
              <a:t>НЛ-09/2789</a:t>
            </a:r>
            <a:r>
              <a:rPr lang="ru-RU" sz="1600" b="1" dirty="0" smtClean="0">
                <a:solidFill>
                  <a:schemeClr val="tx1"/>
                </a:solidFill>
                <a:latin typeface="Arial Narrow" panose="020B0606020202030204" pitchFamily="34" charset="0"/>
                <a:ea typeface="Calibri" panose="020F0502020204030204" pitchFamily="34" charset="0"/>
                <a:cs typeface="Calibri" panose="020F0502020204030204" pitchFamily="34" charset="0"/>
              </a:rPr>
              <a:t>)</a:t>
            </a:r>
            <a:endParaRPr lang="ru-RU" sz="1600" b="1" dirty="0">
              <a:solidFill>
                <a:schemeClr val="bg1"/>
              </a:solidFill>
              <a:latin typeface="Arial Narrow" panose="020B0606020202030204" pitchFamily="34" charset="0"/>
              <a:cs typeface="Arial" panose="020B0604020202020204" pitchFamily="34" charset="0"/>
            </a:endParaRPr>
          </a:p>
        </p:txBody>
      </p:sp>
      <p:sp>
        <p:nvSpPr>
          <p:cNvPr id="17" name="Скругленный прямоугольник 16"/>
          <p:cNvSpPr/>
          <p:nvPr/>
        </p:nvSpPr>
        <p:spPr>
          <a:xfrm>
            <a:off x="176989" y="1140309"/>
            <a:ext cx="4115313" cy="473337"/>
          </a:xfrm>
          <a:prstGeom prst="round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marL="88900"/>
            <a:r>
              <a:rPr lang="ru-RU" sz="2200" b="1" dirty="0" smtClean="0">
                <a:solidFill>
                  <a:schemeClr val="tx1"/>
                </a:solidFill>
                <a:latin typeface="Arial Narrow" panose="020B0606020202030204" pitchFamily="34" charset="0"/>
              </a:rPr>
              <a:t>Паспорт национального проекта</a:t>
            </a:r>
            <a:endParaRPr lang="ru-RU" sz="2200" b="1" dirty="0">
              <a:solidFill>
                <a:schemeClr val="tx1"/>
              </a:solidFill>
              <a:latin typeface="Arial Narrow" panose="020B0606020202030204" pitchFamily="34" charset="0"/>
            </a:endParaRPr>
          </a:p>
        </p:txBody>
      </p:sp>
      <p:sp>
        <p:nvSpPr>
          <p:cNvPr id="18" name="Скругленный прямоугольник 17"/>
          <p:cNvSpPr/>
          <p:nvPr/>
        </p:nvSpPr>
        <p:spPr>
          <a:xfrm>
            <a:off x="8042622" y="1142103"/>
            <a:ext cx="4115313" cy="473337"/>
          </a:xfrm>
          <a:prstGeom prst="round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marL="88900" algn="ctr"/>
            <a:r>
              <a:rPr lang="ru-RU" sz="2200" b="1" dirty="0" smtClean="0">
                <a:solidFill>
                  <a:schemeClr val="tx1"/>
                </a:solidFill>
                <a:latin typeface="Arial Narrow" panose="020B0606020202030204" pitchFamily="34" charset="0"/>
              </a:rPr>
              <a:t>Целевая модель</a:t>
            </a:r>
            <a:endParaRPr lang="ru-RU" sz="2200" b="1" dirty="0">
              <a:solidFill>
                <a:schemeClr val="tx1"/>
              </a:solidFill>
              <a:latin typeface="Arial Narrow" panose="020B0606020202030204" pitchFamily="34" charset="0"/>
            </a:endParaRPr>
          </a:p>
        </p:txBody>
      </p:sp>
      <p:sp>
        <p:nvSpPr>
          <p:cNvPr id="19" name="Прямоугольник 18"/>
          <p:cNvSpPr/>
          <p:nvPr/>
        </p:nvSpPr>
        <p:spPr>
          <a:xfrm>
            <a:off x="352612" y="3535325"/>
            <a:ext cx="4348480" cy="646331"/>
          </a:xfrm>
          <a:prstGeom prst="rect">
            <a:avLst/>
          </a:prstGeom>
        </p:spPr>
        <p:txBody>
          <a:bodyPr wrap="square">
            <a:spAutoFit/>
          </a:bodyPr>
          <a:lstStyle/>
          <a:p>
            <a:pPr algn="ctr">
              <a:spcAft>
                <a:spcPts val="0"/>
              </a:spcAft>
            </a:pPr>
            <a:r>
              <a:rPr lang="ru-RU" b="1" dirty="0" smtClean="0">
                <a:solidFill>
                  <a:schemeClr val="accent5">
                    <a:lumMod val="50000"/>
                  </a:schemeClr>
                </a:solidFill>
                <a:latin typeface="Arial Narrow" panose="020B0606020202030204" pitchFamily="34" charset="0"/>
                <a:ea typeface="Calibri" panose="020F0502020204030204" pitchFamily="34" charset="0"/>
                <a:cs typeface="Calibri" panose="020F0502020204030204" pitchFamily="34" charset="0"/>
              </a:rPr>
              <a:t>Основные </a:t>
            </a:r>
            <a:r>
              <a:rPr lang="ru-RU" b="1" dirty="0">
                <a:solidFill>
                  <a:schemeClr val="accent5">
                    <a:lumMod val="50000"/>
                  </a:schemeClr>
                </a:solidFill>
                <a:latin typeface="Arial Narrow" panose="020B0606020202030204" pitchFamily="34" charset="0"/>
                <a:ea typeface="Calibri" panose="020F0502020204030204" pitchFamily="34" charset="0"/>
                <a:cs typeface="Calibri" panose="020F0502020204030204" pitchFamily="34" charset="0"/>
              </a:rPr>
              <a:t>принципы оказания имущественной поддержки субъектам МСП:</a:t>
            </a:r>
          </a:p>
        </p:txBody>
      </p:sp>
      <p:sp>
        <p:nvSpPr>
          <p:cNvPr id="20" name="Прямоугольник 19"/>
          <p:cNvSpPr/>
          <p:nvPr/>
        </p:nvSpPr>
        <p:spPr>
          <a:xfrm>
            <a:off x="266550" y="4165235"/>
            <a:ext cx="4369996" cy="4016484"/>
          </a:xfrm>
          <a:prstGeom prst="rect">
            <a:avLst/>
          </a:prstGeom>
        </p:spPr>
        <p:txBody>
          <a:bodyPr wrap="square">
            <a:spAutoFit/>
          </a:bodyPr>
          <a:lstStyle/>
          <a:p>
            <a:pPr marL="342900" indent="-342900" algn="just">
              <a:spcAft>
                <a:spcPts val="0"/>
              </a:spcAft>
              <a:buFont typeface="Wingdings" panose="05000000000000000000" pitchFamily="2" charset="2"/>
              <a:buChar char="v"/>
            </a:pPr>
            <a:r>
              <a:rPr lang="ru-RU" sz="1700" b="1" dirty="0" err="1" smtClean="0">
                <a:solidFill>
                  <a:schemeClr val="accent1">
                    <a:lumMod val="75000"/>
                  </a:schemeClr>
                </a:solidFill>
                <a:latin typeface="Arial Narrow" panose="020B0606020202030204" pitchFamily="34" charset="0"/>
                <a:ea typeface="Calibri" panose="020F0502020204030204" pitchFamily="34" charset="0"/>
                <a:cs typeface="Calibri" panose="020F0502020204030204" pitchFamily="34" charset="0"/>
              </a:rPr>
              <a:t>транспарентность</a:t>
            </a:r>
            <a:r>
              <a:rPr lang="ru-RU" sz="1700" dirty="0" smtClean="0">
                <a:latin typeface="Arial Narrow" panose="020B0606020202030204" pitchFamily="34" charset="0"/>
                <a:ea typeface="Calibri" panose="020F0502020204030204" pitchFamily="34" charset="0"/>
                <a:cs typeface="Calibri" panose="020F0502020204030204" pitchFamily="34" charset="0"/>
              </a:rPr>
              <a:t> </a:t>
            </a:r>
            <a:r>
              <a:rPr lang="ru-RU" sz="1700" dirty="0">
                <a:latin typeface="Arial Narrow" panose="020B0606020202030204" pitchFamily="34" charset="0"/>
                <a:ea typeface="Calibri" panose="020F0502020204030204" pitchFamily="34" charset="0"/>
                <a:cs typeface="Calibri" panose="020F0502020204030204" pitchFamily="34" charset="0"/>
              </a:rPr>
              <a:t>информации об имущественной </a:t>
            </a:r>
            <a:r>
              <a:rPr lang="ru-RU" sz="1700" dirty="0" smtClean="0">
                <a:latin typeface="Arial Narrow" panose="020B0606020202030204" pitchFamily="34" charset="0"/>
                <a:ea typeface="Calibri" panose="020F0502020204030204" pitchFamily="34" charset="0"/>
                <a:cs typeface="Calibri" panose="020F0502020204030204" pitchFamily="34" charset="0"/>
              </a:rPr>
              <a:t>поддержке</a:t>
            </a:r>
            <a:endParaRPr lang="ru-RU" sz="1700" dirty="0">
              <a:latin typeface="Arial Narrow" panose="020B0606020202030204" pitchFamily="34" charset="0"/>
              <a:ea typeface="Calibri" panose="020F0502020204030204" pitchFamily="34" charset="0"/>
              <a:cs typeface="Calibri" panose="020F0502020204030204" pitchFamily="34" charset="0"/>
            </a:endParaRPr>
          </a:p>
          <a:p>
            <a:pPr marL="342900" indent="-342900" algn="just">
              <a:spcAft>
                <a:spcPts val="0"/>
              </a:spcAft>
              <a:buFont typeface="Wingdings" panose="05000000000000000000" pitchFamily="2" charset="2"/>
              <a:buChar char="v"/>
            </a:pPr>
            <a:r>
              <a:rPr lang="ru-RU" sz="1700" b="1" dirty="0" smtClean="0">
                <a:solidFill>
                  <a:schemeClr val="accent1">
                    <a:lumMod val="75000"/>
                  </a:schemeClr>
                </a:solidFill>
                <a:latin typeface="Arial Narrow" panose="020B0606020202030204" pitchFamily="34" charset="0"/>
                <a:ea typeface="Calibri" panose="020F0502020204030204" pitchFamily="34" charset="0"/>
                <a:cs typeface="Calibri" panose="020F0502020204030204" pitchFamily="34" charset="0"/>
              </a:rPr>
              <a:t>равный </a:t>
            </a:r>
            <a:r>
              <a:rPr lang="ru-RU" sz="1700" b="1" dirty="0">
                <a:solidFill>
                  <a:schemeClr val="accent1">
                    <a:lumMod val="75000"/>
                  </a:schemeClr>
                </a:solidFill>
                <a:latin typeface="Arial Narrow" panose="020B0606020202030204" pitchFamily="34" charset="0"/>
                <a:ea typeface="Calibri" panose="020F0502020204030204" pitchFamily="34" charset="0"/>
                <a:cs typeface="Calibri" panose="020F0502020204030204" pitchFamily="34" charset="0"/>
              </a:rPr>
              <a:t>доступ </a:t>
            </a:r>
            <a:r>
              <a:rPr lang="ru-RU" sz="1700" dirty="0">
                <a:latin typeface="Arial Narrow" panose="020B0606020202030204" pitchFamily="34" charset="0"/>
                <a:ea typeface="Calibri" panose="020F0502020204030204" pitchFamily="34" charset="0"/>
                <a:cs typeface="Calibri" panose="020F0502020204030204" pitchFamily="34" charset="0"/>
              </a:rPr>
              <a:t>субъектов МСП к получению </a:t>
            </a:r>
            <a:r>
              <a:rPr lang="ru-RU" sz="1700" dirty="0" smtClean="0">
                <a:latin typeface="Arial Narrow" panose="020B0606020202030204" pitchFamily="34" charset="0"/>
                <a:ea typeface="Calibri" panose="020F0502020204030204" pitchFamily="34" charset="0"/>
                <a:cs typeface="Calibri" panose="020F0502020204030204" pitchFamily="34" charset="0"/>
              </a:rPr>
              <a:t>поддержки</a:t>
            </a:r>
            <a:endParaRPr lang="ru-RU" sz="1700" dirty="0">
              <a:latin typeface="Arial Narrow" panose="020B0606020202030204" pitchFamily="34" charset="0"/>
              <a:ea typeface="Calibri" panose="020F0502020204030204" pitchFamily="34" charset="0"/>
              <a:cs typeface="Calibri" panose="020F0502020204030204" pitchFamily="34" charset="0"/>
            </a:endParaRPr>
          </a:p>
          <a:p>
            <a:pPr marL="342900" indent="-342900" algn="just">
              <a:spcAft>
                <a:spcPts val="0"/>
              </a:spcAft>
              <a:buFont typeface="Wingdings" panose="05000000000000000000" pitchFamily="2" charset="2"/>
              <a:buChar char="v"/>
            </a:pPr>
            <a:r>
              <a:rPr lang="ru-RU" sz="1700" b="1" dirty="0" smtClean="0">
                <a:solidFill>
                  <a:schemeClr val="accent1">
                    <a:lumMod val="75000"/>
                  </a:schemeClr>
                </a:solidFill>
                <a:latin typeface="Arial Narrow" panose="020B0606020202030204" pitchFamily="34" charset="0"/>
                <a:ea typeface="Calibri" panose="020F0502020204030204" pitchFamily="34" charset="0"/>
                <a:cs typeface="Calibri" panose="020F0502020204030204" pitchFamily="34" charset="0"/>
              </a:rPr>
              <a:t>приоритетность</a:t>
            </a:r>
            <a:r>
              <a:rPr lang="ru-RU" sz="1700" dirty="0" smtClean="0">
                <a:latin typeface="Arial Narrow" panose="020B0606020202030204" pitchFamily="34" charset="0"/>
                <a:ea typeface="Calibri" panose="020F0502020204030204" pitchFamily="34" charset="0"/>
                <a:cs typeface="Calibri" panose="020F0502020204030204" pitchFamily="34" charset="0"/>
              </a:rPr>
              <a:t> </a:t>
            </a:r>
            <a:r>
              <a:rPr lang="ru-RU" sz="1700" dirty="0">
                <a:latin typeface="Arial Narrow" panose="020B0606020202030204" pitchFamily="34" charset="0"/>
                <a:ea typeface="Calibri" panose="020F0502020204030204" pitchFamily="34" charset="0"/>
                <a:cs typeface="Calibri" panose="020F0502020204030204" pitchFamily="34" charset="0"/>
              </a:rPr>
              <a:t>включения имущества в </a:t>
            </a:r>
            <a:r>
              <a:rPr lang="ru-RU" sz="1700" dirty="0" smtClean="0">
                <a:latin typeface="Arial Narrow" panose="020B0606020202030204" pitchFamily="34" charset="0"/>
                <a:ea typeface="Calibri" panose="020F0502020204030204" pitchFamily="34" charset="0"/>
                <a:cs typeface="Calibri" panose="020F0502020204030204" pitchFamily="34" charset="0"/>
              </a:rPr>
              <a:t>перечень </a:t>
            </a:r>
            <a:r>
              <a:rPr lang="ru-RU" sz="1700" dirty="0">
                <a:latin typeface="Arial Narrow" panose="020B0606020202030204" pitchFamily="34" charset="0"/>
                <a:ea typeface="Calibri" panose="020F0502020204030204" pitchFamily="34" charset="0"/>
                <a:cs typeface="Calibri" panose="020F0502020204030204" pitchFamily="34" charset="0"/>
              </a:rPr>
              <a:t>по отношению к другим направлениям распоряжения </a:t>
            </a:r>
            <a:r>
              <a:rPr lang="ru-RU" sz="1700" dirty="0" smtClean="0">
                <a:latin typeface="Arial Narrow" panose="020B0606020202030204" pitchFamily="34" charset="0"/>
                <a:ea typeface="Calibri" panose="020F0502020204030204" pitchFamily="34" charset="0"/>
                <a:cs typeface="Calibri" panose="020F0502020204030204" pitchFamily="34" charset="0"/>
              </a:rPr>
              <a:t>им</a:t>
            </a:r>
            <a:endParaRPr lang="ru-RU" sz="1700" dirty="0">
              <a:latin typeface="Arial Narrow" panose="020B0606020202030204" pitchFamily="34" charset="0"/>
              <a:ea typeface="Calibri" panose="020F0502020204030204" pitchFamily="34" charset="0"/>
              <a:cs typeface="Calibri" panose="020F0502020204030204" pitchFamily="34" charset="0"/>
            </a:endParaRPr>
          </a:p>
          <a:p>
            <a:pPr marL="342900" indent="-342900" algn="just">
              <a:spcAft>
                <a:spcPts val="0"/>
              </a:spcAft>
              <a:buFont typeface="Wingdings" panose="05000000000000000000" pitchFamily="2" charset="2"/>
              <a:buChar char="v"/>
            </a:pPr>
            <a:r>
              <a:rPr lang="ru-RU" sz="1700" b="1" dirty="0" smtClean="0">
                <a:solidFill>
                  <a:schemeClr val="accent1">
                    <a:lumMod val="75000"/>
                  </a:schemeClr>
                </a:solidFill>
                <a:latin typeface="Arial Narrow" panose="020B0606020202030204" pitchFamily="34" charset="0"/>
                <a:ea typeface="Calibri" panose="020F0502020204030204" pitchFamily="34" charset="0"/>
                <a:cs typeface="Calibri" panose="020F0502020204030204" pitchFamily="34" charset="0"/>
              </a:rPr>
              <a:t>ежегодное </a:t>
            </a:r>
            <a:r>
              <a:rPr lang="ru-RU" sz="1700" b="1" dirty="0">
                <a:solidFill>
                  <a:schemeClr val="accent1">
                    <a:lumMod val="75000"/>
                  </a:schemeClr>
                </a:solidFill>
                <a:latin typeface="Arial Narrow" panose="020B0606020202030204" pitchFamily="34" charset="0"/>
                <a:ea typeface="Calibri" panose="020F0502020204030204" pitchFamily="34" charset="0"/>
                <a:cs typeface="Calibri" panose="020F0502020204030204" pitchFamily="34" charset="0"/>
              </a:rPr>
              <a:t>дополнение </a:t>
            </a:r>
            <a:r>
              <a:rPr lang="ru-RU" sz="1700" dirty="0">
                <a:latin typeface="Arial Narrow" panose="020B0606020202030204" pitchFamily="34" charset="0"/>
                <a:ea typeface="Calibri" panose="020F0502020204030204" pitchFamily="34" charset="0"/>
                <a:cs typeface="Calibri" panose="020F0502020204030204" pitchFamily="34" charset="0"/>
              </a:rPr>
              <a:t>п</a:t>
            </a:r>
            <a:r>
              <a:rPr lang="ru-RU" sz="1700" dirty="0" smtClean="0">
                <a:latin typeface="Arial Narrow" panose="020B0606020202030204" pitchFamily="34" charset="0"/>
                <a:ea typeface="Calibri" panose="020F0502020204030204" pitchFamily="34" charset="0"/>
                <a:cs typeface="Calibri" panose="020F0502020204030204" pitchFamily="34" charset="0"/>
              </a:rPr>
              <a:t>еречня</a:t>
            </a:r>
            <a:endParaRPr lang="ru-RU" sz="1700" dirty="0">
              <a:latin typeface="Arial Narrow" panose="020B0606020202030204" pitchFamily="34" charset="0"/>
              <a:ea typeface="Calibri" panose="020F0502020204030204" pitchFamily="34" charset="0"/>
              <a:cs typeface="Calibri" panose="020F0502020204030204" pitchFamily="34" charset="0"/>
            </a:endParaRPr>
          </a:p>
          <a:p>
            <a:pPr marL="342900" indent="-342900" algn="just">
              <a:spcAft>
                <a:spcPts val="0"/>
              </a:spcAft>
              <a:buFont typeface="Wingdings" panose="05000000000000000000" pitchFamily="2" charset="2"/>
              <a:buChar char="v"/>
            </a:pPr>
            <a:r>
              <a:rPr lang="ru-RU" sz="1700" b="1" dirty="0" smtClean="0">
                <a:solidFill>
                  <a:schemeClr val="accent1">
                    <a:lumMod val="75000"/>
                  </a:schemeClr>
                </a:solidFill>
                <a:latin typeface="Arial Narrow" panose="020B0606020202030204" pitchFamily="34" charset="0"/>
                <a:ea typeface="Calibri" panose="020F0502020204030204" pitchFamily="34" charset="0"/>
                <a:cs typeface="Calibri" panose="020F0502020204030204" pitchFamily="34" charset="0"/>
              </a:rPr>
              <a:t>востребованность</a:t>
            </a:r>
            <a:r>
              <a:rPr lang="ru-RU" sz="1700" dirty="0" smtClean="0">
                <a:latin typeface="Arial Narrow" panose="020B0606020202030204" pitchFamily="34" charset="0"/>
                <a:ea typeface="Calibri" panose="020F0502020204030204" pitchFamily="34" charset="0"/>
                <a:cs typeface="Calibri" panose="020F0502020204030204" pitchFamily="34" charset="0"/>
              </a:rPr>
              <a:t> </a:t>
            </a:r>
            <a:r>
              <a:rPr lang="ru-RU" sz="1700" dirty="0">
                <a:latin typeface="Arial Narrow" panose="020B0606020202030204" pitchFamily="34" charset="0"/>
                <a:ea typeface="Calibri" panose="020F0502020204030204" pitchFamily="34" charset="0"/>
                <a:cs typeface="Calibri" panose="020F0502020204030204" pitchFamily="34" charset="0"/>
              </a:rPr>
              <a:t>имущества, включенного в п</a:t>
            </a:r>
            <a:r>
              <a:rPr lang="ru-RU" sz="1700" dirty="0" smtClean="0">
                <a:latin typeface="Arial Narrow" panose="020B0606020202030204" pitchFamily="34" charset="0"/>
                <a:ea typeface="Calibri" panose="020F0502020204030204" pitchFamily="34" charset="0"/>
                <a:cs typeface="Calibri" panose="020F0502020204030204" pitchFamily="34" charset="0"/>
              </a:rPr>
              <a:t>еречень</a:t>
            </a:r>
            <a:endParaRPr lang="ru-RU" sz="1700" dirty="0">
              <a:latin typeface="Arial Narrow" panose="020B0606020202030204" pitchFamily="34" charset="0"/>
              <a:ea typeface="Calibri" panose="020F0502020204030204" pitchFamily="34" charset="0"/>
              <a:cs typeface="Calibri" panose="020F0502020204030204" pitchFamily="34" charset="0"/>
            </a:endParaRPr>
          </a:p>
          <a:p>
            <a:pPr marL="342900" indent="-342900" algn="just">
              <a:spcAft>
                <a:spcPts val="0"/>
              </a:spcAft>
              <a:buFont typeface="Wingdings" panose="05000000000000000000" pitchFamily="2" charset="2"/>
              <a:buChar char="v"/>
            </a:pPr>
            <a:r>
              <a:rPr lang="ru-RU" sz="1700" b="1" dirty="0" smtClean="0">
                <a:solidFill>
                  <a:schemeClr val="accent1">
                    <a:lumMod val="75000"/>
                  </a:schemeClr>
                </a:solidFill>
                <a:latin typeface="Arial Narrow" panose="020B0606020202030204" pitchFamily="34" charset="0"/>
                <a:ea typeface="Calibri" panose="020F0502020204030204" pitchFamily="34" charset="0"/>
                <a:cs typeface="Calibri" panose="020F0502020204030204" pitchFamily="34" charset="0"/>
              </a:rPr>
              <a:t>максимальное </a:t>
            </a:r>
            <a:r>
              <a:rPr lang="ru-RU" sz="1700" b="1" dirty="0">
                <a:solidFill>
                  <a:schemeClr val="accent1">
                    <a:lumMod val="75000"/>
                  </a:schemeClr>
                </a:solidFill>
                <a:latin typeface="Arial Narrow" panose="020B0606020202030204" pitchFamily="34" charset="0"/>
                <a:ea typeface="Calibri" panose="020F0502020204030204" pitchFamily="34" charset="0"/>
                <a:cs typeface="Calibri" panose="020F0502020204030204" pitchFamily="34" charset="0"/>
              </a:rPr>
              <a:t>вовлечение</a:t>
            </a:r>
            <a:r>
              <a:rPr lang="ru-RU" sz="1700" dirty="0">
                <a:solidFill>
                  <a:schemeClr val="accent1">
                    <a:lumMod val="75000"/>
                  </a:schemeClr>
                </a:solidFill>
                <a:latin typeface="Arial Narrow" panose="020B0606020202030204" pitchFamily="34" charset="0"/>
                <a:ea typeface="Calibri" panose="020F0502020204030204" pitchFamily="34" charset="0"/>
                <a:cs typeface="Calibri" panose="020F0502020204030204" pitchFamily="34" charset="0"/>
              </a:rPr>
              <a:t> </a:t>
            </a:r>
            <a:r>
              <a:rPr lang="ru-RU" sz="1700" dirty="0">
                <a:latin typeface="Arial Narrow" panose="020B0606020202030204" pitchFamily="34" charset="0"/>
                <a:ea typeface="Calibri" panose="020F0502020204030204" pitchFamily="34" charset="0"/>
                <a:cs typeface="Calibri" panose="020F0502020204030204" pitchFamily="34" charset="0"/>
              </a:rPr>
              <a:t>имущества из </a:t>
            </a:r>
            <a:r>
              <a:rPr lang="ru-RU" sz="1700" dirty="0" smtClean="0">
                <a:latin typeface="Arial Narrow" panose="020B0606020202030204" pitchFamily="34" charset="0"/>
                <a:ea typeface="Calibri" panose="020F0502020204030204" pitchFamily="34" charset="0"/>
                <a:cs typeface="Calibri" panose="020F0502020204030204" pitchFamily="34" charset="0"/>
              </a:rPr>
              <a:t>перечня </a:t>
            </a:r>
            <a:r>
              <a:rPr lang="ru-RU" sz="1700" dirty="0">
                <a:latin typeface="Arial Narrow" panose="020B0606020202030204" pitchFamily="34" charset="0"/>
                <a:ea typeface="Calibri" panose="020F0502020204030204" pitchFamily="34" charset="0"/>
                <a:cs typeface="Calibri" panose="020F0502020204030204" pitchFamily="34" charset="0"/>
              </a:rPr>
              <a:t>в арендные </a:t>
            </a:r>
            <a:r>
              <a:rPr lang="ru-RU" sz="1700" dirty="0" smtClean="0">
                <a:latin typeface="Arial Narrow" panose="020B0606020202030204" pitchFamily="34" charset="0"/>
                <a:ea typeface="Calibri" panose="020F0502020204030204" pitchFamily="34" charset="0"/>
                <a:cs typeface="Calibri" panose="020F0502020204030204" pitchFamily="34" charset="0"/>
              </a:rPr>
              <a:t>отношения</a:t>
            </a:r>
            <a:endParaRPr lang="ru-RU" sz="1700" dirty="0">
              <a:latin typeface="Arial Narrow" panose="020B0606020202030204" pitchFamily="34" charset="0"/>
              <a:ea typeface="Calibri" panose="020F0502020204030204" pitchFamily="34" charset="0"/>
              <a:cs typeface="Calibri" panose="020F0502020204030204" pitchFamily="34" charset="0"/>
            </a:endParaRPr>
          </a:p>
          <a:p>
            <a:pPr marL="342900" indent="-342900" algn="just">
              <a:spcAft>
                <a:spcPts val="0"/>
              </a:spcAft>
              <a:buFont typeface="Wingdings" panose="05000000000000000000" pitchFamily="2" charset="2"/>
              <a:buChar char="v"/>
            </a:pPr>
            <a:r>
              <a:rPr lang="ru-RU" sz="1700" b="1" dirty="0" smtClean="0">
                <a:solidFill>
                  <a:schemeClr val="accent1">
                    <a:lumMod val="75000"/>
                  </a:schemeClr>
                </a:solidFill>
                <a:latin typeface="Arial Narrow" panose="020B0606020202030204" pitchFamily="34" charset="0"/>
                <a:ea typeface="Calibri" panose="020F0502020204030204" pitchFamily="34" charset="0"/>
                <a:cs typeface="Calibri" panose="020F0502020204030204" pitchFamily="34" charset="0"/>
              </a:rPr>
              <a:t>использование </a:t>
            </a:r>
            <a:r>
              <a:rPr lang="ru-RU" sz="1700" b="1" dirty="0">
                <a:solidFill>
                  <a:schemeClr val="accent1">
                    <a:lumMod val="75000"/>
                  </a:schemeClr>
                </a:solidFill>
                <a:latin typeface="Arial Narrow" panose="020B0606020202030204" pitchFamily="34" charset="0"/>
                <a:ea typeface="Calibri" panose="020F0502020204030204" pitchFamily="34" charset="0"/>
                <a:cs typeface="Calibri" panose="020F0502020204030204" pitchFamily="34" charset="0"/>
              </a:rPr>
              <a:t>частной инициативы </a:t>
            </a:r>
            <a:r>
              <a:rPr lang="ru-RU" sz="1700" dirty="0">
                <a:latin typeface="Arial Narrow" panose="020B0606020202030204" pitchFamily="34" charset="0"/>
                <a:ea typeface="Calibri" panose="020F0502020204030204" pitchFamily="34" charset="0"/>
                <a:cs typeface="Calibri" panose="020F0502020204030204" pitchFamily="34" charset="0"/>
              </a:rPr>
              <a:t>для улучшения технического состояния имущества в </a:t>
            </a:r>
            <a:r>
              <a:rPr lang="ru-RU" sz="1700" dirty="0" smtClean="0">
                <a:latin typeface="Arial Narrow" panose="020B0606020202030204" pitchFamily="34" charset="0"/>
                <a:ea typeface="Calibri" panose="020F0502020204030204" pitchFamily="34" charset="0"/>
                <a:cs typeface="Calibri" panose="020F0502020204030204" pitchFamily="34" charset="0"/>
              </a:rPr>
              <a:t>перечне </a:t>
            </a:r>
            <a:endParaRPr lang="ru-RU" sz="1700" dirty="0">
              <a:latin typeface="Arial Narrow" panose="020B0606020202030204" pitchFamily="34" charset="0"/>
              <a:ea typeface="Calibri" panose="020F0502020204030204" pitchFamily="34" charset="0"/>
              <a:cs typeface="Calibri" panose="020F0502020204030204" pitchFamily="34" charset="0"/>
            </a:endParaRPr>
          </a:p>
        </p:txBody>
      </p:sp>
      <p:sp>
        <p:nvSpPr>
          <p:cNvPr id="21" name="Прямоугольник 20"/>
          <p:cNvSpPr/>
          <p:nvPr/>
        </p:nvSpPr>
        <p:spPr>
          <a:xfrm>
            <a:off x="8326812" y="3571779"/>
            <a:ext cx="4273176" cy="1631216"/>
          </a:xfrm>
          <a:prstGeom prst="rect">
            <a:avLst/>
          </a:prstGeom>
        </p:spPr>
        <p:txBody>
          <a:bodyPr wrap="square">
            <a:spAutoFit/>
          </a:bodyPr>
          <a:lstStyle/>
          <a:p>
            <a:pPr>
              <a:spcAft>
                <a:spcPts val="0"/>
              </a:spcAft>
            </a:pPr>
            <a:r>
              <a:rPr lang="ru-RU" b="1" dirty="0" smtClean="0">
                <a:solidFill>
                  <a:schemeClr val="accent5">
                    <a:lumMod val="50000"/>
                  </a:schemeClr>
                </a:solidFill>
                <a:latin typeface="Arial Narrow" panose="020B0606020202030204" pitchFamily="34" charset="0"/>
                <a:ea typeface="Calibri" panose="020F0502020204030204" pitchFamily="34" charset="0"/>
                <a:cs typeface="Calibri" panose="020F0502020204030204" pitchFamily="34" charset="0"/>
              </a:rPr>
              <a:t>Подходы </a:t>
            </a:r>
            <a:r>
              <a:rPr lang="ru-RU" b="1" dirty="0">
                <a:solidFill>
                  <a:schemeClr val="accent5">
                    <a:lumMod val="50000"/>
                  </a:schemeClr>
                </a:solidFill>
                <a:latin typeface="Arial Narrow" panose="020B0606020202030204" pitchFamily="34" charset="0"/>
                <a:ea typeface="Calibri" panose="020F0502020204030204" pitchFamily="34" charset="0"/>
                <a:cs typeface="Calibri" panose="020F0502020204030204" pitchFamily="34" charset="0"/>
              </a:rPr>
              <a:t>по выявлению имущества для оказания имущественной поддержки </a:t>
            </a:r>
            <a:r>
              <a:rPr lang="ru-RU" sz="1600" dirty="0">
                <a:latin typeface="Arial Narrow" panose="020B0606020202030204" pitchFamily="34" charset="0"/>
                <a:ea typeface="Calibri" panose="020F0502020204030204" pitchFamily="34" charset="0"/>
                <a:cs typeface="Calibri" panose="020F0502020204030204" pitchFamily="34" charset="0"/>
              </a:rPr>
              <a:t>(работа коллегиального органа, инвентаризация, балансовые и бюджетные комиссии, анализ реестра государственного/муниципального </a:t>
            </a:r>
            <a:r>
              <a:rPr lang="ru-RU" sz="1600" dirty="0" smtClean="0">
                <a:latin typeface="Arial Narrow" panose="020B0606020202030204" pitchFamily="34" charset="0"/>
                <a:ea typeface="Calibri" panose="020F0502020204030204" pitchFamily="34" charset="0"/>
                <a:cs typeface="Calibri" panose="020F0502020204030204" pitchFamily="34" charset="0"/>
              </a:rPr>
              <a:t>имущества)</a:t>
            </a:r>
            <a:endParaRPr lang="ru-RU" sz="1600" dirty="0">
              <a:latin typeface="Arial Narrow" panose="020B0606020202030204" pitchFamily="34" charset="0"/>
              <a:ea typeface="Calibri" panose="020F0502020204030204" pitchFamily="34" charset="0"/>
              <a:cs typeface="Calibri" panose="020F0502020204030204" pitchFamily="34" charset="0"/>
            </a:endParaRPr>
          </a:p>
        </p:txBody>
      </p:sp>
      <p:cxnSp>
        <p:nvCxnSpPr>
          <p:cNvPr id="23" name="Соединительная линия уступом 22"/>
          <p:cNvCxnSpPr>
            <a:stCxn id="16" idx="1"/>
            <a:endCxn id="19" idx="0"/>
          </p:cNvCxnSpPr>
          <p:nvPr/>
        </p:nvCxnSpPr>
        <p:spPr>
          <a:xfrm rot="10800000" flipV="1">
            <a:off x="2526852" y="2560339"/>
            <a:ext cx="1248920" cy="9749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Соединительная линия уступом 24"/>
          <p:cNvCxnSpPr>
            <a:stCxn id="16" idx="3"/>
            <a:endCxn id="21" idx="0"/>
          </p:cNvCxnSpPr>
          <p:nvPr/>
        </p:nvCxnSpPr>
        <p:spPr>
          <a:xfrm>
            <a:off x="9187030" y="2560339"/>
            <a:ext cx="1276370" cy="101144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5725951" y="5458853"/>
            <a:ext cx="4868640" cy="382284"/>
          </a:xfrm>
          <a:prstGeom prst="rect">
            <a:avLst/>
          </a:prstGeom>
        </p:spPr>
        <p:txBody>
          <a:bodyPr wrap="none">
            <a:spAutoFit/>
          </a:bodyPr>
          <a:lstStyle/>
          <a:p>
            <a:pPr algn="just">
              <a:lnSpc>
                <a:spcPct val="115000"/>
              </a:lnSpc>
              <a:spcAft>
                <a:spcPts val="0"/>
              </a:spcAft>
            </a:pPr>
            <a:r>
              <a:rPr lang="ru-RU" b="1" dirty="0" smtClean="0">
                <a:solidFill>
                  <a:schemeClr val="accent5">
                    <a:lumMod val="50000"/>
                  </a:schemeClr>
                </a:solidFill>
                <a:latin typeface="Arial Narrow" panose="020B0606020202030204" pitchFamily="34" charset="0"/>
                <a:ea typeface="Calibri" panose="020F0502020204030204" pitchFamily="34" charset="0"/>
                <a:cs typeface="Calibri" panose="020F0502020204030204" pitchFamily="34" charset="0"/>
              </a:rPr>
              <a:t>Целевые </a:t>
            </a:r>
            <a:r>
              <a:rPr lang="ru-RU" b="1" dirty="0">
                <a:solidFill>
                  <a:schemeClr val="accent5">
                    <a:lumMod val="50000"/>
                  </a:schemeClr>
                </a:solidFill>
                <a:latin typeface="Arial Narrow" panose="020B0606020202030204" pitchFamily="34" charset="0"/>
                <a:ea typeface="Calibri" panose="020F0502020204030204" pitchFamily="34" charset="0"/>
                <a:cs typeface="Calibri" panose="020F0502020204030204" pitchFamily="34" charset="0"/>
              </a:rPr>
              <a:t>показатели эффективности </a:t>
            </a:r>
            <a:r>
              <a:rPr lang="ru-RU" b="1" dirty="0" smtClean="0">
                <a:solidFill>
                  <a:schemeClr val="accent5">
                    <a:lumMod val="50000"/>
                  </a:schemeClr>
                </a:solidFill>
                <a:latin typeface="Arial Narrow" panose="020B0606020202030204" pitchFamily="34" charset="0"/>
                <a:ea typeface="Calibri" panose="020F0502020204030204" pitchFamily="34" charset="0"/>
                <a:cs typeface="Calibri" panose="020F0502020204030204" pitchFamily="34" charset="0"/>
              </a:rPr>
              <a:t>программы</a:t>
            </a:r>
            <a:endParaRPr lang="ru-RU" b="1" dirty="0">
              <a:solidFill>
                <a:schemeClr val="accent5">
                  <a:lumMod val="50000"/>
                </a:schemeClr>
              </a:solidFill>
              <a:latin typeface="Arial Narrow" panose="020B0606020202030204" pitchFamily="34" charset="0"/>
              <a:ea typeface="Calibri" panose="020F0502020204030204" pitchFamily="34" charset="0"/>
              <a:cs typeface="Calibri" panose="020F0502020204030204" pitchFamily="34" charset="0"/>
            </a:endParaRPr>
          </a:p>
        </p:txBody>
      </p:sp>
      <p:cxnSp>
        <p:nvCxnSpPr>
          <p:cNvPr id="29" name="Соединительная линия уступом 28"/>
          <p:cNvCxnSpPr>
            <a:stCxn id="16" idx="2"/>
            <a:endCxn id="27" idx="0"/>
          </p:cNvCxnSpPr>
          <p:nvPr/>
        </p:nvCxnSpPr>
        <p:spPr>
          <a:xfrm rot="16200000" flipH="1">
            <a:off x="6187050" y="3485632"/>
            <a:ext cx="2267572" cy="1678870"/>
          </a:xfrm>
          <a:prstGeom prst="bentConnector3">
            <a:avLst>
              <a:gd name="adj1" fmla="val 7372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Прямоугольник 30"/>
          <p:cNvSpPr/>
          <p:nvPr/>
        </p:nvSpPr>
        <p:spPr>
          <a:xfrm>
            <a:off x="5311887" y="5867492"/>
            <a:ext cx="4746513" cy="1897443"/>
          </a:xfrm>
          <a:prstGeom prst="rect">
            <a:avLst/>
          </a:prstGeom>
        </p:spPr>
        <p:txBody>
          <a:bodyPr wrap="square">
            <a:spAutoFit/>
          </a:bodyPr>
          <a:lstStyle/>
          <a:p>
            <a:pPr marL="742950" lvl="1" indent="-285750" algn="just">
              <a:lnSpc>
                <a:spcPct val="115000"/>
              </a:lnSpc>
              <a:buFont typeface="Wingdings" panose="05000000000000000000" pitchFamily="2" charset="2"/>
              <a:buChar char="v"/>
            </a:pPr>
            <a:r>
              <a:rPr lang="ru-RU" sz="1700" b="1" dirty="0">
                <a:solidFill>
                  <a:schemeClr val="accent1">
                    <a:lumMod val="75000"/>
                  </a:schemeClr>
                </a:solidFill>
                <a:latin typeface="Arial Narrow" panose="020B0606020202030204" pitchFamily="34" charset="0"/>
                <a:ea typeface="Calibri" panose="020F0502020204030204" pitchFamily="34" charset="0"/>
                <a:cs typeface="Calibri" panose="020F0502020204030204" pitchFamily="34" charset="0"/>
              </a:rPr>
              <a:t>Ежегодное увеличение </a:t>
            </a:r>
            <a:r>
              <a:rPr lang="ru-RU" sz="1700" dirty="0">
                <a:latin typeface="Arial Narrow" panose="020B0606020202030204" pitchFamily="34" charset="0"/>
                <a:ea typeface="Calibri" panose="020F0502020204030204" pitchFamily="34" charset="0"/>
                <a:cs typeface="Calibri" panose="020F0502020204030204" pitchFamily="34" charset="0"/>
              </a:rPr>
              <a:t>не менее чем на 10% количества объектов имущества в перечнях </a:t>
            </a:r>
            <a:r>
              <a:rPr lang="ru-RU" sz="1700" dirty="0" smtClean="0">
                <a:latin typeface="Arial Narrow" panose="020B0606020202030204" pitchFamily="34" charset="0"/>
                <a:ea typeface="Calibri" panose="020F0502020204030204" pitchFamily="34" charset="0"/>
                <a:cs typeface="Calibri" panose="020F0502020204030204" pitchFamily="34" charset="0"/>
              </a:rPr>
              <a:t>(</a:t>
            </a:r>
            <a:r>
              <a:rPr lang="ru-RU" sz="1700" dirty="0">
                <a:latin typeface="Arial Narrow" panose="020B0606020202030204" pitchFamily="34" charset="0"/>
                <a:ea typeface="Calibri" panose="020F0502020204030204" pitchFamily="34" charset="0"/>
                <a:cs typeface="Calibri" panose="020F0502020204030204" pitchFamily="34" charset="0"/>
              </a:rPr>
              <a:t>единиц)</a:t>
            </a:r>
          </a:p>
          <a:p>
            <a:pPr marL="742950" lvl="1" indent="-285750" algn="just">
              <a:lnSpc>
                <a:spcPct val="115000"/>
              </a:lnSpc>
              <a:buFont typeface="Wingdings" panose="05000000000000000000" pitchFamily="2" charset="2"/>
              <a:buChar char="v"/>
            </a:pPr>
            <a:r>
              <a:rPr lang="ru-RU" sz="1700" b="1" dirty="0">
                <a:solidFill>
                  <a:schemeClr val="accent1">
                    <a:lumMod val="75000"/>
                  </a:schemeClr>
                </a:solidFill>
                <a:latin typeface="Arial Narrow" panose="020B0606020202030204" pitchFamily="34" charset="0"/>
                <a:ea typeface="Calibri" panose="020F0502020204030204" pitchFamily="34" charset="0"/>
                <a:cs typeface="Calibri" panose="020F0502020204030204" pitchFamily="34" charset="0"/>
              </a:rPr>
              <a:t>Доля заключенных договоров аренды</a:t>
            </a:r>
            <a:r>
              <a:rPr lang="ru-RU" sz="1700" dirty="0">
                <a:solidFill>
                  <a:schemeClr val="accent1">
                    <a:lumMod val="75000"/>
                  </a:schemeClr>
                </a:solidFill>
                <a:latin typeface="Arial Narrow" panose="020B0606020202030204" pitchFamily="34" charset="0"/>
                <a:ea typeface="Calibri" panose="020F0502020204030204" pitchFamily="34" charset="0"/>
                <a:cs typeface="Calibri" panose="020F0502020204030204" pitchFamily="34" charset="0"/>
              </a:rPr>
              <a:t> </a:t>
            </a:r>
            <a:r>
              <a:rPr lang="ru-RU" sz="1700" dirty="0">
                <a:latin typeface="Arial Narrow" panose="020B0606020202030204" pitchFamily="34" charset="0"/>
                <a:ea typeface="Calibri" panose="020F0502020204030204" pitchFamily="34" charset="0"/>
                <a:cs typeface="Calibri" panose="020F0502020204030204" pitchFamily="34" charset="0"/>
              </a:rPr>
              <a:t>по отношению к общему количеству имущества в перечне (в процентах)</a:t>
            </a:r>
          </a:p>
        </p:txBody>
      </p:sp>
      <p:grpSp>
        <p:nvGrpSpPr>
          <p:cNvPr id="44" name="Группа 43"/>
          <p:cNvGrpSpPr/>
          <p:nvPr/>
        </p:nvGrpSpPr>
        <p:grpSpPr>
          <a:xfrm>
            <a:off x="4292303" y="1376978"/>
            <a:ext cx="3750319" cy="552420"/>
            <a:chOff x="4292303" y="1376978"/>
            <a:chExt cx="3750319" cy="552420"/>
          </a:xfrm>
        </p:grpSpPr>
        <p:cxnSp>
          <p:nvCxnSpPr>
            <p:cNvPr id="41" name="Соединительная линия уступом 40"/>
            <p:cNvCxnSpPr>
              <a:stCxn id="16" idx="0"/>
              <a:endCxn id="17" idx="3"/>
            </p:cNvCxnSpPr>
            <p:nvPr/>
          </p:nvCxnSpPr>
          <p:spPr>
            <a:xfrm rot="16200000" flipV="1">
              <a:off x="5110643" y="558638"/>
              <a:ext cx="552419" cy="21890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Соединительная линия уступом 42"/>
            <p:cNvCxnSpPr>
              <a:stCxn id="16" idx="0"/>
              <a:endCxn id="18" idx="1"/>
            </p:cNvCxnSpPr>
            <p:nvPr/>
          </p:nvCxnSpPr>
          <p:spPr>
            <a:xfrm rot="5400000" flipH="1" flipV="1">
              <a:off x="6986699" y="873475"/>
              <a:ext cx="550625" cy="156122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5" name="Прямоугольник 44"/>
          <p:cNvSpPr/>
          <p:nvPr/>
        </p:nvSpPr>
        <p:spPr>
          <a:xfrm>
            <a:off x="4750433" y="1093044"/>
            <a:ext cx="2929007" cy="357790"/>
          </a:xfrm>
          <a:prstGeom prst="rect">
            <a:avLst/>
          </a:prstGeom>
        </p:spPr>
        <p:txBody>
          <a:bodyPr wrap="none">
            <a:spAutoFit/>
          </a:bodyPr>
          <a:lstStyle/>
          <a:p>
            <a:pPr algn="just">
              <a:lnSpc>
                <a:spcPct val="115000"/>
              </a:lnSpc>
              <a:spcAft>
                <a:spcPts val="0"/>
              </a:spcAft>
            </a:pPr>
            <a:r>
              <a:rPr lang="ru-RU" sz="1500" b="1" dirty="0" smtClean="0">
                <a:solidFill>
                  <a:srgbClr val="F26200"/>
                </a:solidFill>
                <a:latin typeface="Arial Narrow" panose="020B0606020202030204" pitchFamily="34" charset="0"/>
                <a:ea typeface="Calibri" panose="020F0502020204030204" pitchFamily="34" charset="0"/>
                <a:cs typeface="Calibri" panose="020F0502020204030204" pitchFamily="34" charset="0"/>
              </a:rPr>
              <a:t>Разработан для достижения целей</a:t>
            </a:r>
            <a:endParaRPr lang="ru-RU" sz="1500" b="1" dirty="0">
              <a:solidFill>
                <a:srgbClr val="F26200"/>
              </a:solidFill>
              <a:latin typeface="Arial Narrow" panose="020B0606020202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4568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p:cNvCxnSpPr/>
          <p:nvPr/>
        </p:nvCxnSpPr>
        <p:spPr>
          <a:xfrm>
            <a:off x="282575" y="938889"/>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96633" y="351383"/>
            <a:ext cx="8436170" cy="400110"/>
          </a:xfrm>
          <a:prstGeom prst="rect">
            <a:avLst/>
          </a:prstGeom>
          <a:noFill/>
        </p:spPr>
        <p:txBody>
          <a:bodyPr wrap="square" rtlCol="0">
            <a:spAutoFit/>
          </a:bodyPr>
          <a:lstStyle/>
          <a:p>
            <a:pPr>
              <a:defRPr/>
            </a:pPr>
            <a:r>
              <a:rPr lang="ru-RU" sz="2000" b="1" dirty="0">
                <a:solidFill>
                  <a:schemeClr val="accent1">
                    <a:lumMod val="50000"/>
                  </a:schemeClr>
                </a:solidFill>
                <a:latin typeface="Arial Narrow" panose="020B0606020202030204" pitchFamily="34" charset="0"/>
                <a:ea typeface="Tahoma" pitchFamily="34" charset="0"/>
                <a:cs typeface="Tahoma" pitchFamily="34" charset="0"/>
              </a:rPr>
              <a:t>Реализация Федерального проекта</a:t>
            </a:r>
          </a:p>
        </p:txBody>
      </p:sp>
      <p:sp>
        <p:nvSpPr>
          <p:cNvPr id="14" name="Прямоугольник 13"/>
          <p:cNvSpPr/>
          <p:nvPr/>
        </p:nvSpPr>
        <p:spPr>
          <a:xfrm>
            <a:off x="225637" y="1391361"/>
            <a:ext cx="4828143" cy="830997"/>
          </a:xfrm>
          <a:prstGeom prst="rect">
            <a:avLst/>
          </a:prstGeom>
          <a:noFill/>
        </p:spPr>
        <p:txBody>
          <a:bodyPr wrap="square">
            <a:spAutoFit/>
          </a:bodyPr>
          <a:lstStyle/>
          <a:p>
            <a:pPr algn="ctr"/>
            <a:r>
              <a:rPr lang="ru-RU" sz="2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КОНТРОЛЬНЫЕ ТОЧКИ ФЕДЕРАЛЬНОГО ПРОЕКТА </a:t>
            </a:r>
          </a:p>
        </p:txBody>
      </p:sp>
      <p:sp>
        <p:nvSpPr>
          <p:cNvPr id="8" name="Скругленный прямоугольник 7"/>
          <p:cNvSpPr/>
          <p:nvPr/>
        </p:nvSpPr>
        <p:spPr>
          <a:xfrm>
            <a:off x="339911" y="2366822"/>
            <a:ext cx="4713869" cy="1781530"/>
          </a:xfrm>
          <a:prstGeom prst="round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marL="88900"/>
            <a:r>
              <a:rPr lang="ru-RU" sz="2000" b="1" dirty="0" smtClean="0">
                <a:solidFill>
                  <a:schemeClr val="accent5">
                    <a:lumMod val="50000"/>
                  </a:schemeClr>
                </a:solidFill>
                <a:latin typeface="Arial Narrow" panose="020B0606020202030204" pitchFamily="34" charset="0"/>
              </a:rPr>
              <a:t>Опубликование сведений об объектах имущества, включенных в реестры государственного и муниципального имущества</a:t>
            </a:r>
            <a:endParaRPr lang="ru-RU" sz="2000" b="1" dirty="0">
              <a:solidFill>
                <a:schemeClr val="accent5">
                  <a:lumMod val="50000"/>
                </a:schemeClr>
              </a:solidFill>
              <a:latin typeface="Arial Narrow" panose="020B0606020202030204" pitchFamily="34" charset="0"/>
            </a:endParaRPr>
          </a:p>
        </p:txBody>
      </p:sp>
      <p:sp>
        <p:nvSpPr>
          <p:cNvPr id="10" name="Скругленный прямоугольник 9"/>
          <p:cNvSpPr/>
          <p:nvPr/>
        </p:nvSpPr>
        <p:spPr>
          <a:xfrm>
            <a:off x="303682" y="6485397"/>
            <a:ext cx="4672052" cy="1847475"/>
          </a:xfrm>
          <a:prstGeom prst="round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r>
              <a:rPr lang="ru-RU" sz="2000" b="1" dirty="0" smtClean="0">
                <a:solidFill>
                  <a:schemeClr val="accent5">
                    <a:lumMod val="50000"/>
                  </a:schemeClr>
                </a:solidFill>
                <a:latin typeface="Arial Narrow" panose="020B0606020202030204" pitchFamily="34" charset="0"/>
              </a:rPr>
              <a:t>Основные принципы </a:t>
            </a:r>
            <a:r>
              <a:rPr lang="ru-RU" sz="2000" b="1" dirty="0">
                <a:solidFill>
                  <a:schemeClr val="accent5">
                    <a:lumMod val="50000"/>
                  </a:schemeClr>
                </a:solidFill>
                <a:latin typeface="Arial Narrow" panose="020B0606020202030204" pitchFamily="34" charset="0"/>
              </a:rPr>
              <a:t>учета государственного, муниципального имущества и ведения </a:t>
            </a:r>
            <a:r>
              <a:rPr lang="ru-RU" sz="2000" b="1" dirty="0" smtClean="0">
                <a:solidFill>
                  <a:schemeClr val="accent5">
                    <a:lumMod val="50000"/>
                  </a:schemeClr>
                </a:solidFill>
                <a:latin typeface="Arial Narrow" panose="020B0606020202030204" pitchFamily="34" charset="0"/>
              </a:rPr>
              <a:t>реестров имущества</a:t>
            </a:r>
            <a:endParaRPr lang="ru-RU" sz="2000" b="1" dirty="0">
              <a:solidFill>
                <a:schemeClr val="accent5">
                  <a:lumMod val="50000"/>
                </a:schemeClr>
              </a:solidFill>
              <a:latin typeface="Arial Narrow" panose="020B0606020202030204" pitchFamily="34" charset="0"/>
            </a:endParaRPr>
          </a:p>
        </p:txBody>
      </p:sp>
      <p:sp>
        <p:nvSpPr>
          <p:cNvPr id="18" name="TextBox 17"/>
          <p:cNvSpPr txBox="1"/>
          <p:nvPr/>
        </p:nvSpPr>
        <p:spPr>
          <a:xfrm>
            <a:off x="9868990" y="2872384"/>
            <a:ext cx="2245318" cy="523220"/>
          </a:xfrm>
          <a:prstGeom prst="rect">
            <a:avLst/>
          </a:prstGeom>
          <a:noFill/>
        </p:spPr>
        <p:txBody>
          <a:bodyPr wrap="square" rtlCol="0">
            <a:spAutoFit/>
          </a:bodyPr>
          <a:lstStyle/>
          <a:p>
            <a:pPr algn="ctr"/>
            <a:r>
              <a:rPr lang="ru-RU" sz="2800" b="1" dirty="0">
                <a:solidFill>
                  <a:schemeClr val="accent2">
                    <a:lumMod val="50000"/>
                  </a:schemeClr>
                </a:solidFill>
                <a:latin typeface="Arial Narrow" panose="020B0606020202030204" pitchFamily="34" charset="0"/>
              </a:rPr>
              <a:t>до 10.06.2019</a:t>
            </a:r>
          </a:p>
        </p:txBody>
      </p:sp>
      <p:sp>
        <p:nvSpPr>
          <p:cNvPr id="22" name="TextBox 21"/>
          <p:cNvSpPr txBox="1"/>
          <p:nvPr/>
        </p:nvSpPr>
        <p:spPr>
          <a:xfrm>
            <a:off x="9868990" y="5003333"/>
            <a:ext cx="2245318" cy="523220"/>
          </a:xfrm>
          <a:prstGeom prst="rect">
            <a:avLst/>
          </a:prstGeom>
          <a:noFill/>
        </p:spPr>
        <p:txBody>
          <a:bodyPr wrap="square" rtlCol="0">
            <a:spAutoFit/>
          </a:bodyPr>
          <a:lstStyle/>
          <a:p>
            <a:pPr algn="ctr"/>
            <a:r>
              <a:rPr lang="ru-RU" sz="2800" b="1" dirty="0" smtClean="0">
                <a:solidFill>
                  <a:schemeClr val="accent2">
                    <a:lumMod val="50000"/>
                  </a:schemeClr>
                </a:solidFill>
                <a:latin typeface="Arial Narrow" panose="020B0606020202030204" pitchFamily="34" charset="0"/>
              </a:rPr>
              <a:t>до 30.04.2019</a:t>
            </a:r>
            <a:endParaRPr lang="ru-RU" sz="2800" b="1" dirty="0">
              <a:solidFill>
                <a:schemeClr val="accent2">
                  <a:lumMod val="50000"/>
                </a:schemeClr>
              </a:solidFill>
              <a:latin typeface="Arial Narrow" panose="020B0606020202030204" pitchFamily="34" charset="0"/>
            </a:endParaRPr>
          </a:p>
        </p:txBody>
      </p:sp>
      <p:sp>
        <p:nvSpPr>
          <p:cNvPr id="29" name="Номер слайда 1"/>
          <p:cNvSpPr>
            <a:spLocks noGrp="1"/>
          </p:cNvSpPr>
          <p:nvPr>
            <p:ph type="sldNum" sz="quarter" idx="12"/>
          </p:nvPr>
        </p:nvSpPr>
        <p:spPr>
          <a:xfrm>
            <a:off x="9574151" y="8180722"/>
            <a:ext cx="2834997" cy="460041"/>
          </a:xfrm>
        </p:spPr>
        <p:txBody>
          <a:bodyPr/>
          <a:lstStyle/>
          <a:p>
            <a:r>
              <a:rPr lang="ru-RU" dirty="0"/>
              <a:t>6</a:t>
            </a:r>
          </a:p>
        </p:txBody>
      </p:sp>
      <p:sp>
        <p:nvSpPr>
          <p:cNvPr id="30" name="Прямоугольник 29"/>
          <p:cNvSpPr/>
          <p:nvPr/>
        </p:nvSpPr>
        <p:spPr>
          <a:xfrm>
            <a:off x="6328328" y="4419515"/>
            <a:ext cx="2364922" cy="461665"/>
          </a:xfrm>
          <a:prstGeom prst="rect">
            <a:avLst/>
          </a:prstGeom>
          <a:solidFill>
            <a:schemeClr val="accent2">
              <a:lumMod val="60000"/>
              <a:lumOff val="40000"/>
            </a:schemeClr>
          </a:solidFill>
        </p:spPr>
        <p:txBody>
          <a:bodyPr wrap="square">
            <a:spAutoFit/>
          </a:bodyPr>
          <a:lstStyle/>
          <a:p>
            <a:pPr algn="ctr"/>
            <a:r>
              <a:rPr lang="ru-RU" sz="2400" b="1" dirty="0" smtClean="0">
                <a:latin typeface="Arial Narrow" panose="020B0606020202030204" pitchFamily="34" charset="0"/>
              </a:rPr>
              <a:t>МЕРОПРИЯТИЯ:</a:t>
            </a:r>
            <a:endParaRPr lang="ru-RU" sz="2400" b="1" dirty="0">
              <a:latin typeface="Arial Narrow" panose="020B0606020202030204" pitchFamily="34" charset="0"/>
            </a:endParaRPr>
          </a:p>
        </p:txBody>
      </p:sp>
      <p:sp>
        <p:nvSpPr>
          <p:cNvPr id="35" name="Блок-схема: процесс 34"/>
          <p:cNvSpPr/>
          <p:nvPr/>
        </p:nvSpPr>
        <p:spPr>
          <a:xfrm>
            <a:off x="6450581" y="5010900"/>
            <a:ext cx="2270211" cy="3321972"/>
          </a:xfrm>
          <a:prstGeom prst="flowChartProcess">
            <a:avLst/>
          </a:prstGeom>
          <a:ln w="19050">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b="1" dirty="0" smtClean="0">
                <a:solidFill>
                  <a:schemeClr val="tx1"/>
                </a:solidFill>
                <a:latin typeface="Arial Narrow" panose="020B0606020202030204" pitchFamily="34" charset="0"/>
              </a:rPr>
              <a:t>СБОР ПРЕДЛОЖЕНИЙ ОТ СУБЪЕКТОВ РОССИЙСКОЙ ФЕДЕРАЦИИ</a:t>
            </a:r>
            <a:endParaRPr lang="ru-RU" b="1" dirty="0">
              <a:solidFill>
                <a:schemeClr val="tx1"/>
              </a:solidFill>
              <a:latin typeface="Arial Narrow" panose="020B0606020202030204" pitchFamily="34" charset="0"/>
            </a:endParaRPr>
          </a:p>
        </p:txBody>
      </p:sp>
      <p:sp>
        <p:nvSpPr>
          <p:cNvPr id="36" name="Прямоугольник 35"/>
          <p:cNvSpPr/>
          <p:nvPr/>
        </p:nvSpPr>
        <p:spPr>
          <a:xfrm rot="16200000">
            <a:off x="4733817" y="6616107"/>
            <a:ext cx="3321973" cy="11155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60"/>
          </a:p>
        </p:txBody>
      </p:sp>
      <p:cxnSp>
        <p:nvCxnSpPr>
          <p:cNvPr id="56" name="Прямая со стрелкой 55"/>
          <p:cNvCxnSpPr/>
          <p:nvPr/>
        </p:nvCxnSpPr>
        <p:spPr>
          <a:xfrm>
            <a:off x="8720792" y="3170239"/>
            <a:ext cx="671328" cy="12729"/>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p:nvPr/>
        </p:nvCxnSpPr>
        <p:spPr>
          <a:xfrm>
            <a:off x="8779461" y="5308686"/>
            <a:ext cx="678720" cy="8187"/>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sp>
        <p:nvSpPr>
          <p:cNvPr id="23" name="Скругленный прямоугольник 22"/>
          <p:cNvSpPr/>
          <p:nvPr/>
        </p:nvSpPr>
        <p:spPr>
          <a:xfrm>
            <a:off x="330936" y="4426109"/>
            <a:ext cx="4713869" cy="1781530"/>
          </a:xfrm>
          <a:prstGeom prst="round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marL="88900"/>
            <a:r>
              <a:rPr lang="ru-RU" sz="2000" b="1" dirty="0" smtClean="0">
                <a:solidFill>
                  <a:schemeClr val="accent5">
                    <a:lumMod val="50000"/>
                  </a:schemeClr>
                </a:solidFill>
                <a:latin typeface="Arial Narrow" panose="020B0606020202030204" pitchFamily="34" charset="0"/>
              </a:rPr>
              <a:t>Типовое положение </a:t>
            </a:r>
            <a:r>
              <a:rPr lang="ru-RU" sz="2000" b="1" dirty="0">
                <a:solidFill>
                  <a:schemeClr val="accent5">
                    <a:lumMod val="50000"/>
                  </a:schemeClr>
                </a:solidFill>
                <a:latin typeface="Arial Narrow" panose="020B0606020202030204" pitchFamily="34" charset="0"/>
              </a:rPr>
              <a:t>о коллегиальном органе (рабочей группе) по вопросам имущественной поддержки субъектов МСП </a:t>
            </a:r>
          </a:p>
        </p:txBody>
      </p:sp>
      <p:sp>
        <p:nvSpPr>
          <p:cNvPr id="26" name="Прямоугольник 25"/>
          <p:cNvSpPr/>
          <p:nvPr/>
        </p:nvSpPr>
        <p:spPr>
          <a:xfrm>
            <a:off x="6280973" y="1741881"/>
            <a:ext cx="2364922" cy="461665"/>
          </a:xfrm>
          <a:prstGeom prst="rect">
            <a:avLst/>
          </a:prstGeom>
          <a:solidFill>
            <a:srgbClr val="F4B183"/>
          </a:solidFill>
        </p:spPr>
        <p:txBody>
          <a:bodyPr wrap="square">
            <a:spAutoFit/>
          </a:bodyPr>
          <a:lstStyle/>
          <a:p>
            <a:pPr algn="ctr"/>
            <a:r>
              <a:rPr lang="ru-RU" sz="2400" b="1" dirty="0" smtClean="0">
                <a:latin typeface="Arial Narrow" panose="020B0606020202030204" pitchFamily="34" charset="0"/>
              </a:rPr>
              <a:t>РЕЗУЛЬТАТ:</a:t>
            </a:r>
            <a:endParaRPr lang="ru-RU" sz="2400" b="1" dirty="0">
              <a:latin typeface="Arial Narrow" panose="020B0606020202030204" pitchFamily="34" charset="0"/>
            </a:endParaRPr>
          </a:p>
        </p:txBody>
      </p:sp>
      <p:sp>
        <p:nvSpPr>
          <p:cNvPr id="27" name="Блок-схема: процесс 26"/>
          <p:cNvSpPr/>
          <p:nvPr/>
        </p:nvSpPr>
        <p:spPr>
          <a:xfrm>
            <a:off x="6375684" y="2380940"/>
            <a:ext cx="2270211" cy="1578598"/>
          </a:xfrm>
          <a:prstGeom prst="flowChartProcess">
            <a:avLst/>
          </a:prstGeom>
          <a:ln w="19050">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b="1" dirty="0" smtClean="0">
                <a:solidFill>
                  <a:schemeClr val="tx1"/>
                </a:solidFill>
                <a:latin typeface="Arial Narrow" panose="020B0606020202030204" pitchFamily="34" charset="0"/>
              </a:rPr>
              <a:t>ДОКЛАД В ПРАВИТЕЛЬСТВО РОССИЙСКОЙ ФЕДЕРАЦИИ</a:t>
            </a:r>
            <a:endParaRPr lang="ru-RU" b="1" dirty="0">
              <a:solidFill>
                <a:schemeClr val="tx1"/>
              </a:solidFill>
              <a:latin typeface="Arial Narrow" panose="020B0606020202030204" pitchFamily="34" charset="0"/>
            </a:endParaRPr>
          </a:p>
        </p:txBody>
      </p:sp>
      <p:sp>
        <p:nvSpPr>
          <p:cNvPr id="31" name="Прямоугольник 30"/>
          <p:cNvSpPr/>
          <p:nvPr/>
        </p:nvSpPr>
        <p:spPr>
          <a:xfrm rot="16200000">
            <a:off x="5520826" y="3131320"/>
            <a:ext cx="1610649" cy="6585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60"/>
          </a:p>
        </p:txBody>
      </p:sp>
      <p:cxnSp>
        <p:nvCxnSpPr>
          <p:cNvPr id="9" name="Прямая со стрелкой 8"/>
          <p:cNvCxnSpPr/>
          <p:nvPr/>
        </p:nvCxnSpPr>
        <p:spPr>
          <a:xfrm>
            <a:off x="5330513" y="3257587"/>
            <a:ext cx="734094" cy="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5330513" y="5316873"/>
            <a:ext cx="834359" cy="1"/>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flipV="1">
            <a:off x="5246957" y="7405678"/>
            <a:ext cx="834359" cy="1"/>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8779461" y="7438497"/>
            <a:ext cx="678720" cy="8187"/>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9839307" y="7185074"/>
            <a:ext cx="2245318" cy="523220"/>
          </a:xfrm>
          <a:prstGeom prst="rect">
            <a:avLst/>
          </a:prstGeom>
          <a:noFill/>
        </p:spPr>
        <p:txBody>
          <a:bodyPr wrap="square" rtlCol="0">
            <a:spAutoFit/>
          </a:bodyPr>
          <a:lstStyle/>
          <a:p>
            <a:pPr algn="ctr"/>
            <a:r>
              <a:rPr lang="ru-RU" sz="2800" b="1" dirty="0" smtClean="0">
                <a:solidFill>
                  <a:schemeClr val="accent2">
                    <a:lumMod val="50000"/>
                  </a:schemeClr>
                </a:solidFill>
                <a:latin typeface="Arial Narrow" panose="020B0606020202030204" pitchFamily="34" charset="0"/>
              </a:rPr>
              <a:t>до 12.04.2019</a:t>
            </a:r>
            <a:endParaRPr lang="ru-RU" sz="2800" b="1" dirty="0">
              <a:solidFill>
                <a:schemeClr val="accent2">
                  <a:lumMod val="50000"/>
                </a:schemeClr>
              </a:solidFill>
              <a:latin typeface="Arial Narrow" panose="020B0606020202030204" pitchFamily="34" charset="0"/>
            </a:endParaRPr>
          </a:p>
        </p:txBody>
      </p:sp>
      <p:sp>
        <p:nvSpPr>
          <p:cNvPr id="41" name="Прямоугольник 40"/>
          <p:cNvSpPr/>
          <p:nvPr/>
        </p:nvSpPr>
        <p:spPr>
          <a:xfrm>
            <a:off x="9481208" y="1972713"/>
            <a:ext cx="2633100" cy="461665"/>
          </a:xfrm>
          <a:prstGeom prst="rect">
            <a:avLst/>
          </a:prstGeom>
          <a:noFill/>
        </p:spPr>
        <p:txBody>
          <a:bodyPr wrap="square">
            <a:spAutoFit/>
          </a:bodyPr>
          <a:lstStyle/>
          <a:p>
            <a:pPr algn="ctr"/>
            <a:r>
              <a:rPr lang="ru-RU" sz="2400" b="1" dirty="0" smtClean="0">
                <a:effectLst>
                  <a:outerShdw blurRad="38100" dist="38100" dir="2700000" algn="tl">
                    <a:srgbClr val="000000">
                      <a:alpha val="43137"/>
                    </a:srgbClr>
                  </a:outerShdw>
                </a:effectLst>
                <a:latin typeface="Arial Narrow" panose="020B0606020202030204" pitchFamily="34" charset="0"/>
              </a:rPr>
              <a:t>СРОК:</a:t>
            </a:r>
          </a:p>
        </p:txBody>
      </p:sp>
    </p:spTree>
    <p:extLst>
      <p:ext uri="{BB962C8B-B14F-4D97-AF65-F5344CB8AC3E}">
        <p14:creationId xmlns:p14="http://schemas.microsoft.com/office/powerpoint/2010/main" val="4012982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C:\Users\n.popova\Desktop\иконки для сотрудников\Ресурс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7891" y="3951508"/>
            <a:ext cx="3236651" cy="135061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5730711" y="4214193"/>
            <a:ext cx="1900071" cy="563231"/>
          </a:xfrm>
          <a:prstGeom prst="rect">
            <a:avLst/>
          </a:prstGeom>
          <a:noFill/>
        </p:spPr>
        <p:txBody>
          <a:bodyPr wrap="none" rtlCol="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ru-RU" sz="1800" b="1" i="0" u="none" strike="noStrike" kern="1200" cap="none" spc="-100" normalizeH="0" baseline="0" noProof="0" dirty="0" smtClean="0">
                <a:ln>
                  <a:noFill/>
                </a:ln>
                <a:solidFill>
                  <a:srgbClr val="002776">
                    <a:lumMod val="50000"/>
                  </a:srgbClr>
                </a:solidFill>
                <a:effectLst/>
                <a:uLnTx/>
                <a:uFillTx/>
                <a:latin typeface="Arial" pitchFamily="34" charset="0"/>
                <a:ea typeface="+mn-ea"/>
                <a:cs typeface="Arial" pitchFamily="34" charset="0"/>
              </a:rPr>
              <a:t>МЕРОПРИЯТИЯ </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ru-RU" sz="1800" b="1" i="0" u="none" strike="noStrike" kern="1200" cap="none" spc="-100" normalizeH="0" baseline="0" noProof="0" dirty="0" smtClean="0">
                <a:ln>
                  <a:noFill/>
                </a:ln>
                <a:solidFill>
                  <a:srgbClr val="002776">
                    <a:lumMod val="50000"/>
                  </a:srgbClr>
                </a:solidFill>
                <a:effectLst/>
                <a:uLnTx/>
                <a:uFillTx/>
                <a:latin typeface="Arial" pitchFamily="34" charset="0"/>
                <a:ea typeface="+mn-ea"/>
                <a:cs typeface="Arial" pitchFamily="34" charset="0"/>
              </a:rPr>
              <a:t>КОРПОРАЦИИ</a:t>
            </a:r>
            <a:endParaRPr kumimoji="0" lang="ru-RU" sz="1800" b="1" i="0" u="none" strike="noStrike" kern="1200" cap="none" spc="-100" normalizeH="0" baseline="0" noProof="0" dirty="0">
              <a:ln>
                <a:noFill/>
              </a:ln>
              <a:solidFill>
                <a:srgbClr val="002776">
                  <a:lumMod val="50000"/>
                </a:srgbClr>
              </a:solidFill>
              <a:effectLst/>
              <a:uLnTx/>
              <a:uFillTx/>
              <a:latin typeface="Arial" pitchFamily="34" charset="0"/>
              <a:ea typeface="+mn-ea"/>
              <a:cs typeface="Arial" pitchFamily="34" charset="0"/>
            </a:endParaRPr>
          </a:p>
        </p:txBody>
      </p:sp>
      <p:sp>
        <p:nvSpPr>
          <p:cNvPr id="13" name="TextBox 12"/>
          <p:cNvSpPr txBox="1"/>
          <p:nvPr/>
        </p:nvSpPr>
        <p:spPr>
          <a:xfrm>
            <a:off x="2205968" y="475317"/>
            <a:ext cx="10113032" cy="418482"/>
          </a:xfrm>
          <a:prstGeom prst="rect">
            <a:avLst/>
          </a:prstGeom>
          <a:noFill/>
        </p:spPr>
        <p:txBody>
          <a:bodyPr wrap="square" lIns="59057" tIns="29528" rIns="0" bIns="29528" rtlCol="0" anchor="ctr">
            <a:noAutofit/>
          </a:bodyPr>
          <a:lstStyle/>
          <a:p>
            <a:pPr>
              <a:defRPr/>
            </a:pPr>
            <a:r>
              <a:rPr lang="ru-RU" altLang="ru-RU" sz="2000" b="1" dirty="0" smtClean="0">
                <a:solidFill>
                  <a:schemeClr val="accent1">
                    <a:lumMod val="50000"/>
                  </a:schemeClr>
                </a:solidFill>
                <a:latin typeface="Arial Narrow" panose="020B0606020202030204" pitchFamily="34" charset="0"/>
                <a:ea typeface="Tahoma" pitchFamily="34" charset="0"/>
                <a:cs typeface="Tahoma" pitchFamily="34" charset="0"/>
              </a:rPr>
              <a:t>Мероприятия по </a:t>
            </a:r>
            <a:r>
              <a:rPr lang="ru-RU" altLang="ru-RU" sz="2000" b="1" dirty="0" smtClean="0">
                <a:solidFill>
                  <a:schemeClr val="accent1">
                    <a:lumMod val="50000"/>
                  </a:schemeClr>
                </a:solidFill>
                <a:latin typeface="Arial Narrow" panose="020B0606020202030204" pitchFamily="34" charset="0"/>
              </a:rPr>
              <a:t>о</a:t>
            </a:r>
            <a:r>
              <a:rPr lang="ru-RU" sz="2000" b="1" dirty="0" smtClean="0">
                <a:solidFill>
                  <a:schemeClr val="accent1">
                    <a:lumMod val="50000"/>
                  </a:schemeClr>
                </a:solidFill>
                <a:latin typeface="Arial Narrow" panose="020B0606020202030204" pitchFamily="34" charset="0"/>
              </a:rPr>
              <a:t>публикование </a:t>
            </a:r>
            <a:r>
              <a:rPr lang="ru-RU" sz="2000" b="1" dirty="0">
                <a:solidFill>
                  <a:schemeClr val="accent1">
                    <a:lumMod val="50000"/>
                  </a:schemeClr>
                </a:solidFill>
                <a:latin typeface="Arial Narrow" panose="020B0606020202030204" pitchFamily="34" charset="0"/>
              </a:rPr>
              <a:t>сведений об объектах имущества, включенных в реестры государственного и муниципального имущества</a:t>
            </a:r>
          </a:p>
          <a:p>
            <a:pPr lvl="0">
              <a:defRPr/>
            </a:pPr>
            <a:endParaRPr lang="ru-RU" altLang="ru-RU" sz="2000" b="1" dirty="0">
              <a:solidFill>
                <a:schemeClr val="accent1">
                  <a:lumMod val="50000"/>
                </a:schemeClr>
              </a:solidFill>
              <a:latin typeface="Arial Narrow" panose="020B0606020202030204" pitchFamily="34" charset="0"/>
              <a:ea typeface="Tahoma" pitchFamily="34" charset="0"/>
              <a:cs typeface="Tahoma" pitchFamily="34" charset="0"/>
            </a:endParaRPr>
          </a:p>
        </p:txBody>
      </p:sp>
      <p:cxnSp>
        <p:nvCxnSpPr>
          <p:cNvPr id="25" name="Прямая соединительная линия 24"/>
          <p:cNvCxnSpPr/>
          <p:nvPr/>
        </p:nvCxnSpPr>
        <p:spPr>
          <a:xfrm>
            <a:off x="282575" y="938889"/>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442894" y="5194668"/>
            <a:ext cx="3651141" cy="1661993"/>
          </a:xfrm>
          <a:prstGeom prst="rect">
            <a:avLst/>
          </a:prstGeom>
          <a:ln>
            <a:noFill/>
          </a:ln>
        </p:spPr>
        <p:txBody>
          <a:bodyPr wrap="square">
            <a:spAutoFit/>
          </a:bodyPr>
          <a:lstStyle/>
          <a:p>
            <a:pPr marL="285750" indent="-285750">
              <a:buFont typeface="Wingdings" panose="05000000000000000000" pitchFamily="2" charset="2"/>
              <a:buChar char="Ø"/>
            </a:pPr>
            <a:r>
              <a:rPr lang="ru-RU" b="1" dirty="0" smtClean="0">
                <a:latin typeface="Arial Narrow" panose="020B0606020202030204" pitchFamily="34" charset="0"/>
                <a:cs typeface="Arial" pitchFamily="34" charset="0"/>
              </a:rPr>
              <a:t>Письмо в субъекты Российской Федерации</a:t>
            </a:r>
          </a:p>
          <a:p>
            <a:pPr marL="285750" indent="-285750">
              <a:buFont typeface="Wingdings" panose="05000000000000000000" pitchFamily="2" charset="2"/>
              <a:buChar char="Ø"/>
            </a:pPr>
            <a:endParaRPr lang="ru-RU" sz="1000" b="1" dirty="0" smtClean="0">
              <a:latin typeface="Arial Narrow" panose="020B0606020202030204" pitchFamily="34" charset="0"/>
              <a:cs typeface="Arial" pitchFamily="34" charset="0"/>
            </a:endParaRPr>
          </a:p>
          <a:p>
            <a:pPr marL="285750" indent="-285750">
              <a:buFont typeface="Wingdings" panose="05000000000000000000" pitchFamily="2" charset="2"/>
              <a:buChar char="Ø"/>
            </a:pPr>
            <a:r>
              <a:rPr lang="ru-RU" b="1" dirty="0">
                <a:latin typeface="Arial Narrow" panose="020B0606020202030204" pitchFamily="34" charset="0"/>
                <a:cs typeface="Arial" pitchFamily="34" charset="0"/>
              </a:rPr>
              <a:t>Сбор ссылок на реестры в </a:t>
            </a:r>
            <a:r>
              <a:rPr lang="en-US" b="1" dirty="0">
                <a:latin typeface="Arial Narrow" panose="020B0606020202030204" pitchFamily="34" charset="0"/>
                <a:cs typeface="Arial" pitchFamily="34" charset="0"/>
              </a:rPr>
              <a:t>Google</a:t>
            </a:r>
            <a:r>
              <a:rPr lang="ru-RU" b="1" dirty="0">
                <a:latin typeface="Arial Narrow" panose="020B0606020202030204" pitchFamily="34" charset="0"/>
                <a:cs typeface="Arial" pitchFamily="34" charset="0"/>
              </a:rPr>
              <a:t>-форме</a:t>
            </a:r>
          </a:p>
          <a:p>
            <a:pPr marL="342900" indent="-342900">
              <a:buFontTx/>
              <a:buChar char="-"/>
            </a:pPr>
            <a:endParaRPr lang="ru-RU" sz="2000" b="1" dirty="0">
              <a:solidFill>
                <a:srgbClr val="1F4E79"/>
              </a:solidFill>
              <a:latin typeface="Arial Narrow" panose="020B0606020202030204" pitchFamily="34" charset="0"/>
              <a:cs typeface="Arial" pitchFamily="34" charset="0"/>
            </a:endParaRPr>
          </a:p>
        </p:txBody>
      </p:sp>
      <p:sp>
        <p:nvSpPr>
          <p:cNvPr id="22" name="Прямоугольник 21"/>
          <p:cNvSpPr/>
          <p:nvPr/>
        </p:nvSpPr>
        <p:spPr>
          <a:xfrm>
            <a:off x="491475" y="1859056"/>
            <a:ext cx="4129605" cy="1261884"/>
          </a:xfrm>
          <a:prstGeom prst="rect">
            <a:avLst/>
          </a:prstGeom>
          <a:ln>
            <a:noFill/>
          </a:ln>
        </p:spPr>
        <p:txBody>
          <a:bodyPr wrap="square">
            <a:spAutoFit/>
          </a:bodyPr>
          <a:lstStyle/>
          <a:p>
            <a:pPr lvl="0"/>
            <a:endParaRPr lang="ru-RU" sz="2000" dirty="0"/>
          </a:p>
          <a:p>
            <a:pPr marL="285750" indent="-285750">
              <a:buFont typeface="Wingdings" panose="05000000000000000000" pitchFamily="2" charset="2"/>
              <a:buChar char="Ø"/>
            </a:pPr>
            <a:r>
              <a:rPr lang="ru-RU" b="1" dirty="0">
                <a:latin typeface="Arial Narrow" panose="020B0606020202030204" pitchFamily="34" charset="0"/>
                <a:cs typeface="Arial" pitchFamily="34" charset="0"/>
              </a:rPr>
              <a:t>Информирование на общероссийском совещании 6 марта 2019 г</a:t>
            </a:r>
            <a:r>
              <a:rPr lang="ru-RU" b="1" dirty="0" smtClean="0">
                <a:latin typeface="Arial Narrow" panose="020B0606020202030204" pitchFamily="34" charset="0"/>
                <a:cs typeface="Arial" pitchFamily="34" charset="0"/>
              </a:rPr>
              <a:t>.</a:t>
            </a:r>
          </a:p>
          <a:p>
            <a:endParaRPr lang="ru-RU" sz="2000" b="1" dirty="0">
              <a:solidFill>
                <a:srgbClr val="1F4E79"/>
              </a:solidFill>
              <a:latin typeface="Arial Narrow" panose="020B0606020202030204" pitchFamily="34" charset="0"/>
              <a:cs typeface="Arial" pitchFamily="34" charset="0"/>
            </a:endParaRPr>
          </a:p>
        </p:txBody>
      </p:sp>
      <p:sp>
        <p:nvSpPr>
          <p:cNvPr id="23" name="Прямоугольник 22"/>
          <p:cNvSpPr/>
          <p:nvPr/>
        </p:nvSpPr>
        <p:spPr>
          <a:xfrm>
            <a:off x="8628684" y="1888442"/>
            <a:ext cx="3449122" cy="954107"/>
          </a:xfrm>
          <a:prstGeom prst="rect">
            <a:avLst/>
          </a:prstGeom>
          <a:ln>
            <a:noFill/>
          </a:ln>
        </p:spPr>
        <p:txBody>
          <a:bodyPr wrap="square">
            <a:spAutoFit/>
          </a:bodyPr>
          <a:lstStyle/>
          <a:p>
            <a:pPr lvl="0"/>
            <a:endParaRPr lang="ru-RU" sz="2000" dirty="0"/>
          </a:p>
          <a:p>
            <a:pPr marL="285750" indent="-285750">
              <a:buFont typeface="Wingdings" panose="05000000000000000000" pitchFamily="2" charset="2"/>
              <a:buChar char="Ø"/>
            </a:pPr>
            <a:r>
              <a:rPr lang="ru-RU" b="1" dirty="0">
                <a:latin typeface="Arial Narrow" panose="020B0606020202030204" pitchFamily="34" charset="0"/>
                <a:cs typeface="Arial" pitchFamily="34" charset="0"/>
              </a:rPr>
              <a:t>Отчет в Минэкономразвития </a:t>
            </a:r>
            <a:r>
              <a:rPr lang="ru-RU" b="1" dirty="0" smtClean="0">
                <a:latin typeface="Arial Narrow" panose="020B0606020202030204" pitchFamily="34" charset="0"/>
                <a:cs typeface="Arial" pitchFamily="34" charset="0"/>
              </a:rPr>
              <a:t>России</a:t>
            </a:r>
            <a:endParaRPr lang="ru-RU" sz="2000" b="1" dirty="0">
              <a:solidFill>
                <a:srgbClr val="1F4E79"/>
              </a:solidFill>
              <a:latin typeface="Arial Narrow" panose="020B0606020202030204" pitchFamily="34" charset="0"/>
              <a:cs typeface="Arial" pitchFamily="34" charset="0"/>
            </a:endParaRPr>
          </a:p>
        </p:txBody>
      </p:sp>
      <p:sp>
        <p:nvSpPr>
          <p:cNvPr id="24" name="Прямоугольник 23"/>
          <p:cNvSpPr/>
          <p:nvPr/>
        </p:nvSpPr>
        <p:spPr>
          <a:xfrm>
            <a:off x="8555880" y="4633364"/>
            <a:ext cx="3772384" cy="923330"/>
          </a:xfrm>
          <a:prstGeom prst="rect">
            <a:avLst/>
          </a:prstGeom>
          <a:ln>
            <a:noFill/>
          </a:ln>
        </p:spPr>
        <p:txBody>
          <a:bodyPr wrap="square">
            <a:spAutoFit/>
          </a:bodyPr>
          <a:lstStyle/>
          <a:p>
            <a:pPr marL="285750" lvl="0" indent="-285750">
              <a:buFont typeface="Wingdings" panose="05000000000000000000" pitchFamily="2" charset="2"/>
              <a:buChar char="Ø"/>
            </a:pPr>
            <a:r>
              <a:rPr lang="ru-RU" b="1" dirty="0" smtClean="0">
                <a:latin typeface="Arial Narrow" panose="020B0606020202030204" pitchFamily="34" charset="0"/>
                <a:cs typeface="Arial" pitchFamily="34" charset="0"/>
              </a:rPr>
              <a:t>Дополнительное </a:t>
            </a:r>
            <a:r>
              <a:rPr lang="ru-RU" b="1" dirty="0">
                <a:latin typeface="Arial Narrow" panose="020B0606020202030204" pitchFamily="34" charset="0"/>
                <a:cs typeface="Arial" pitchFamily="34" charset="0"/>
              </a:rPr>
              <a:t>информирование отдельных субъектов Российской Федерации</a:t>
            </a:r>
          </a:p>
        </p:txBody>
      </p:sp>
      <p:cxnSp>
        <p:nvCxnSpPr>
          <p:cNvPr id="6" name="Прямая со стрелкой 5"/>
          <p:cNvCxnSpPr/>
          <p:nvPr/>
        </p:nvCxnSpPr>
        <p:spPr>
          <a:xfrm flipH="1" flipV="1">
            <a:off x="2194560" y="3388659"/>
            <a:ext cx="651" cy="371021"/>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10585524" y="3022899"/>
            <a:ext cx="3628" cy="371142"/>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6003075" y="2088973"/>
            <a:ext cx="708061" cy="0"/>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a:off x="9057939" y="6110344"/>
            <a:ext cx="5505" cy="482009"/>
          </a:xfrm>
          <a:prstGeom prst="straightConnector1">
            <a:avLst/>
          </a:prstGeom>
          <a:ln>
            <a:solidFill>
              <a:srgbClr val="1F4E79"/>
            </a:solidFill>
            <a:tailEnd type="triangle"/>
          </a:ln>
        </p:spPr>
        <p:style>
          <a:lnRef idx="1">
            <a:schemeClr val="accent1"/>
          </a:lnRef>
          <a:fillRef idx="0">
            <a:schemeClr val="accent1"/>
          </a:fillRef>
          <a:effectRef idx="0">
            <a:schemeClr val="accent1"/>
          </a:effectRef>
          <a:fontRef idx="minor">
            <a:schemeClr val="tx1"/>
          </a:fontRef>
        </p:style>
      </p:cxnSp>
      <p:sp>
        <p:nvSpPr>
          <p:cNvPr id="18" name="Номер слайда 1"/>
          <p:cNvSpPr>
            <a:spLocks noGrp="1"/>
          </p:cNvSpPr>
          <p:nvPr>
            <p:ph type="sldNum" sz="quarter" idx="12"/>
          </p:nvPr>
        </p:nvSpPr>
        <p:spPr>
          <a:xfrm>
            <a:off x="9638696" y="8094661"/>
            <a:ext cx="2834997" cy="460041"/>
          </a:xfrm>
        </p:spPr>
        <p:txBody>
          <a:bodyPr/>
          <a:lstStyle/>
          <a:p>
            <a:r>
              <a:rPr lang="ru-RU" dirty="0"/>
              <a:t>7</a:t>
            </a:r>
          </a:p>
        </p:txBody>
      </p:sp>
      <p:pic>
        <p:nvPicPr>
          <p:cNvPr id="19" name="Picture 2" descr="D:\УМ\презентации\мои отрисованные\ДРКР\фз 83\Ресурс 34.png"/>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44900" y="3626591"/>
            <a:ext cx="4246880" cy="2325848"/>
          </a:xfrm>
          <a:prstGeom prst="rect">
            <a:avLst/>
          </a:prstGeom>
          <a:noFill/>
          <a:extLst>
            <a:ext uri="{909E8E84-426E-40DD-AFC4-6F175D3DCCD1}">
              <a14:hiddenFill xmlns:a14="http://schemas.microsoft.com/office/drawing/2010/main">
                <a:solidFill>
                  <a:srgbClr val="FFFFFF"/>
                </a:solidFill>
              </a14:hiddenFill>
            </a:ext>
          </a:extLst>
        </p:spPr>
      </p:pic>
      <p:sp>
        <p:nvSpPr>
          <p:cNvPr id="28" name="Штриховая стрелка вправо 27"/>
          <p:cNvSpPr/>
          <p:nvPr/>
        </p:nvSpPr>
        <p:spPr>
          <a:xfrm rot="10800000">
            <a:off x="4192441" y="4583560"/>
            <a:ext cx="673547" cy="716885"/>
          </a:xfrm>
          <a:prstGeom prst="stripedRightArrow">
            <a:avLst/>
          </a:prstGeom>
          <a:solidFill>
            <a:schemeClr val="accent5">
              <a:lumMod val="75000"/>
            </a:schemeClr>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Блок-схема: альтернативный процесс 29"/>
          <p:cNvSpPr/>
          <p:nvPr/>
        </p:nvSpPr>
        <p:spPr>
          <a:xfrm>
            <a:off x="488509" y="4210938"/>
            <a:ext cx="3610154" cy="756273"/>
          </a:xfrm>
          <a:prstGeom prst="flowChartAlternateProcess">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fontAlgn="base">
              <a:lnSpc>
                <a:spcPct val="85000"/>
              </a:lnSpc>
              <a:spcBef>
                <a:spcPct val="0"/>
              </a:spcBef>
              <a:spcAft>
                <a:spcPct val="0"/>
              </a:spcAft>
              <a:defRPr/>
            </a:pPr>
            <a:r>
              <a:rPr lang="ru-RU" sz="1600" b="1" spc="-100" dirty="0" smtClean="0">
                <a:solidFill>
                  <a:schemeClr val="accent5">
                    <a:lumMod val="50000"/>
                  </a:schemeClr>
                </a:solidFill>
                <a:latin typeface="Arial" pitchFamily="34" charset="0"/>
                <a:cs typeface="Arial" pitchFamily="34" charset="0"/>
              </a:rPr>
              <a:t>ОРГАНИЗАЦИЯ СБОРА СВЕДЕНИЙ О РЕЕСТРАХ ГОСУДАРСТВЕННОГО И МУНИЦИПАЛЬНОГО ИМУЩЕСТВА</a:t>
            </a:r>
            <a:endParaRPr lang="ru-RU" sz="1600" b="1" spc="-100" dirty="0">
              <a:solidFill>
                <a:schemeClr val="accent5">
                  <a:lumMod val="50000"/>
                </a:schemeClr>
              </a:solidFill>
              <a:latin typeface="Arial" pitchFamily="34" charset="0"/>
              <a:cs typeface="Arial" pitchFamily="34" charset="0"/>
            </a:endParaRPr>
          </a:p>
        </p:txBody>
      </p:sp>
      <p:sp>
        <p:nvSpPr>
          <p:cNvPr id="31" name="Блок-схема: альтернативный процесс 30"/>
          <p:cNvSpPr/>
          <p:nvPr/>
        </p:nvSpPr>
        <p:spPr>
          <a:xfrm>
            <a:off x="522575" y="1211347"/>
            <a:ext cx="3610154" cy="756273"/>
          </a:xfrm>
          <a:prstGeom prst="flowChartAlternateProcess">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fontAlgn="base">
              <a:lnSpc>
                <a:spcPct val="85000"/>
              </a:lnSpc>
              <a:spcBef>
                <a:spcPct val="0"/>
              </a:spcBef>
              <a:spcAft>
                <a:spcPct val="0"/>
              </a:spcAft>
              <a:defRPr/>
            </a:pPr>
            <a:r>
              <a:rPr lang="ru-RU" sz="1600" b="1" spc="-100" dirty="0" smtClean="0">
                <a:solidFill>
                  <a:schemeClr val="accent5">
                    <a:lumMod val="50000"/>
                  </a:schemeClr>
                </a:solidFill>
                <a:latin typeface="Arial" pitchFamily="34" charset="0"/>
                <a:cs typeface="Arial" pitchFamily="34" charset="0"/>
              </a:rPr>
              <a:t>ПРЕДВАРИТЕЛЬНЫЙ АНАЛИЗ ССЫЛОК НА РЕЕСТРЫ ИМУЩЕСТВА</a:t>
            </a:r>
            <a:endParaRPr lang="ru-RU" sz="1600" b="1" spc="-100" dirty="0">
              <a:solidFill>
                <a:schemeClr val="accent5">
                  <a:lumMod val="50000"/>
                </a:schemeClr>
              </a:solidFill>
              <a:latin typeface="Arial" pitchFamily="34" charset="0"/>
              <a:cs typeface="Arial" pitchFamily="34" charset="0"/>
            </a:endParaRPr>
          </a:p>
        </p:txBody>
      </p:sp>
      <p:sp>
        <p:nvSpPr>
          <p:cNvPr id="33" name="Блок-схема: альтернативный процесс 32"/>
          <p:cNvSpPr/>
          <p:nvPr/>
        </p:nvSpPr>
        <p:spPr>
          <a:xfrm>
            <a:off x="8581830" y="1213135"/>
            <a:ext cx="3610154" cy="756273"/>
          </a:xfrm>
          <a:prstGeom prst="flowChartAlternateProcess">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fontAlgn="base">
              <a:lnSpc>
                <a:spcPct val="85000"/>
              </a:lnSpc>
              <a:spcBef>
                <a:spcPct val="0"/>
              </a:spcBef>
              <a:spcAft>
                <a:spcPct val="0"/>
              </a:spcAft>
              <a:defRPr/>
            </a:pPr>
            <a:r>
              <a:rPr lang="ru-RU" sz="1600" b="1" spc="-100" dirty="0" smtClean="0">
                <a:solidFill>
                  <a:schemeClr val="accent5">
                    <a:lumMod val="50000"/>
                  </a:schemeClr>
                </a:solidFill>
                <a:latin typeface="Arial" pitchFamily="34" charset="0"/>
                <a:cs typeface="Arial" pitchFamily="34" charset="0"/>
              </a:rPr>
              <a:t>СБОР ПИСЕМ ОТ СУБЪЕКТОВ РОССИЙСКОЙ ФЕДЕРАЦИИ</a:t>
            </a:r>
            <a:endParaRPr lang="ru-RU" sz="1600" b="1" spc="-100" dirty="0">
              <a:solidFill>
                <a:schemeClr val="accent5">
                  <a:lumMod val="50000"/>
                </a:schemeClr>
              </a:solidFill>
              <a:latin typeface="Arial" pitchFamily="34" charset="0"/>
              <a:cs typeface="Arial" pitchFamily="34" charset="0"/>
            </a:endParaRPr>
          </a:p>
        </p:txBody>
      </p:sp>
      <p:sp>
        <p:nvSpPr>
          <p:cNvPr id="34" name="Блок-схема: альтернативный процесс 33"/>
          <p:cNvSpPr/>
          <p:nvPr/>
        </p:nvSpPr>
        <p:spPr>
          <a:xfrm>
            <a:off x="8594376" y="3689190"/>
            <a:ext cx="3610154" cy="756273"/>
          </a:xfrm>
          <a:prstGeom prst="flowChartAlternateProcess">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fontAlgn="base">
              <a:lnSpc>
                <a:spcPct val="85000"/>
              </a:lnSpc>
              <a:spcBef>
                <a:spcPct val="0"/>
              </a:spcBef>
              <a:spcAft>
                <a:spcPct val="0"/>
              </a:spcAft>
              <a:defRPr/>
            </a:pPr>
            <a:r>
              <a:rPr lang="ru-RU" sz="1600" b="1" spc="-100" dirty="0" smtClean="0">
                <a:solidFill>
                  <a:schemeClr val="accent5">
                    <a:lumMod val="50000"/>
                  </a:schemeClr>
                </a:solidFill>
                <a:latin typeface="Arial" pitchFamily="34" charset="0"/>
                <a:cs typeface="Arial" pitchFamily="34" charset="0"/>
              </a:rPr>
              <a:t>АНАЛИЗ ССЫЛОК НА РЕЕСТРЫ ИМУЩЕСТВА</a:t>
            </a:r>
            <a:endParaRPr lang="ru-RU" sz="1600" b="1" spc="-100" dirty="0">
              <a:solidFill>
                <a:schemeClr val="accent5">
                  <a:lumMod val="50000"/>
                </a:schemeClr>
              </a:solidFill>
              <a:latin typeface="Arial" pitchFamily="34" charset="0"/>
              <a:cs typeface="Arial" pitchFamily="34" charset="0"/>
            </a:endParaRPr>
          </a:p>
        </p:txBody>
      </p:sp>
      <p:sp>
        <p:nvSpPr>
          <p:cNvPr id="36" name="Блок-схема: альтернативный процесс 35"/>
          <p:cNvSpPr/>
          <p:nvPr/>
        </p:nvSpPr>
        <p:spPr>
          <a:xfrm>
            <a:off x="3895077" y="6886004"/>
            <a:ext cx="5926654" cy="756273"/>
          </a:xfrm>
          <a:prstGeom prst="flowChartAlternateProcess">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fontAlgn="base">
              <a:lnSpc>
                <a:spcPct val="85000"/>
              </a:lnSpc>
              <a:spcBef>
                <a:spcPct val="0"/>
              </a:spcBef>
              <a:spcAft>
                <a:spcPct val="0"/>
              </a:spcAft>
              <a:defRPr/>
            </a:pPr>
            <a:r>
              <a:rPr lang="ru-RU" sz="1600" b="1" spc="-100" dirty="0" smtClean="0">
                <a:solidFill>
                  <a:schemeClr val="accent5">
                    <a:lumMod val="50000"/>
                  </a:schemeClr>
                </a:solidFill>
                <a:latin typeface="Arial" pitchFamily="34" charset="0"/>
                <a:cs typeface="Arial" pitchFamily="34" charset="0"/>
              </a:rPr>
              <a:t>ОБОБЩЕНИЕ СВЕДЕНИЙ И ФОРМИРОВАНИЕ ДОКЛАДА В ПРАВИТЕЛЬСТВО РОССИЙСКОЙ ФЕДЕРАЦИИ</a:t>
            </a:r>
            <a:endParaRPr lang="ru-RU" sz="1600" b="1" spc="-100" dirty="0">
              <a:solidFill>
                <a:schemeClr val="accent5">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550247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282575" y="938889"/>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extLst>
              <p:ext uri="{D42A27DB-BD31-4B8C-83A1-F6EECF244321}">
                <p14:modId xmlns:p14="http://schemas.microsoft.com/office/powerpoint/2010/main" val="3128071363"/>
              </p:ext>
            </p:extLst>
          </p:nvPr>
        </p:nvGraphicFramePr>
        <p:xfrm>
          <a:off x="3333650" y="2457276"/>
          <a:ext cx="5281127" cy="46918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448496965"/>
              </p:ext>
            </p:extLst>
          </p:nvPr>
        </p:nvGraphicFramePr>
        <p:xfrm>
          <a:off x="8954479" y="5850643"/>
          <a:ext cx="2786911" cy="960031"/>
        </p:xfrm>
        <a:graphic>
          <a:graphicData uri="http://schemas.openxmlformats.org/drawingml/2006/table">
            <a:tbl>
              <a:tblPr>
                <a:tableStyleId>{5C22544A-7EE6-4342-B048-85BDC9FD1C3A}</a:tableStyleId>
              </a:tblPr>
              <a:tblGrid>
                <a:gridCol w="2786911">
                  <a:extLst>
                    <a:ext uri="{9D8B030D-6E8A-4147-A177-3AD203B41FA5}">
                      <a16:colId xmlns:a16="http://schemas.microsoft.com/office/drawing/2014/main" val="20000"/>
                    </a:ext>
                  </a:extLst>
                </a:gridCol>
              </a:tblGrid>
              <a:tr h="960031">
                <a:tc>
                  <a:txBody>
                    <a:bodyPr/>
                    <a:lstStyle/>
                    <a:p>
                      <a:pPr algn="ctr"/>
                      <a:r>
                        <a:rPr lang="ru-RU" sz="1600" b="1" dirty="0" smtClean="0">
                          <a:solidFill>
                            <a:schemeClr val="tx1"/>
                          </a:solidFill>
                          <a:latin typeface="Arial Narrow" panose="020B0606020202030204" pitchFamily="34" charset="0"/>
                        </a:rPr>
                        <a:t>Регионы с значением выполнения до 30% </a:t>
                      </a:r>
                    </a:p>
                    <a:p>
                      <a:pPr algn="ctr"/>
                      <a:r>
                        <a:rPr lang="ru-RU" sz="1600" b="1" dirty="0" smtClean="0">
                          <a:solidFill>
                            <a:schemeClr val="tx1"/>
                          </a:solidFill>
                          <a:latin typeface="Arial Narrow" panose="020B0606020202030204" pitchFamily="34" charset="0"/>
                        </a:rPr>
                        <a:t>(8 регионов):</a:t>
                      </a:r>
                      <a:endParaRPr lang="ru-RU" sz="18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solidFill>
                      <a:srgbClr val="FF0000"/>
                    </a:solidFill>
                  </a:tcPr>
                </a:tc>
                <a:extLst>
                  <a:ext uri="{0D108BD9-81ED-4DB2-BD59-A6C34878D82A}">
                    <a16:rowId xmlns:a16="http://schemas.microsoft.com/office/drawing/2014/main" val="10000"/>
                  </a:ext>
                </a:extLst>
              </a:tr>
            </a:tbl>
          </a:graphicData>
        </a:graphic>
      </p:graphicFrame>
      <p:sp>
        <p:nvSpPr>
          <p:cNvPr id="6" name="TextBox 5"/>
          <p:cNvSpPr txBox="1"/>
          <p:nvPr/>
        </p:nvSpPr>
        <p:spPr>
          <a:xfrm>
            <a:off x="2125010" y="200225"/>
            <a:ext cx="8433741" cy="707886"/>
          </a:xfrm>
          <a:prstGeom prst="rect">
            <a:avLst/>
          </a:prstGeom>
          <a:noFill/>
        </p:spPr>
        <p:txBody>
          <a:bodyPr wrap="square" rtlCol="0">
            <a:spAutoFit/>
          </a:bodyPr>
          <a:lstStyle/>
          <a:p>
            <a:r>
              <a:rPr lang="ru-RU" sz="2000" b="1" dirty="0" smtClean="0">
                <a:solidFill>
                  <a:srgbClr val="144C80"/>
                </a:solidFill>
                <a:latin typeface="Arial Narrow" panose="020B0606020202030204" pitchFamily="34" charset="0"/>
                <a:cs typeface="Arial" panose="020B0604020202020204" pitchFamily="34" charset="0"/>
              </a:rPr>
              <a:t>Результаты </a:t>
            </a:r>
            <a:r>
              <a:rPr lang="ru-RU" sz="2000" b="1" dirty="0">
                <a:solidFill>
                  <a:srgbClr val="144C80"/>
                </a:solidFill>
                <a:latin typeface="Arial Narrow" panose="020B0606020202030204" pitchFamily="34" charset="0"/>
                <a:cs typeface="Arial" panose="020B0604020202020204" pitchFamily="34" charset="0"/>
              </a:rPr>
              <a:t>размещения </a:t>
            </a:r>
            <a:r>
              <a:rPr lang="ru-RU" sz="2000" b="1" dirty="0" smtClean="0">
                <a:solidFill>
                  <a:srgbClr val="144C80"/>
                </a:solidFill>
                <a:latin typeface="Arial Narrow" panose="020B0606020202030204" pitchFamily="34" charset="0"/>
                <a:cs typeface="Arial" panose="020B0604020202020204" pitchFamily="34" charset="0"/>
              </a:rPr>
              <a:t>ссылок на реестры </a:t>
            </a:r>
            <a:r>
              <a:rPr lang="ru-RU" sz="2000" b="1" dirty="0">
                <a:solidFill>
                  <a:srgbClr val="144C80"/>
                </a:solidFill>
                <a:latin typeface="Arial Narrow" panose="020B0606020202030204" pitchFamily="34" charset="0"/>
                <a:cs typeface="Arial" panose="020B0604020202020204" pitchFamily="34" charset="0"/>
              </a:rPr>
              <a:t>государственного и муниципального имущества на территории субъектов Российской </a:t>
            </a:r>
            <a:r>
              <a:rPr lang="ru-RU" sz="2000" b="1" dirty="0" smtClean="0">
                <a:solidFill>
                  <a:srgbClr val="144C80"/>
                </a:solidFill>
                <a:latin typeface="Arial Narrow" panose="020B0606020202030204" pitchFamily="34" charset="0"/>
                <a:cs typeface="Arial" panose="020B0604020202020204" pitchFamily="34" charset="0"/>
              </a:rPr>
              <a:t>Федерации</a:t>
            </a:r>
            <a:endParaRPr lang="ru-RU" sz="2000" dirty="0">
              <a:solidFill>
                <a:srgbClr val="144C80"/>
              </a:solidFill>
            </a:endParaRPr>
          </a:p>
        </p:txBody>
      </p:sp>
      <p:sp>
        <p:nvSpPr>
          <p:cNvPr id="7" name="Номер слайда 2"/>
          <p:cNvSpPr txBox="1">
            <a:spLocks/>
          </p:cNvSpPr>
          <p:nvPr/>
        </p:nvSpPr>
        <p:spPr>
          <a:xfrm>
            <a:off x="9480170" y="7998077"/>
            <a:ext cx="2834997" cy="460041"/>
          </a:xfrm>
          <a:prstGeom prst="rect">
            <a:avLst/>
          </a:prstGeom>
        </p:spPr>
        <p:txBody>
          <a:bodyPr vert="horz" lIns="91440" tIns="45720" rIns="91440" bIns="45720" rtlCol="0" anchor="ctr"/>
          <a:lstStyle>
            <a:defPPr>
              <a:defRPr lang="en-US"/>
            </a:defPPr>
            <a:lvl1pPr marL="0" algn="r" defTabSz="457200" rtl="0" eaLnBrk="1" latinLnBrk="0" hangingPunct="1">
              <a:defRPr sz="1512"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05E221-E10C-40C7-8143-48F6241B2838}" type="slidenum">
              <a:rPr lang="ru-RU" smtClean="0"/>
              <a:pPr/>
              <a:t>8</a:t>
            </a:fld>
            <a:endParaRPr lang="ru-RU" dirty="0"/>
          </a:p>
        </p:txBody>
      </p:sp>
      <p:sp>
        <p:nvSpPr>
          <p:cNvPr id="8" name="Прямоугольник 7"/>
          <p:cNvSpPr/>
          <p:nvPr/>
        </p:nvSpPr>
        <p:spPr>
          <a:xfrm>
            <a:off x="8898255" y="6820906"/>
            <a:ext cx="3208843" cy="1410643"/>
          </a:xfrm>
          <a:prstGeom prst="rect">
            <a:avLst/>
          </a:prstGeom>
        </p:spPr>
        <p:txBody>
          <a:bodyPr wrap="square">
            <a:spAutoFit/>
          </a:bodyPr>
          <a:lstStyle/>
          <a:p>
            <a:pPr lvl="0" defTabSz="914400" fontAlgn="base">
              <a:spcBef>
                <a:spcPts val="200"/>
              </a:spcBef>
              <a:spcAft>
                <a:spcPct val="0"/>
              </a:spcAft>
              <a:defRPr/>
            </a:pPr>
            <a:r>
              <a:rPr lang="ru-RU" sz="1400" b="1" dirty="0" smtClean="0">
                <a:solidFill>
                  <a:schemeClr val="accent5">
                    <a:lumMod val="50000"/>
                  </a:schemeClr>
                </a:solidFill>
                <a:latin typeface="Arial Narrow" panose="020B0606020202030204" pitchFamily="34" charset="0"/>
                <a:cs typeface="Arial" pitchFamily="34" charset="0"/>
              </a:rPr>
              <a:t>Иркутская, Тверская области, Республики Алтай, Ингушетия, Марий Эл, Северная-Осетия (Алания), Удмуртская Республики, Красноярский край</a:t>
            </a:r>
          </a:p>
          <a:p>
            <a:pPr marL="285750" lvl="0" indent="-285750" defTabSz="914400" fontAlgn="base">
              <a:spcBef>
                <a:spcPts val="200"/>
              </a:spcBef>
              <a:spcAft>
                <a:spcPct val="0"/>
              </a:spcAft>
              <a:buFont typeface="Wingdings" panose="05000000000000000000" pitchFamily="2" charset="2"/>
              <a:buChar char="q"/>
              <a:defRPr/>
            </a:pPr>
            <a:endParaRPr lang="ru-RU" sz="1400" dirty="0">
              <a:solidFill>
                <a:schemeClr val="accent5">
                  <a:lumMod val="50000"/>
                </a:schemeClr>
              </a:solidFill>
              <a:latin typeface="Arial Narrow" panose="020B0606020202030204" pitchFamily="34" charset="0"/>
              <a:cs typeface="Arial" pitchFamily="34"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3735513606"/>
              </p:ext>
            </p:extLst>
          </p:nvPr>
        </p:nvGraphicFramePr>
        <p:xfrm>
          <a:off x="369332" y="5850643"/>
          <a:ext cx="2786911" cy="960031"/>
        </p:xfrm>
        <a:graphic>
          <a:graphicData uri="http://schemas.openxmlformats.org/drawingml/2006/table">
            <a:tbl>
              <a:tblPr>
                <a:tableStyleId>{5C22544A-7EE6-4342-B048-85BDC9FD1C3A}</a:tableStyleId>
              </a:tblPr>
              <a:tblGrid>
                <a:gridCol w="2786911">
                  <a:extLst>
                    <a:ext uri="{9D8B030D-6E8A-4147-A177-3AD203B41FA5}">
                      <a16:colId xmlns:a16="http://schemas.microsoft.com/office/drawing/2014/main" val="20000"/>
                    </a:ext>
                  </a:extLst>
                </a:gridCol>
              </a:tblGrid>
              <a:tr h="960031">
                <a:tc>
                  <a:txBody>
                    <a:bodyPr/>
                    <a:lstStyle/>
                    <a:p>
                      <a:pPr algn="ctr"/>
                      <a:r>
                        <a:rPr lang="ru-RU" sz="1600" b="1" dirty="0" smtClean="0">
                          <a:solidFill>
                            <a:schemeClr val="tx1"/>
                          </a:solidFill>
                          <a:latin typeface="Arial Narrow" panose="020B0606020202030204" pitchFamily="34" charset="0"/>
                        </a:rPr>
                        <a:t>Регионы с значением выполнения от 30% до 60%</a:t>
                      </a:r>
                      <a:br>
                        <a:rPr lang="ru-RU" sz="1600" b="1" dirty="0" smtClean="0">
                          <a:solidFill>
                            <a:schemeClr val="tx1"/>
                          </a:solidFill>
                          <a:latin typeface="Arial Narrow" panose="020B0606020202030204" pitchFamily="34" charset="0"/>
                        </a:rPr>
                      </a:br>
                      <a:r>
                        <a:rPr lang="ru-RU" sz="1600" b="1" dirty="0" smtClean="0">
                          <a:solidFill>
                            <a:schemeClr val="tx1"/>
                          </a:solidFill>
                          <a:latin typeface="Arial Narrow" panose="020B0606020202030204" pitchFamily="34" charset="0"/>
                        </a:rPr>
                        <a:t> (7 регионов):</a:t>
                      </a:r>
                      <a:endParaRPr lang="ru-RU" sz="18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solidFill>
                      <a:schemeClr val="accent2"/>
                    </a:solidFill>
                  </a:tcPr>
                </a:tc>
                <a:extLst>
                  <a:ext uri="{0D108BD9-81ED-4DB2-BD59-A6C34878D82A}">
                    <a16:rowId xmlns:a16="http://schemas.microsoft.com/office/drawing/2014/main" val="10000"/>
                  </a:ext>
                </a:extLst>
              </a:tr>
            </a:tbl>
          </a:graphicData>
        </a:graphic>
      </p:graphicFrame>
      <p:sp>
        <p:nvSpPr>
          <p:cNvPr id="10" name="Прямоугольник 9"/>
          <p:cNvSpPr/>
          <p:nvPr/>
        </p:nvSpPr>
        <p:spPr>
          <a:xfrm>
            <a:off x="282575" y="6810674"/>
            <a:ext cx="3399359" cy="979755"/>
          </a:xfrm>
          <a:prstGeom prst="rect">
            <a:avLst/>
          </a:prstGeom>
        </p:spPr>
        <p:txBody>
          <a:bodyPr wrap="square">
            <a:spAutoFit/>
          </a:bodyPr>
          <a:lstStyle/>
          <a:p>
            <a:pPr lvl="0" defTabSz="914400" fontAlgn="base">
              <a:spcBef>
                <a:spcPts val="200"/>
              </a:spcBef>
              <a:spcAft>
                <a:spcPct val="0"/>
              </a:spcAft>
              <a:defRPr/>
            </a:pPr>
            <a:r>
              <a:rPr lang="ru-RU" sz="1400" b="1" dirty="0" smtClean="0">
                <a:solidFill>
                  <a:schemeClr val="accent5">
                    <a:lumMod val="50000"/>
                  </a:schemeClr>
                </a:solidFill>
                <a:latin typeface="Arial Narrow" panose="020B0606020202030204" pitchFamily="34" charset="0"/>
                <a:cs typeface="Arial" pitchFamily="34" charset="0"/>
              </a:rPr>
              <a:t>Брянская, Кемеровская, Липецкая, Томская области, Республика Дагестан и Чувашская Республика, Алтайский край</a:t>
            </a:r>
          </a:p>
          <a:p>
            <a:pPr marL="285750" lvl="0" indent="-285750" defTabSz="914400" fontAlgn="base">
              <a:spcBef>
                <a:spcPts val="200"/>
              </a:spcBef>
              <a:spcAft>
                <a:spcPct val="0"/>
              </a:spcAft>
              <a:buFont typeface="Wingdings" panose="05000000000000000000" pitchFamily="2" charset="2"/>
              <a:buChar char="q"/>
              <a:defRPr/>
            </a:pPr>
            <a:endParaRPr lang="ru-RU" sz="1400" dirty="0">
              <a:solidFill>
                <a:schemeClr val="accent5">
                  <a:lumMod val="50000"/>
                </a:schemeClr>
              </a:solidFill>
              <a:latin typeface="Arial Narrow" panose="020B0606020202030204" pitchFamily="34" charset="0"/>
              <a:cs typeface="Arial" pitchFamily="34"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1760991306"/>
              </p:ext>
            </p:extLst>
          </p:nvPr>
        </p:nvGraphicFramePr>
        <p:xfrm>
          <a:off x="8879025" y="1036459"/>
          <a:ext cx="2786911" cy="960031"/>
        </p:xfrm>
        <a:graphic>
          <a:graphicData uri="http://schemas.openxmlformats.org/drawingml/2006/table">
            <a:tbl>
              <a:tblPr>
                <a:tableStyleId>{5C22544A-7EE6-4342-B048-85BDC9FD1C3A}</a:tableStyleId>
              </a:tblPr>
              <a:tblGrid>
                <a:gridCol w="2786911">
                  <a:extLst>
                    <a:ext uri="{9D8B030D-6E8A-4147-A177-3AD203B41FA5}">
                      <a16:colId xmlns:a16="http://schemas.microsoft.com/office/drawing/2014/main" val="20000"/>
                    </a:ext>
                  </a:extLst>
                </a:gridCol>
              </a:tblGrid>
              <a:tr h="960031">
                <a:tc>
                  <a:txBody>
                    <a:bodyPr/>
                    <a:lstStyle/>
                    <a:p>
                      <a:pPr algn="ctr"/>
                      <a:r>
                        <a:rPr lang="ru-RU" sz="1600" b="1" dirty="0" smtClean="0">
                          <a:solidFill>
                            <a:schemeClr val="tx1"/>
                          </a:solidFill>
                          <a:latin typeface="Arial Narrow" panose="020B0606020202030204" pitchFamily="34" charset="0"/>
                        </a:rPr>
                        <a:t>Регионы с значением выполнения от 60% до 100% </a:t>
                      </a:r>
                      <a:br>
                        <a:rPr lang="ru-RU" sz="1600" b="1" dirty="0" smtClean="0">
                          <a:solidFill>
                            <a:schemeClr val="tx1"/>
                          </a:solidFill>
                          <a:latin typeface="Arial Narrow" panose="020B0606020202030204" pitchFamily="34" charset="0"/>
                        </a:rPr>
                      </a:br>
                      <a:r>
                        <a:rPr lang="ru-RU" sz="1600" b="1" dirty="0" smtClean="0">
                          <a:solidFill>
                            <a:schemeClr val="tx1"/>
                          </a:solidFill>
                          <a:latin typeface="Arial Narrow" panose="020B0606020202030204" pitchFamily="34" charset="0"/>
                        </a:rPr>
                        <a:t>(26 региона):</a:t>
                      </a:r>
                      <a:endParaRPr lang="ru-RU" sz="18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solidFill>
                      <a:srgbClr val="5B9BD5"/>
                    </a:solidFill>
                  </a:tcPr>
                </a:tc>
                <a:extLst>
                  <a:ext uri="{0D108BD9-81ED-4DB2-BD59-A6C34878D82A}">
                    <a16:rowId xmlns:a16="http://schemas.microsoft.com/office/drawing/2014/main" val="10000"/>
                  </a:ext>
                </a:extLst>
              </a:tr>
            </a:tbl>
          </a:graphicData>
        </a:graphic>
      </p:graphicFrame>
      <p:sp>
        <p:nvSpPr>
          <p:cNvPr id="12" name="Прямоугольник 11"/>
          <p:cNvSpPr/>
          <p:nvPr/>
        </p:nvSpPr>
        <p:spPr>
          <a:xfrm>
            <a:off x="8792184" y="2018324"/>
            <a:ext cx="3747728" cy="2487861"/>
          </a:xfrm>
          <a:prstGeom prst="rect">
            <a:avLst/>
          </a:prstGeom>
        </p:spPr>
        <p:txBody>
          <a:bodyPr wrap="square">
            <a:spAutoFit/>
          </a:bodyPr>
          <a:lstStyle/>
          <a:p>
            <a:pPr lvl="0" defTabSz="914400" fontAlgn="base">
              <a:spcBef>
                <a:spcPts val="200"/>
              </a:spcBef>
              <a:spcAft>
                <a:spcPct val="0"/>
              </a:spcAft>
              <a:defRPr/>
            </a:pPr>
            <a:r>
              <a:rPr lang="ru-RU" sz="1400" b="1" dirty="0" smtClean="0">
                <a:solidFill>
                  <a:schemeClr val="accent5">
                    <a:lumMod val="50000"/>
                  </a:schemeClr>
                </a:solidFill>
                <a:latin typeface="Arial Narrow" panose="020B0606020202030204" pitchFamily="34" charset="0"/>
                <a:cs typeface="Arial" pitchFamily="34" charset="0"/>
              </a:rPr>
              <a:t>Амурская, Архангельская, Владимирская, Вологодская, Костромская, Московская, Новгородская, Новосибирская, Пензенская, Ростовская, Саратовская, Смоленская, Тамбовская, Ульяновская области, Краснодарский, Пермский, Хабаровский края, Республики Бурятия, Карелия, Мордовия, Саха (Якутия), Хакасия, Кабардино-Балкарская, Карачаево-Черкесская и </a:t>
            </a:r>
            <a:r>
              <a:rPr lang="ru-RU" sz="1400" b="1" dirty="0">
                <a:solidFill>
                  <a:schemeClr val="accent5">
                    <a:lumMod val="50000"/>
                  </a:schemeClr>
                </a:solidFill>
                <a:latin typeface="Arial Narrow" panose="020B0606020202030204" pitchFamily="34" charset="0"/>
                <a:cs typeface="Arial" pitchFamily="34" charset="0"/>
              </a:rPr>
              <a:t>Чеченская </a:t>
            </a:r>
            <a:r>
              <a:rPr lang="ru-RU" sz="1400" b="1" dirty="0" smtClean="0">
                <a:solidFill>
                  <a:schemeClr val="accent5">
                    <a:lumMod val="50000"/>
                  </a:schemeClr>
                </a:solidFill>
                <a:latin typeface="Arial Narrow" panose="020B0606020202030204" pitchFamily="34" charset="0"/>
                <a:cs typeface="Arial" pitchFamily="34" charset="0"/>
              </a:rPr>
              <a:t>Республики, Ханты-Мансийский автономный округ</a:t>
            </a:r>
          </a:p>
          <a:p>
            <a:pPr marL="285750" lvl="0" indent="-285750" defTabSz="914400" fontAlgn="base">
              <a:spcBef>
                <a:spcPts val="200"/>
              </a:spcBef>
              <a:spcAft>
                <a:spcPct val="0"/>
              </a:spcAft>
              <a:buFont typeface="Wingdings" panose="05000000000000000000" pitchFamily="2" charset="2"/>
              <a:buChar char="q"/>
              <a:defRPr/>
            </a:pPr>
            <a:endParaRPr lang="ru-RU" sz="1400" dirty="0">
              <a:solidFill>
                <a:schemeClr val="accent5">
                  <a:lumMod val="50000"/>
                </a:schemeClr>
              </a:solidFill>
              <a:latin typeface="Arial Narrow" panose="020B0606020202030204" pitchFamily="34" charset="0"/>
              <a:cs typeface="Arial" pitchFamily="34" charset="0"/>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1236851877"/>
              </p:ext>
            </p:extLst>
          </p:nvPr>
        </p:nvGraphicFramePr>
        <p:xfrm>
          <a:off x="369333" y="1105944"/>
          <a:ext cx="2786911" cy="960031"/>
        </p:xfrm>
        <a:graphic>
          <a:graphicData uri="http://schemas.openxmlformats.org/drawingml/2006/table">
            <a:tbl>
              <a:tblPr>
                <a:tableStyleId>{5C22544A-7EE6-4342-B048-85BDC9FD1C3A}</a:tableStyleId>
              </a:tblPr>
              <a:tblGrid>
                <a:gridCol w="2786911">
                  <a:extLst>
                    <a:ext uri="{9D8B030D-6E8A-4147-A177-3AD203B41FA5}">
                      <a16:colId xmlns:a16="http://schemas.microsoft.com/office/drawing/2014/main" val="20000"/>
                    </a:ext>
                  </a:extLst>
                </a:gridCol>
              </a:tblGrid>
              <a:tr h="960031">
                <a:tc>
                  <a:txBody>
                    <a:bodyPr/>
                    <a:lstStyle/>
                    <a:p>
                      <a:pPr algn="ctr"/>
                      <a:r>
                        <a:rPr lang="ru-RU" sz="1600" b="1" dirty="0" smtClean="0">
                          <a:solidFill>
                            <a:schemeClr val="tx1"/>
                          </a:solidFill>
                          <a:latin typeface="Arial Narrow" panose="020B0606020202030204" pitchFamily="34" charset="0"/>
                        </a:rPr>
                        <a:t>Регионы с значением выполнения 100%</a:t>
                      </a:r>
                      <a:br>
                        <a:rPr lang="ru-RU" sz="1600" b="1" dirty="0" smtClean="0">
                          <a:solidFill>
                            <a:schemeClr val="tx1"/>
                          </a:solidFill>
                          <a:latin typeface="Arial Narrow" panose="020B0606020202030204" pitchFamily="34" charset="0"/>
                        </a:rPr>
                      </a:br>
                      <a:r>
                        <a:rPr lang="ru-RU" sz="1600" b="1" dirty="0" smtClean="0">
                          <a:solidFill>
                            <a:schemeClr val="tx1"/>
                          </a:solidFill>
                          <a:latin typeface="Arial Narrow" panose="020B0606020202030204" pitchFamily="34" charset="0"/>
                        </a:rPr>
                        <a:t> (44 региона):</a:t>
                      </a:r>
                      <a:endParaRPr lang="ru-RU" sz="1800" b="0" i="0" u="none" strike="noStrike" kern="1200" dirty="0">
                        <a:solidFill>
                          <a:schemeClr val="tx1"/>
                        </a:solidFill>
                        <a:effectLst/>
                        <a:latin typeface="Arial Narrow" panose="020B0606020202030204" pitchFamily="34" charset="0"/>
                        <a:ea typeface="+mn-ea"/>
                        <a:cs typeface="+mn-cs"/>
                      </a:endParaRPr>
                    </a:p>
                  </a:txBody>
                  <a:tcPr marL="9525" marR="9525" marT="9525" marB="0" anchor="ctr">
                    <a:solidFill>
                      <a:schemeClr val="tx1">
                        <a:lumMod val="50000"/>
                        <a:lumOff val="50000"/>
                      </a:schemeClr>
                    </a:solidFill>
                  </a:tcPr>
                </a:tc>
                <a:extLst>
                  <a:ext uri="{0D108BD9-81ED-4DB2-BD59-A6C34878D82A}">
                    <a16:rowId xmlns:a16="http://schemas.microsoft.com/office/drawing/2014/main" val="10000"/>
                  </a:ext>
                </a:extLst>
              </a:tr>
            </a:tbl>
          </a:graphicData>
        </a:graphic>
      </p:graphicFrame>
      <p:sp>
        <p:nvSpPr>
          <p:cNvPr id="14" name="Прямоугольник 13"/>
          <p:cNvSpPr/>
          <p:nvPr/>
        </p:nvSpPr>
        <p:spPr>
          <a:xfrm>
            <a:off x="268941" y="2070121"/>
            <a:ext cx="3542839" cy="3780522"/>
          </a:xfrm>
          <a:prstGeom prst="rect">
            <a:avLst/>
          </a:prstGeom>
        </p:spPr>
        <p:txBody>
          <a:bodyPr wrap="square">
            <a:spAutoFit/>
          </a:bodyPr>
          <a:lstStyle/>
          <a:p>
            <a:pPr lvl="0" defTabSz="914400" fontAlgn="base">
              <a:spcBef>
                <a:spcPts val="200"/>
              </a:spcBef>
              <a:spcAft>
                <a:spcPct val="0"/>
              </a:spcAft>
              <a:defRPr/>
            </a:pPr>
            <a:r>
              <a:rPr lang="ru-RU" sz="1400" b="1" dirty="0" smtClean="0">
                <a:solidFill>
                  <a:schemeClr val="accent5">
                    <a:lumMod val="50000"/>
                  </a:schemeClr>
                </a:solidFill>
                <a:latin typeface="Arial Narrow" panose="020B0606020202030204" pitchFamily="34" charset="0"/>
                <a:cs typeface="Arial" pitchFamily="34" charset="0"/>
              </a:rPr>
              <a:t>Астраханская, Белгородская, Волгоградская, Воронежская, Еврейская автономная, Ивановская, Калининградская, Калужская, Кировская, Курганская, Курская, Ленинградская, Магаданская, Мурманская, Нижегородская, Омская, Оренбургская, Орловская, Псковская, Рязанская, Самарская, Сахалинская, Свердловская, Тульская, Тюменская, Челябинская, Ярославская области, Забайкальский, Камчатский, Приморский, </a:t>
            </a:r>
            <a:r>
              <a:rPr lang="ru-RU" sz="1400" b="1" dirty="0">
                <a:solidFill>
                  <a:schemeClr val="accent5">
                    <a:lumMod val="50000"/>
                  </a:schemeClr>
                </a:solidFill>
                <a:latin typeface="Arial Narrow" panose="020B0606020202030204" pitchFamily="34" charset="0"/>
                <a:cs typeface="Arial" pitchFamily="34" charset="0"/>
              </a:rPr>
              <a:t>С</a:t>
            </a:r>
            <a:r>
              <a:rPr lang="ru-RU" sz="1400" b="1" dirty="0" smtClean="0">
                <a:solidFill>
                  <a:schemeClr val="accent5">
                    <a:lumMod val="50000"/>
                  </a:schemeClr>
                </a:solidFill>
                <a:latin typeface="Arial Narrow" panose="020B0606020202030204" pitchFamily="34" charset="0"/>
                <a:cs typeface="Arial" pitchFamily="34" charset="0"/>
              </a:rPr>
              <a:t>тавропольский края, Республики Адыгея, Башкортостан, Калмыкия, Коми, Крым, Татарстан, Тыва, Ненецкий, Чукотский, Ямало-Ненецкий автономные округа, г. Москва, г. Санкт-Петербург и г. </a:t>
            </a:r>
            <a:r>
              <a:rPr lang="ru-RU" sz="1400" b="1" dirty="0">
                <a:solidFill>
                  <a:schemeClr val="accent5">
                    <a:lumMod val="50000"/>
                  </a:schemeClr>
                </a:solidFill>
                <a:latin typeface="Arial Narrow" panose="020B0606020202030204" pitchFamily="34" charset="0"/>
                <a:cs typeface="Arial" pitchFamily="34" charset="0"/>
              </a:rPr>
              <a:t>С</a:t>
            </a:r>
            <a:r>
              <a:rPr lang="ru-RU" sz="1400" b="1" dirty="0" smtClean="0">
                <a:solidFill>
                  <a:schemeClr val="accent5">
                    <a:lumMod val="50000"/>
                  </a:schemeClr>
                </a:solidFill>
                <a:latin typeface="Arial Narrow" panose="020B0606020202030204" pitchFamily="34" charset="0"/>
                <a:cs typeface="Arial" pitchFamily="34" charset="0"/>
              </a:rPr>
              <a:t>евастополь</a:t>
            </a:r>
          </a:p>
          <a:p>
            <a:pPr marL="285750" lvl="0" indent="-285750" defTabSz="914400" fontAlgn="base">
              <a:spcBef>
                <a:spcPts val="200"/>
              </a:spcBef>
              <a:spcAft>
                <a:spcPct val="0"/>
              </a:spcAft>
              <a:buFont typeface="Wingdings" panose="05000000000000000000" pitchFamily="2" charset="2"/>
              <a:buChar char="q"/>
              <a:defRPr/>
            </a:pPr>
            <a:endParaRPr lang="ru-RU" sz="1400" dirty="0">
              <a:solidFill>
                <a:schemeClr val="accent5">
                  <a:lumMod val="50000"/>
                </a:schemeClr>
              </a:solidFill>
              <a:latin typeface="Arial Narrow" panose="020B0606020202030204" pitchFamily="34" charset="0"/>
              <a:cs typeface="Arial" pitchFamily="34" charset="0"/>
            </a:endParaRPr>
          </a:p>
        </p:txBody>
      </p:sp>
    </p:spTree>
    <p:extLst>
      <p:ext uri="{BB962C8B-B14F-4D97-AF65-F5344CB8AC3E}">
        <p14:creationId xmlns:p14="http://schemas.microsoft.com/office/powerpoint/2010/main" val="152082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54281" y="172122"/>
            <a:ext cx="10266673" cy="652955"/>
          </a:xfrm>
          <a:prstGeom prst="rect">
            <a:avLst/>
          </a:prstGeom>
          <a:noFill/>
        </p:spPr>
        <p:txBody>
          <a:bodyPr wrap="square" lIns="59057" tIns="29528" rIns="0" bIns="29528" rtlCol="0" anchor="ctr">
            <a:noAutofit/>
          </a:bodyPr>
          <a:lstStyle/>
          <a:p>
            <a:pPr lvl="0">
              <a:defRPr/>
            </a:pPr>
            <a:r>
              <a:rPr lang="ru-RU" sz="2000" b="1" dirty="0">
                <a:solidFill>
                  <a:srgbClr val="144C80"/>
                </a:solidFill>
                <a:latin typeface="Arial Narrow" panose="020B0606020202030204" pitchFamily="34" charset="0"/>
                <a:cs typeface="Arial" panose="020B0604020202020204" pitchFamily="34" charset="0"/>
              </a:rPr>
              <a:t>Результаты размещения ссылок на реестры государственного и муниципального </a:t>
            </a:r>
            <a:endParaRPr lang="ru-RU" sz="2000" b="1" dirty="0" smtClean="0">
              <a:solidFill>
                <a:srgbClr val="144C80"/>
              </a:solidFill>
              <a:latin typeface="Arial Narrow" panose="020B0606020202030204" pitchFamily="34" charset="0"/>
              <a:cs typeface="Arial" panose="020B0604020202020204" pitchFamily="34" charset="0"/>
            </a:endParaRPr>
          </a:p>
          <a:p>
            <a:pPr lvl="0">
              <a:defRPr/>
            </a:pPr>
            <a:r>
              <a:rPr lang="ru-RU" sz="2000" b="1" dirty="0" smtClean="0">
                <a:solidFill>
                  <a:srgbClr val="144C80"/>
                </a:solidFill>
                <a:latin typeface="Arial Narrow" panose="020B0606020202030204" pitchFamily="34" charset="0"/>
                <a:cs typeface="Arial" panose="020B0604020202020204" pitchFamily="34" charset="0"/>
              </a:rPr>
              <a:t>имущества на территории Дальневосточного федерального округа</a:t>
            </a:r>
            <a:endParaRPr kumimoji="0" lang="ru-RU" altLang="ru-RU" sz="2000" b="0" i="0" u="none" strike="noStrike" kern="1200" cap="none" spc="0" normalizeH="0" baseline="0" noProof="0" dirty="0">
              <a:ln>
                <a:noFill/>
              </a:ln>
              <a:solidFill>
                <a:schemeClr val="accent1">
                  <a:lumMod val="50000"/>
                </a:schemeClr>
              </a:solidFill>
              <a:effectLst/>
              <a:uLnTx/>
              <a:uFillTx/>
              <a:latin typeface="Arial Narrow" panose="020B0606020202030204" pitchFamily="34" charset="0"/>
              <a:ea typeface="Tahoma" pitchFamily="34" charset="0"/>
              <a:cs typeface="Tahoma" pitchFamily="34" charset="0"/>
            </a:endParaRPr>
          </a:p>
        </p:txBody>
      </p:sp>
      <p:sp>
        <p:nvSpPr>
          <p:cNvPr id="4" name="Прямоугольник 3"/>
          <p:cNvSpPr/>
          <p:nvPr/>
        </p:nvSpPr>
        <p:spPr>
          <a:xfrm>
            <a:off x="436274" y="482023"/>
            <a:ext cx="406587" cy="273473"/>
          </a:xfrm>
          <a:prstGeom prst="rect">
            <a:avLst/>
          </a:prstGeom>
        </p:spPr>
        <p:txBody>
          <a:bodyPr wrap="square">
            <a:spAutoFit/>
          </a:bodyPr>
          <a:lstStyle/>
          <a:p>
            <a:pPr>
              <a:lnSpc>
                <a:spcPct val="107000"/>
              </a:lnSpc>
              <a:spcAft>
                <a:spcPts val="800"/>
              </a:spcAft>
            </a:pPr>
            <a:r>
              <a:rPr lang="ru-RU" sz="1100">
                <a:effectLst/>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5" name="Таблица 4"/>
          <p:cNvGraphicFramePr>
            <a:graphicFrameLocks noGrp="1"/>
          </p:cNvGraphicFramePr>
          <p:nvPr>
            <p:extLst>
              <p:ext uri="{D42A27DB-BD31-4B8C-83A1-F6EECF244321}">
                <p14:modId xmlns:p14="http://schemas.microsoft.com/office/powerpoint/2010/main" val="1111289184"/>
              </p:ext>
            </p:extLst>
          </p:nvPr>
        </p:nvGraphicFramePr>
        <p:xfrm>
          <a:off x="523875" y="1108546"/>
          <a:ext cx="11629139" cy="5001434"/>
        </p:xfrm>
        <a:graphic>
          <a:graphicData uri="http://schemas.openxmlformats.org/drawingml/2006/table">
            <a:tbl>
              <a:tblPr>
                <a:tableStyleId>{5C22544A-7EE6-4342-B048-85BDC9FD1C3A}</a:tableStyleId>
              </a:tblPr>
              <a:tblGrid>
                <a:gridCol w="3245208">
                  <a:extLst>
                    <a:ext uri="{9D8B030D-6E8A-4147-A177-3AD203B41FA5}">
                      <a16:colId xmlns:a16="http://schemas.microsoft.com/office/drawing/2014/main" val="20000"/>
                    </a:ext>
                  </a:extLst>
                </a:gridCol>
                <a:gridCol w="2170904">
                  <a:extLst>
                    <a:ext uri="{9D8B030D-6E8A-4147-A177-3AD203B41FA5}">
                      <a16:colId xmlns:a16="http://schemas.microsoft.com/office/drawing/2014/main" val="20001"/>
                    </a:ext>
                  </a:extLst>
                </a:gridCol>
                <a:gridCol w="2220618">
                  <a:extLst>
                    <a:ext uri="{9D8B030D-6E8A-4147-A177-3AD203B41FA5}">
                      <a16:colId xmlns:a16="http://schemas.microsoft.com/office/drawing/2014/main" val="20002"/>
                    </a:ext>
                  </a:extLst>
                </a:gridCol>
                <a:gridCol w="1786273">
                  <a:extLst>
                    <a:ext uri="{9D8B030D-6E8A-4147-A177-3AD203B41FA5}">
                      <a16:colId xmlns:a16="http://schemas.microsoft.com/office/drawing/2014/main" val="20003"/>
                    </a:ext>
                  </a:extLst>
                </a:gridCol>
                <a:gridCol w="2206136">
                  <a:extLst>
                    <a:ext uri="{9D8B030D-6E8A-4147-A177-3AD203B41FA5}">
                      <a16:colId xmlns:a16="http://schemas.microsoft.com/office/drawing/2014/main" val="20004"/>
                    </a:ext>
                  </a:extLst>
                </a:gridCol>
              </a:tblGrid>
              <a:tr h="1587029">
                <a:tc>
                  <a:txBody>
                    <a:bodyPr/>
                    <a:lstStyle/>
                    <a:p>
                      <a:pPr marL="0" algn="ctr" defTabSz="1152144" rtl="0" eaLnBrk="1" fontAlgn="ctr" latinLnBrk="0" hangingPunct="1"/>
                      <a:r>
                        <a:rPr lang="ru-RU" sz="1800" b="0" i="0" u="none" strike="noStrike" kern="1200" dirty="0">
                          <a:solidFill>
                            <a:schemeClr val="bg1"/>
                          </a:solidFill>
                          <a:effectLst/>
                          <a:latin typeface="Arial Narrow" panose="020B0606020202030204" pitchFamily="34" charset="0"/>
                          <a:ea typeface="+mn-ea"/>
                          <a:cs typeface="+mn-cs"/>
                        </a:rPr>
                        <a:t>Наименование региона</a:t>
                      </a:r>
                    </a:p>
                  </a:txBody>
                  <a:tcPr marL="9525" marR="9525" marT="9525" marB="0" anchor="ctr">
                    <a:solidFill>
                      <a:srgbClr val="144C80"/>
                    </a:solidFill>
                  </a:tcPr>
                </a:tc>
                <a:tc>
                  <a:txBody>
                    <a:bodyPr/>
                    <a:lstStyle/>
                    <a:p>
                      <a:pPr marL="0" algn="ctr" defTabSz="1152144" rtl="0" eaLnBrk="1" fontAlgn="ctr" latinLnBrk="0" hangingPunct="1"/>
                      <a:r>
                        <a:rPr lang="ru-RU" sz="1800" b="0" i="0" u="none" strike="noStrike" kern="1200" dirty="0">
                          <a:solidFill>
                            <a:schemeClr val="bg1"/>
                          </a:solidFill>
                          <a:effectLst/>
                          <a:latin typeface="Arial Narrow" panose="020B0606020202030204" pitchFamily="34" charset="0"/>
                          <a:ea typeface="+mn-ea"/>
                          <a:cs typeface="+mn-cs"/>
                        </a:rPr>
                        <a:t>Ссылка на реестр </a:t>
                      </a:r>
                      <a:r>
                        <a:rPr lang="ru-RU" sz="1800" b="0" i="0" u="none" strike="noStrike" kern="1200" dirty="0" smtClean="0">
                          <a:solidFill>
                            <a:schemeClr val="bg1"/>
                          </a:solidFill>
                          <a:effectLst/>
                          <a:latin typeface="Arial Narrow" panose="020B0606020202030204" pitchFamily="34" charset="0"/>
                          <a:ea typeface="+mn-ea"/>
                          <a:cs typeface="+mn-cs"/>
                        </a:rPr>
                        <a:t>государственной</a:t>
                      </a:r>
                      <a:r>
                        <a:rPr lang="ru-RU" sz="1800" b="0" i="0" u="none" strike="noStrike" kern="1200" baseline="0" dirty="0" smtClean="0">
                          <a:solidFill>
                            <a:schemeClr val="bg1"/>
                          </a:solidFill>
                          <a:effectLst/>
                          <a:latin typeface="Arial Narrow" panose="020B0606020202030204" pitchFamily="34" charset="0"/>
                          <a:ea typeface="+mn-ea"/>
                          <a:cs typeface="+mn-cs"/>
                        </a:rPr>
                        <a:t> собственности  региона</a:t>
                      </a:r>
                      <a:endParaRPr lang="ru-RU" sz="1800" b="0" i="0" u="none" strike="noStrike" kern="1200" dirty="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tc>
                  <a:txBody>
                    <a:bodyPr/>
                    <a:lstStyle/>
                    <a:p>
                      <a:pPr marL="0" algn="ctr" defTabSz="1152144" rtl="0" eaLnBrk="1" fontAlgn="ctr" latinLnBrk="0" hangingPunct="1"/>
                      <a:r>
                        <a:rPr lang="ru-RU" sz="1800" b="0" i="0" u="none" strike="noStrike" kern="1200" dirty="0" smtClean="0">
                          <a:solidFill>
                            <a:schemeClr val="bg1"/>
                          </a:solidFill>
                          <a:effectLst/>
                          <a:latin typeface="Arial Narrow" panose="020B0606020202030204" pitchFamily="34" charset="0"/>
                          <a:ea typeface="+mn-ea"/>
                          <a:cs typeface="+mn-cs"/>
                        </a:rPr>
                        <a:t>Количество муниципальных</a:t>
                      </a:r>
                      <a:r>
                        <a:rPr lang="ru-RU" sz="1800" b="0" i="0" u="none" strike="noStrike" kern="1200" baseline="0" dirty="0" smtClean="0">
                          <a:solidFill>
                            <a:schemeClr val="bg1"/>
                          </a:solidFill>
                          <a:effectLst/>
                          <a:latin typeface="Arial Narrow" panose="020B0606020202030204" pitchFamily="34" charset="0"/>
                          <a:ea typeface="+mn-ea"/>
                          <a:cs typeface="+mn-cs"/>
                        </a:rPr>
                        <a:t> образований в составе региона</a:t>
                      </a:r>
                      <a:endParaRPr lang="ru-RU" sz="1800" b="0" i="0" u="none" strike="noStrike" kern="1200" dirty="0" smtClean="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tc>
                  <a:txBody>
                    <a:bodyPr/>
                    <a:lstStyle/>
                    <a:p>
                      <a:pPr marL="0" algn="ctr" defTabSz="1152144" rtl="0" eaLnBrk="1" fontAlgn="ctr" latinLnBrk="0" hangingPunct="1"/>
                      <a:r>
                        <a:rPr lang="ru-RU" sz="1800" b="0" i="0" u="none" strike="noStrike" kern="1200" dirty="0" smtClean="0">
                          <a:solidFill>
                            <a:schemeClr val="bg1"/>
                          </a:solidFill>
                          <a:effectLst/>
                          <a:latin typeface="Arial Narrow" panose="020B0606020202030204" pitchFamily="34" charset="0"/>
                          <a:ea typeface="+mn-ea"/>
                          <a:cs typeface="+mn-cs"/>
                        </a:rPr>
                        <a:t>Количество реестров муниципальных образований</a:t>
                      </a:r>
                      <a:endParaRPr lang="ru-RU" sz="1800" b="0" i="0" u="none" strike="noStrike" kern="1200" dirty="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tc>
                  <a:txBody>
                    <a:bodyPr/>
                    <a:lstStyle/>
                    <a:p>
                      <a:pPr marL="0" algn="ctr" defTabSz="1152144" rtl="0" eaLnBrk="1" fontAlgn="ctr" latinLnBrk="0" hangingPunct="1"/>
                      <a:r>
                        <a:rPr lang="ru-RU" sz="1800" b="0" i="0" u="none" strike="noStrike" kern="1200" dirty="0" smtClean="0">
                          <a:solidFill>
                            <a:schemeClr val="bg1"/>
                          </a:solidFill>
                          <a:effectLst/>
                          <a:latin typeface="Arial Narrow" panose="020B0606020202030204" pitchFamily="34" charset="0"/>
                          <a:ea typeface="+mn-ea"/>
                          <a:cs typeface="+mn-cs"/>
                        </a:rPr>
                        <a:t>% Выполнения</a:t>
                      </a:r>
                      <a:endParaRPr lang="ru-RU" sz="1800" b="0" i="0" u="none" strike="noStrike" kern="1200" dirty="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extLst>
                  <a:ext uri="{0D108BD9-81ED-4DB2-BD59-A6C34878D82A}">
                    <a16:rowId xmlns:a16="http://schemas.microsoft.com/office/drawing/2014/main" val="10000"/>
                  </a:ext>
                </a:extLst>
              </a:tr>
              <a:tr h="313419">
                <a:tc gridSpan="5">
                  <a:txBody>
                    <a:bodyPr/>
                    <a:lstStyle/>
                    <a:p>
                      <a:pPr marL="0" marR="0" lvl="0" indent="0" algn="ctr" defTabSz="1152144" rtl="0" eaLnBrk="1" fontAlgn="ctr" latinLnBrk="0" hangingPunct="1">
                        <a:lnSpc>
                          <a:spcPct val="100000"/>
                        </a:lnSpc>
                        <a:spcBef>
                          <a:spcPts val="0"/>
                        </a:spcBef>
                        <a:spcAft>
                          <a:spcPts val="0"/>
                        </a:spcAft>
                        <a:buClrTx/>
                        <a:buSzTx/>
                        <a:buFontTx/>
                        <a:buNone/>
                        <a:tabLst/>
                        <a:defRPr/>
                      </a:pPr>
                      <a:r>
                        <a:rPr lang="ru-RU" sz="1600" b="1" i="0" u="none" strike="noStrike" kern="1200" dirty="0" smtClean="0">
                          <a:solidFill>
                            <a:schemeClr val="bg1"/>
                          </a:solidFill>
                          <a:effectLst/>
                          <a:latin typeface="Arial Narrow" panose="020B0606020202030204" pitchFamily="34" charset="0"/>
                          <a:ea typeface="+mn-ea"/>
                          <a:cs typeface="+mn-cs"/>
                        </a:rPr>
                        <a:t>Сведения</a:t>
                      </a:r>
                      <a:r>
                        <a:rPr lang="ru-RU" sz="1600" b="1" i="0" u="none" strike="noStrike" kern="1200" baseline="0" dirty="0" smtClean="0">
                          <a:solidFill>
                            <a:schemeClr val="bg1"/>
                          </a:solidFill>
                          <a:effectLst/>
                          <a:latin typeface="Arial Narrow" panose="020B0606020202030204" pitchFamily="34" charset="0"/>
                          <a:ea typeface="+mn-ea"/>
                          <a:cs typeface="+mn-cs"/>
                        </a:rPr>
                        <a:t> размещены в полном объеме</a:t>
                      </a:r>
                      <a:endParaRPr lang="ru-RU" sz="1600" b="1" i="0" u="none" strike="noStrike" kern="1200" dirty="0" smtClean="0">
                        <a:solidFill>
                          <a:schemeClr val="bg1"/>
                        </a:solidFill>
                        <a:effectLst/>
                        <a:latin typeface="Arial Narrow" panose="020B0606020202030204" pitchFamily="34" charset="0"/>
                        <a:ea typeface="+mn-ea"/>
                        <a:cs typeface="+mn-cs"/>
                      </a:endParaRPr>
                    </a:p>
                  </a:txBody>
                  <a:tcPr marL="9525" marR="9525" marT="9525" marB="0" anchor="ctr">
                    <a:solidFill>
                      <a:srgbClr val="144C80"/>
                    </a:solidFill>
                  </a:tcP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endParaRPr lang="ru-RU"/>
                    </a:p>
                  </a:txBody>
                  <a:tcPr/>
                </a:tc>
                <a:extLst>
                  <a:ext uri="{0D108BD9-81ED-4DB2-BD59-A6C34878D82A}">
                    <a16:rowId xmlns:a16="http://schemas.microsoft.com/office/drawing/2014/main" val="10001"/>
                  </a:ext>
                </a:extLst>
              </a:tr>
              <a:tr h="311713">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Еврейская автономная область</a:t>
                      </a:r>
                    </a:p>
                  </a:txBody>
                  <a:tcPr marL="9525" marR="9525" marT="9525" marB="0" anchor="b"/>
                </a:tc>
                <a:tc>
                  <a:txBody>
                    <a:bodyPr/>
                    <a:lstStyle/>
                    <a:p>
                      <a:pPr marL="0" algn="ctr" defTabSz="1152144" rtl="0" eaLnBrk="1" fontAlgn="ctr" latinLnBrk="0" hangingPunct="1"/>
                      <a:r>
                        <a:rPr lang="ru-RU" sz="1400" b="1" i="0" u="none" strike="noStrike" kern="1200" dirty="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33</a:t>
                      </a:r>
                    </a:p>
                  </a:txBody>
                  <a:tcPr marL="9525" marR="9525" marT="9525" marB="0" anchor="ct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33</a:t>
                      </a:r>
                    </a:p>
                  </a:txBody>
                  <a:tcPr marL="9525" marR="9525" marT="9525" marB="0" anchor="ct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02"/>
                  </a:ext>
                </a:extLst>
              </a:tr>
              <a:tr h="281310">
                <a:tc>
                  <a:txBody>
                    <a:bodyPr/>
                    <a:lstStyle/>
                    <a:p>
                      <a:pPr algn="l" fontAlgn="b"/>
                      <a:r>
                        <a:rPr lang="ru-RU" sz="1400" b="1" i="0" u="none" strike="noStrike" kern="1200">
                          <a:solidFill>
                            <a:srgbClr val="000000"/>
                          </a:solidFill>
                          <a:effectLst/>
                          <a:latin typeface="Arial Narrow" panose="020B0606020202030204" pitchFamily="34" charset="0"/>
                          <a:ea typeface="+mn-ea"/>
                          <a:cs typeface="+mn-cs"/>
                        </a:rPr>
                        <a:t>Забайкальский край </a:t>
                      </a:r>
                    </a:p>
                  </a:txBody>
                  <a:tcPr marL="9525" marR="9525" marT="9525" marB="0" anchor="b"/>
                </a:tc>
                <a:tc>
                  <a:txBody>
                    <a:bodyPr/>
                    <a:lstStyle/>
                    <a:p>
                      <a:pPr marL="0" marR="0" lvl="0" indent="0" algn="ctr" defTabSz="1152144" rtl="0" eaLnBrk="1" fontAlgn="ctr" latinLnBrk="0" hangingPunct="1">
                        <a:lnSpc>
                          <a:spcPct val="100000"/>
                        </a:lnSpc>
                        <a:spcBef>
                          <a:spcPts val="0"/>
                        </a:spcBef>
                        <a:spcAft>
                          <a:spcPts val="0"/>
                        </a:spcAft>
                        <a:buClrTx/>
                        <a:buSzTx/>
                        <a:buFontTx/>
                        <a:buNone/>
                        <a:tabLst/>
                        <a:defRPr/>
                      </a:pPr>
                      <a:r>
                        <a:rPr lang="ru-RU" sz="1400" b="1" i="0" u="none" strike="noStrike" kern="1200" dirty="0" smtClean="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410</a:t>
                      </a:r>
                    </a:p>
                  </a:txBody>
                  <a:tcPr marL="9525" marR="9525" marT="9525" marB="0" anchor="ct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410</a:t>
                      </a:r>
                    </a:p>
                  </a:txBody>
                  <a:tcPr marL="9525" marR="9525" marT="9525" marB="0" anchor="ct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03"/>
                  </a:ext>
                </a:extLst>
              </a:tr>
              <a:tr h="140655">
                <a:tc>
                  <a:txBody>
                    <a:bodyPr/>
                    <a:lstStyle/>
                    <a:p>
                      <a:pPr algn="l" fontAlgn="b"/>
                      <a:r>
                        <a:rPr lang="ru-RU" sz="1400" b="1" i="0" u="none" strike="noStrike" kern="1200">
                          <a:solidFill>
                            <a:srgbClr val="000000"/>
                          </a:solidFill>
                          <a:effectLst/>
                          <a:latin typeface="Arial Narrow" panose="020B0606020202030204" pitchFamily="34" charset="0"/>
                          <a:ea typeface="+mn-ea"/>
                          <a:cs typeface="+mn-cs"/>
                        </a:rPr>
                        <a:t>Камчатский край</a:t>
                      </a:r>
                    </a:p>
                  </a:txBody>
                  <a:tcPr marL="9525" marR="9525" marT="9525" marB="0" anchor="b"/>
                </a:tc>
                <a:tc>
                  <a:txBody>
                    <a:bodyPr/>
                    <a:lstStyle/>
                    <a:p>
                      <a:pPr marL="0" marR="0" lvl="0" indent="0" algn="ctr" defTabSz="1152144" rtl="0" eaLnBrk="1" fontAlgn="ctr" latinLnBrk="0" hangingPunct="1">
                        <a:lnSpc>
                          <a:spcPct val="100000"/>
                        </a:lnSpc>
                        <a:spcBef>
                          <a:spcPts val="0"/>
                        </a:spcBef>
                        <a:spcAft>
                          <a:spcPts val="0"/>
                        </a:spcAft>
                        <a:buClrTx/>
                        <a:buSzTx/>
                        <a:buFontTx/>
                        <a:buNone/>
                        <a:tabLst/>
                        <a:defRPr/>
                      </a:pPr>
                      <a:r>
                        <a:rPr lang="ru-RU" sz="1400" b="1" i="0" u="none" strike="noStrike" kern="1200" dirty="0" smtClean="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65</a:t>
                      </a:r>
                    </a:p>
                  </a:txBody>
                  <a:tcPr marL="9525" marR="9525" marT="9525" marB="0" anchor="ct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65</a:t>
                      </a:r>
                    </a:p>
                  </a:txBody>
                  <a:tcPr marL="9525" marR="9525" marT="9525" marB="0" anchor="ct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04"/>
                  </a:ext>
                </a:extLst>
              </a:tr>
              <a:tr h="74295">
                <a:tc>
                  <a:txBody>
                    <a:bodyPr/>
                    <a:lstStyle/>
                    <a:p>
                      <a:pPr algn="l" fontAlgn="b"/>
                      <a:r>
                        <a:rPr lang="ru-RU" sz="1400" b="1" i="0" u="none" strike="noStrike" kern="1200">
                          <a:solidFill>
                            <a:srgbClr val="000000"/>
                          </a:solidFill>
                          <a:effectLst/>
                          <a:latin typeface="Arial Narrow" panose="020B0606020202030204" pitchFamily="34" charset="0"/>
                          <a:ea typeface="+mn-ea"/>
                          <a:cs typeface="+mn-cs"/>
                        </a:rPr>
                        <a:t>Магаданская область</a:t>
                      </a:r>
                    </a:p>
                  </a:txBody>
                  <a:tcPr marL="9525" marR="9525" marT="9525" marB="0" anchor="b"/>
                </a:tc>
                <a:tc>
                  <a:txBody>
                    <a:bodyPr/>
                    <a:lstStyle/>
                    <a:p>
                      <a:pPr marL="0" marR="0" lvl="0" indent="0" algn="ctr" defTabSz="1152144" rtl="0" eaLnBrk="1" fontAlgn="ctr" latinLnBrk="0" hangingPunct="1">
                        <a:lnSpc>
                          <a:spcPct val="100000"/>
                        </a:lnSpc>
                        <a:spcBef>
                          <a:spcPts val="0"/>
                        </a:spcBef>
                        <a:spcAft>
                          <a:spcPts val="0"/>
                        </a:spcAft>
                        <a:buClrTx/>
                        <a:buSzTx/>
                        <a:buFontTx/>
                        <a:buNone/>
                        <a:tabLst/>
                        <a:defRPr/>
                      </a:pPr>
                      <a:r>
                        <a:rPr lang="ru-RU" sz="1400" b="1" i="0" u="none" strike="noStrike" kern="1200" dirty="0" smtClean="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9</a:t>
                      </a:r>
                    </a:p>
                  </a:txBody>
                  <a:tcPr marL="9525" marR="9525" marT="9525" marB="0" anchor="ct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9</a:t>
                      </a:r>
                    </a:p>
                  </a:txBody>
                  <a:tcPr marL="9525" marR="9525" marT="9525" marB="0" anchor="ct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10"/>
                  </a:ext>
                </a:extLst>
              </a:tr>
              <a:tr h="148590">
                <a:tc>
                  <a:txBody>
                    <a:bodyPr/>
                    <a:lstStyle/>
                    <a:p>
                      <a:pPr algn="l" fontAlgn="b"/>
                      <a:r>
                        <a:rPr lang="ru-RU" sz="1400" b="1" i="0" u="none" strike="noStrike" kern="1200">
                          <a:solidFill>
                            <a:srgbClr val="000000"/>
                          </a:solidFill>
                          <a:effectLst/>
                          <a:latin typeface="Arial Narrow" panose="020B0606020202030204" pitchFamily="34" charset="0"/>
                          <a:ea typeface="+mn-ea"/>
                          <a:cs typeface="+mn-cs"/>
                        </a:rPr>
                        <a:t>Приморский край </a:t>
                      </a:r>
                    </a:p>
                  </a:txBody>
                  <a:tcPr marL="9525" marR="9525" marT="9525" marB="0" anchor="b"/>
                </a:tc>
                <a:tc>
                  <a:txBody>
                    <a:bodyPr/>
                    <a:lstStyle/>
                    <a:p>
                      <a:pPr marL="0" marR="0" lvl="0" indent="0" algn="ctr" defTabSz="1152144" rtl="0" eaLnBrk="1" fontAlgn="ctr" latinLnBrk="0" hangingPunct="1">
                        <a:lnSpc>
                          <a:spcPct val="100000"/>
                        </a:lnSpc>
                        <a:spcBef>
                          <a:spcPts val="0"/>
                        </a:spcBef>
                        <a:spcAft>
                          <a:spcPts val="0"/>
                        </a:spcAft>
                        <a:buClrTx/>
                        <a:buSzTx/>
                        <a:buFontTx/>
                        <a:buNone/>
                        <a:tabLst/>
                        <a:defRPr/>
                      </a:pPr>
                      <a:r>
                        <a:rPr lang="ru-RU" sz="1400" b="1" i="0" u="none" strike="noStrike" kern="1200" dirty="0" smtClean="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158</a:t>
                      </a:r>
                    </a:p>
                  </a:txBody>
                  <a:tcPr marL="9525" marR="9525" marT="9525" marB="0" anchor="ct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158</a:t>
                      </a:r>
                    </a:p>
                  </a:txBody>
                  <a:tcPr marL="9525" marR="9525" marT="9525" marB="0" anchor="ct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12"/>
                  </a:ext>
                </a:extLst>
              </a:tr>
              <a:tr h="111443">
                <a:tc>
                  <a:txBody>
                    <a:bodyPr/>
                    <a:lstStyle/>
                    <a:p>
                      <a:pPr algn="l" fontAlgn="b"/>
                      <a:r>
                        <a:rPr lang="ru-RU" sz="1400" b="1" i="0" u="none" strike="noStrike" kern="1200">
                          <a:solidFill>
                            <a:srgbClr val="000000"/>
                          </a:solidFill>
                          <a:effectLst/>
                          <a:latin typeface="Arial Narrow" panose="020B0606020202030204" pitchFamily="34" charset="0"/>
                          <a:ea typeface="+mn-ea"/>
                          <a:cs typeface="+mn-cs"/>
                        </a:rPr>
                        <a:t>Сахалинская область</a:t>
                      </a:r>
                    </a:p>
                  </a:txBody>
                  <a:tcPr marL="9525" marR="9525" marT="9525" marB="0" anchor="b"/>
                </a:tc>
                <a:tc>
                  <a:txBody>
                    <a:bodyPr/>
                    <a:lstStyle/>
                    <a:p>
                      <a:pPr marL="0" marR="0" lvl="0" indent="0" algn="ctr" defTabSz="1152144" rtl="0" eaLnBrk="1" fontAlgn="ctr" latinLnBrk="0" hangingPunct="1">
                        <a:lnSpc>
                          <a:spcPct val="100000"/>
                        </a:lnSpc>
                        <a:spcBef>
                          <a:spcPts val="0"/>
                        </a:spcBef>
                        <a:spcAft>
                          <a:spcPts val="0"/>
                        </a:spcAft>
                        <a:buClrTx/>
                        <a:buSzTx/>
                        <a:buFontTx/>
                        <a:buNone/>
                        <a:tabLst/>
                        <a:defRPr/>
                      </a:pPr>
                      <a:r>
                        <a:rPr lang="ru-RU" sz="1400" b="1" i="0" u="none" strike="noStrike" kern="1200" dirty="0" smtClean="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18</a:t>
                      </a:r>
                    </a:p>
                  </a:txBody>
                  <a:tcPr marL="9525" marR="9525" marT="9525" marB="0" anchor="ct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18</a:t>
                      </a:r>
                    </a:p>
                  </a:txBody>
                  <a:tcPr marL="9525" marR="9525" marT="9525" marB="0" anchor="ct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13"/>
                  </a:ext>
                </a:extLst>
              </a:tr>
              <a:tr h="0">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Чукотский автономный округ</a:t>
                      </a:r>
                    </a:p>
                  </a:txBody>
                  <a:tcPr marL="9525" marR="9525" marT="9525" marB="0" anchor="b"/>
                </a:tc>
                <a:tc>
                  <a:txBody>
                    <a:bodyPr/>
                    <a:lstStyle/>
                    <a:p>
                      <a:pPr marL="0" marR="0" lvl="0" indent="0" algn="ctr" defTabSz="1152144" rtl="0" eaLnBrk="1" fontAlgn="ctr" latinLnBrk="0" hangingPunct="1">
                        <a:lnSpc>
                          <a:spcPct val="100000"/>
                        </a:lnSpc>
                        <a:spcBef>
                          <a:spcPts val="0"/>
                        </a:spcBef>
                        <a:spcAft>
                          <a:spcPts val="0"/>
                        </a:spcAft>
                        <a:buClrTx/>
                        <a:buSzTx/>
                        <a:buFontTx/>
                        <a:buNone/>
                        <a:tabLst/>
                        <a:defRPr/>
                      </a:pPr>
                      <a:r>
                        <a:rPr lang="ru-RU" sz="1400" b="1" i="0" u="none" strike="noStrike" kern="1200" dirty="0" smtClean="0">
                          <a:solidFill>
                            <a:srgbClr val="000000"/>
                          </a:solidFill>
                          <a:effectLst/>
                          <a:latin typeface="Arial Narrow" panose="020B0606020202030204" pitchFamily="34" charset="0"/>
                          <a:ea typeface="+mn-ea"/>
                          <a:cs typeface="+mn-cs"/>
                        </a:rPr>
                        <a:t>Да</a:t>
                      </a:r>
                    </a:p>
                  </a:txBody>
                  <a:tcPr marL="9525" marR="9525" marT="9525" marB="0" anchor="ct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30</a:t>
                      </a:r>
                    </a:p>
                  </a:txBody>
                  <a:tcPr marL="9525" marR="9525" marT="9525" marB="0" anchor="ct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30</a:t>
                      </a:r>
                    </a:p>
                  </a:txBody>
                  <a:tcPr marL="9525" marR="9525" marT="9525" marB="0" anchor="ct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100</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extLst>
                  <a:ext uri="{0D108BD9-81ED-4DB2-BD59-A6C34878D82A}">
                    <a16:rowId xmlns:a16="http://schemas.microsoft.com/office/drawing/2014/main" val="10011"/>
                  </a:ext>
                </a:extLst>
              </a:tr>
              <a:tr h="326723">
                <a:tc gridSpan="5">
                  <a:txBody>
                    <a:bodyPr/>
                    <a:lstStyle/>
                    <a:p>
                      <a:pPr marL="0" marR="0" lvl="0" indent="0" algn="ctr" defTabSz="1152144" rtl="0" eaLnBrk="1" fontAlgn="b" latinLnBrk="0" hangingPunct="1">
                        <a:lnSpc>
                          <a:spcPct val="100000"/>
                        </a:lnSpc>
                        <a:spcBef>
                          <a:spcPts val="0"/>
                        </a:spcBef>
                        <a:spcAft>
                          <a:spcPts val="0"/>
                        </a:spcAft>
                        <a:buClrTx/>
                        <a:buSzTx/>
                        <a:buFontTx/>
                        <a:buNone/>
                        <a:tabLst/>
                        <a:defRPr/>
                      </a:pPr>
                      <a:r>
                        <a:rPr lang="ru-RU" sz="1600" b="1" i="0" u="none" strike="noStrike" kern="1200" baseline="0" dirty="0" smtClean="0">
                          <a:solidFill>
                            <a:schemeClr val="bg1"/>
                          </a:solidFill>
                          <a:effectLst/>
                          <a:latin typeface="Arial Narrow" panose="020B0606020202030204" pitchFamily="34" charset="0"/>
                          <a:ea typeface="+mn-ea"/>
                          <a:cs typeface="+mn-cs"/>
                        </a:rPr>
                        <a:t>Сведения размещены от 60% до 100%</a:t>
                      </a:r>
                    </a:p>
                  </a:txBody>
                  <a:tcPr marL="9525" marR="9525" marT="9525" marB="0" anchor="b">
                    <a:solidFill>
                      <a:srgbClr val="144C80"/>
                    </a:solidFill>
                  </a:tcP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pPr marL="0" algn="ctr" defTabSz="1152144" rtl="0" eaLnBrk="1" fontAlgn="ctr" latinLnBrk="0" hangingPunct="1"/>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tc>
                <a:tc hMerge="1">
                  <a:txBody>
                    <a:bodyPr/>
                    <a:lstStyle/>
                    <a:p>
                      <a:endParaRPr lang="ru-RU"/>
                    </a:p>
                  </a:txBody>
                  <a:tcPr/>
                </a:tc>
                <a:extLst>
                  <a:ext uri="{0D108BD9-81ED-4DB2-BD59-A6C34878D82A}">
                    <a16:rowId xmlns:a16="http://schemas.microsoft.com/office/drawing/2014/main" val="10005"/>
                  </a:ext>
                </a:extLst>
              </a:tr>
              <a:tr h="281310">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Республика Бурятия</a:t>
                      </a:r>
                    </a:p>
                  </a:txBody>
                  <a:tcPr marL="9525" marR="9525" marT="9525" marB="0" anchor="b">
                    <a:solidFill>
                      <a:schemeClr val="accent4">
                        <a:lumMod val="40000"/>
                        <a:lumOff val="60000"/>
                      </a:schemeClr>
                    </a:solidFill>
                  </a:tcPr>
                </a:tc>
                <a:tc>
                  <a:txBody>
                    <a:bodyPr/>
                    <a:lstStyle/>
                    <a:p>
                      <a:pPr marL="0" algn="ctr" defTabSz="1152144" rtl="0" eaLnBrk="1" fontAlgn="ctr" latinLnBrk="0" hangingPunct="1"/>
                      <a:r>
                        <a:rPr lang="ru-RU" sz="1400" b="1" i="0" u="none" strike="noStrike" kern="1200" dirty="0">
                          <a:solidFill>
                            <a:srgbClr val="000000"/>
                          </a:solidFill>
                          <a:effectLst/>
                          <a:latin typeface="Arial Narrow" panose="020B0606020202030204" pitchFamily="34" charset="0"/>
                          <a:ea typeface="+mn-ea"/>
                          <a:cs typeface="+mn-cs"/>
                        </a:rPr>
                        <a:t>Да</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287</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282</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98,3</a:t>
                      </a:r>
                    </a:p>
                  </a:txBody>
                  <a:tcPr marL="9525" marR="9525" marT="9525" marB="0" anchor="ctr">
                    <a:solidFill>
                      <a:schemeClr val="accent4">
                        <a:lumMod val="40000"/>
                        <a:lumOff val="60000"/>
                      </a:schemeClr>
                    </a:solidFill>
                  </a:tcPr>
                </a:tc>
                <a:extLst>
                  <a:ext uri="{0D108BD9-81ED-4DB2-BD59-A6C34878D82A}">
                    <a16:rowId xmlns:a16="http://schemas.microsoft.com/office/drawing/2014/main" val="10006"/>
                  </a:ext>
                </a:extLst>
              </a:tr>
              <a:tr h="281310">
                <a:tc>
                  <a:txBody>
                    <a:bodyPr/>
                    <a:lstStyle/>
                    <a:p>
                      <a:pPr algn="l" fontAlgn="b"/>
                      <a:r>
                        <a:rPr lang="ru-RU" sz="1400" b="1" i="0" u="none" strike="noStrike" kern="1200">
                          <a:solidFill>
                            <a:srgbClr val="000000"/>
                          </a:solidFill>
                          <a:effectLst/>
                          <a:latin typeface="Arial Narrow" panose="020B0606020202030204" pitchFamily="34" charset="0"/>
                          <a:ea typeface="+mn-ea"/>
                          <a:cs typeface="+mn-cs"/>
                        </a:rPr>
                        <a:t>Хабаровский край</a:t>
                      </a:r>
                    </a:p>
                  </a:txBody>
                  <a:tcPr marL="9525" marR="9525" marT="9525" marB="0" anchor="b">
                    <a:solidFill>
                      <a:schemeClr val="accent4">
                        <a:lumMod val="40000"/>
                        <a:lumOff val="60000"/>
                      </a:schemeClr>
                    </a:solidFill>
                  </a:tcPr>
                </a:tc>
                <a:tc>
                  <a:txBody>
                    <a:bodyPr/>
                    <a:lstStyle/>
                    <a:p>
                      <a:pPr marL="0" algn="ctr" defTabSz="1152144" rtl="0" eaLnBrk="1" fontAlgn="ctr" latinLnBrk="0" hangingPunct="1"/>
                      <a:r>
                        <a:rPr lang="ru-RU" sz="1400" b="1" i="0" u="none" strike="noStrike" kern="1200" dirty="0">
                          <a:solidFill>
                            <a:srgbClr val="000000"/>
                          </a:solidFill>
                          <a:effectLst/>
                          <a:latin typeface="Arial Narrow" panose="020B0606020202030204" pitchFamily="34" charset="0"/>
                          <a:ea typeface="+mn-ea"/>
                          <a:cs typeface="+mn-cs"/>
                        </a:rPr>
                        <a:t>Да</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232</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223</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96,1</a:t>
                      </a:r>
                    </a:p>
                  </a:txBody>
                  <a:tcPr marL="9525" marR="9525" marT="9525" marB="0" anchor="ctr">
                    <a:solidFill>
                      <a:schemeClr val="accent4">
                        <a:lumMod val="40000"/>
                        <a:lumOff val="60000"/>
                      </a:schemeClr>
                    </a:solidFill>
                  </a:tcPr>
                </a:tc>
                <a:extLst>
                  <a:ext uri="{0D108BD9-81ED-4DB2-BD59-A6C34878D82A}">
                    <a16:rowId xmlns:a16="http://schemas.microsoft.com/office/drawing/2014/main" val="10007"/>
                  </a:ext>
                </a:extLst>
              </a:tr>
              <a:tr h="281310">
                <a:tc>
                  <a:txBody>
                    <a:bodyPr/>
                    <a:lstStyle/>
                    <a:p>
                      <a:pPr algn="l" fontAlgn="b"/>
                      <a:r>
                        <a:rPr lang="ru-RU" sz="1400" b="1" i="0" u="none" strike="noStrike" kern="1200">
                          <a:solidFill>
                            <a:srgbClr val="000000"/>
                          </a:solidFill>
                          <a:effectLst/>
                          <a:latin typeface="Arial Narrow" panose="020B0606020202030204" pitchFamily="34" charset="0"/>
                          <a:ea typeface="+mn-ea"/>
                          <a:cs typeface="+mn-cs"/>
                        </a:rPr>
                        <a:t>Амурская область</a:t>
                      </a:r>
                    </a:p>
                  </a:txBody>
                  <a:tcPr marL="9525" marR="9525" marT="9525" marB="0" anchor="b">
                    <a:solidFill>
                      <a:schemeClr val="accent4">
                        <a:lumMod val="40000"/>
                        <a:lumOff val="60000"/>
                      </a:schemeClr>
                    </a:solidFill>
                  </a:tcPr>
                </a:tc>
                <a:tc>
                  <a:txBody>
                    <a:bodyPr/>
                    <a:lstStyle/>
                    <a:p>
                      <a:pPr marL="0" algn="ctr" defTabSz="1152144" rtl="0" eaLnBrk="1" fontAlgn="ctr" latinLnBrk="0" hangingPunct="1"/>
                      <a:r>
                        <a:rPr lang="ru-RU" sz="1400" b="1" i="0" u="none" strike="noStrike" kern="1200" dirty="0" smtClean="0">
                          <a:solidFill>
                            <a:srgbClr val="000000"/>
                          </a:solidFill>
                          <a:effectLst/>
                          <a:latin typeface="Arial Narrow" panose="020B0606020202030204" pitchFamily="34" charset="0"/>
                          <a:ea typeface="+mn-ea"/>
                          <a:cs typeface="+mn-cs"/>
                        </a:rPr>
                        <a:t>Да</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solidFill>
                      <a:schemeClr val="accent4">
                        <a:lumMod val="40000"/>
                        <a:lumOff val="60000"/>
                      </a:schemeClr>
                    </a:solidFill>
                  </a:tcP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286</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205</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71,7</a:t>
                      </a:r>
                    </a:p>
                  </a:txBody>
                  <a:tcPr marL="9525" marR="9525" marT="9525" marB="0" anchor="ctr">
                    <a:solidFill>
                      <a:schemeClr val="accent4">
                        <a:lumMod val="40000"/>
                        <a:lumOff val="60000"/>
                      </a:schemeClr>
                    </a:solidFill>
                  </a:tcPr>
                </a:tc>
                <a:extLst>
                  <a:ext uri="{0D108BD9-81ED-4DB2-BD59-A6C34878D82A}">
                    <a16:rowId xmlns:a16="http://schemas.microsoft.com/office/drawing/2014/main" val="10008"/>
                  </a:ext>
                </a:extLst>
              </a:tr>
              <a:tr h="70328">
                <a:tc>
                  <a:txBody>
                    <a:bodyPr/>
                    <a:lstStyle/>
                    <a:p>
                      <a:pPr algn="l" fontAlgn="b"/>
                      <a:r>
                        <a:rPr lang="ru-RU" sz="1400" b="1" i="0" u="none" strike="noStrike" kern="1200" dirty="0">
                          <a:solidFill>
                            <a:srgbClr val="000000"/>
                          </a:solidFill>
                          <a:effectLst/>
                          <a:latin typeface="Arial Narrow" panose="020B0606020202030204" pitchFamily="34" charset="0"/>
                          <a:ea typeface="+mn-ea"/>
                          <a:cs typeface="+mn-cs"/>
                        </a:rPr>
                        <a:t>Республика Саха (Якутия)</a:t>
                      </a:r>
                    </a:p>
                  </a:txBody>
                  <a:tcPr marL="9525" marR="9525" marT="9525" marB="0" anchor="b">
                    <a:solidFill>
                      <a:schemeClr val="accent4">
                        <a:lumMod val="40000"/>
                        <a:lumOff val="60000"/>
                      </a:schemeClr>
                    </a:solidFill>
                  </a:tcPr>
                </a:tc>
                <a:tc>
                  <a:txBody>
                    <a:bodyPr/>
                    <a:lstStyle/>
                    <a:p>
                      <a:pPr marL="0" algn="ctr" defTabSz="1152144" rtl="0" eaLnBrk="1" fontAlgn="ctr" latinLnBrk="0" hangingPunct="1"/>
                      <a:r>
                        <a:rPr lang="ru-RU" sz="1400" b="1" i="0" u="none" strike="noStrike" kern="1200" dirty="0">
                          <a:solidFill>
                            <a:srgbClr val="000000"/>
                          </a:solidFill>
                          <a:effectLst/>
                          <a:latin typeface="Arial Narrow" panose="020B0606020202030204" pitchFamily="34" charset="0"/>
                          <a:ea typeface="+mn-ea"/>
                          <a:cs typeface="+mn-cs"/>
                        </a:rPr>
                        <a:t>Да</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a:solidFill>
                            <a:srgbClr val="000000"/>
                          </a:solidFill>
                          <a:effectLst/>
                          <a:latin typeface="Arial Narrow" panose="020B0606020202030204" pitchFamily="34" charset="0"/>
                          <a:ea typeface="+mn-ea"/>
                          <a:cs typeface="+mn-cs"/>
                        </a:rPr>
                        <a:t>445</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a:solidFill>
                            <a:srgbClr val="000000"/>
                          </a:solidFill>
                          <a:effectLst/>
                          <a:latin typeface="Arial Narrow" panose="020B0606020202030204" pitchFamily="34" charset="0"/>
                          <a:ea typeface="+mn-ea"/>
                          <a:cs typeface="+mn-cs"/>
                        </a:rPr>
                        <a:t>285</a:t>
                      </a:r>
                    </a:p>
                  </a:txBody>
                  <a:tcPr marL="9525" marR="9525" marT="9525" marB="0" anchor="ctr">
                    <a:solidFill>
                      <a:schemeClr val="accent4">
                        <a:lumMod val="40000"/>
                        <a:lumOff val="60000"/>
                      </a:schemeClr>
                    </a:solidFill>
                  </a:tcPr>
                </a:tc>
                <a:tc>
                  <a:txBody>
                    <a:bodyPr/>
                    <a:lstStyle/>
                    <a:p>
                      <a:pPr algn="ctr" fontAlgn="b"/>
                      <a:r>
                        <a:rPr lang="ru-RU" sz="1400" b="1" i="0" u="none" strike="noStrike" kern="1200" dirty="0" smtClean="0">
                          <a:solidFill>
                            <a:srgbClr val="000000"/>
                          </a:solidFill>
                          <a:effectLst/>
                          <a:latin typeface="Arial Narrow" panose="020B0606020202030204" pitchFamily="34" charset="0"/>
                          <a:ea typeface="+mn-ea"/>
                          <a:cs typeface="+mn-cs"/>
                        </a:rPr>
                        <a:t>64</a:t>
                      </a:r>
                      <a:endParaRPr lang="ru-RU" sz="14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solidFill>
                      <a:schemeClr val="accent4">
                        <a:lumMod val="40000"/>
                        <a:lumOff val="60000"/>
                      </a:schemeClr>
                    </a:solidFill>
                  </a:tcPr>
                </a:tc>
                <a:extLst>
                  <a:ext uri="{0D108BD9-81ED-4DB2-BD59-A6C34878D82A}">
                    <a16:rowId xmlns:a16="http://schemas.microsoft.com/office/drawing/2014/main" val="10009"/>
                  </a:ext>
                </a:extLst>
              </a:tr>
            </a:tbl>
          </a:graphicData>
        </a:graphic>
      </p:graphicFrame>
      <p:cxnSp>
        <p:nvCxnSpPr>
          <p:cNvPr id="6" name="Прямая соединительная линия 5"/>
          <p:cNvCxnSpPr/>
          <p:nvPr/>
        </p:nvCxnSpPr>
        <p:spPr>
          <a:xfrm>
            <a:off x="282575" y="938889"/>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29418" y="6844702"/>
            <a:ext cx="8892783" cy="830997"/>
          </a:xfrm>
          <a:prstGeom prst="rect">
            <a:avLst/>
          </a:prstGeom>
          <a:noFill/>
        </p:spPr>
        <p:txBody>
          <a:bodyPr wrap="square" rtlCol="0">
            <a:spAutoFit/>
          </a:bodyPr>
          <a:lstStyle/>
          <a:p>
            <a:pPr marL="285750" indent="-14288"/>
            <a:r>
              <a:rPr lang="ru-RU" sz="2400" b="1" dirty="0">
                <a:solidFill>
                  <a:srgbClr val="144C80"/>
                </a:solidFill>
                <a:latin typeface="Arial Narrow" panose="020B0606020202030204" pitchFamily="34" charset="0"/>
              </a:rPr>
              <a:t>7</a:t>
            </a:r>
            <a:r>
              <a:rPr lang="ru-RU" sz="2400" b="1" dirty="0" smtClean="0">
                <a:solidFill>
                  <a:srgbClr val="144C80"/>
                </a:solidFill>
                <a:latin typeface="Arial Narrow" panose="020B0606020202030204" pitchFamily="34" charset="0"/>
              </a:rPr>
              <a:t> регионов со 100</a:t>
            </a:r>
            <a:r>
              <a:rPr lang="en-US" sz="2400" b="1" dirty="0" smtClean="0">
                <a:solidFill>
                  <a:srgbClr val="144C80"/>
                </a:solidFill>
                <a:latin typeface="Arial Narrow" panose="020B0606020202030204" pitchFamily="34" charset="0"/>
              </a:rPr>
              <a:t>% </a:t>
            </a:r>
            <a:r>
              <a:rPr lang="ru-RU" sz="2400" b="1" dirty="0" smtClean="0">
                <a:solidFill>
                  <a:srgbClr val="144C80"/>
                </a:solidFill>
                <a:latin typeface="Arial Narrow" panose="020B0606020202030204" pitchFamily="34" charset="0"/>
              </a:rPr>
              <a:t>показателем размещения</a:t>
            </a:r>
          </a:p>
          <a:p>
            <a:pPr marL="285750"/>
            <a:r>
              <a:rPr lang="ru-RU" sz="2400" b="1" dirty="0">
                <a:solidFill>
                  <a:srgbClr val="144C80"/>
                </a:solidFill>
                <a:latin typeface="Arial Narrow" panose="020B0606020202030204" pitchFamily="34" charset="0"/>
              </a:rPr>
              <a:t>4</a:t>
            </a:r>
            <a:r>
              <a:rPr lang="ru-RU" sz="2400" b="1" dirty="0" smtClean="0">
                <a:solidFill>
                  <a:srgbClr val="144C80"/>
                </a:solidFill>
                <a:latin typeface="Arial Narrow" panose="020B0606020202030204" pitchFamily="34" charset="0"/>
              </a:rPr>
              <a:t> региона с показателем размещения от 60% до 100%</a:t>
            </a:r>
          </a:p>
        </p:txBody>
      </p:sp>
      <p:sp>
        <p:nvSpPr>
          <p:cNvPr id="8" name="TextBox 7"/>
          <p:cNvSpPr txBox="1"/>
          <p:nvPr/>
        </p:nvSpPr>
        <p:spPr>
          <a:xfrm>
            <a:off x="1405736" y="6851409"/>
            <a:ext cx="2546412" cy="461665"/>
          </a:xfrm>
          <a:prstGeom prst="rect">
            <a:avLst/>
          </a:prstGeom>
          <a:noFill/>
        </p:spPr>
        <p:txBody>
          <a:bodyPr wrap="square" rtlCol="0">
            <a:spAutoFit/>
          </a:bodyPr>
          <a:lstStyle/>
          <a:p>
            <a:r>
              <a:rPr lang="ru-RU" sz="2400" b="1" dirty="0" smtClean="0">
                <a:solidFill>
                  <a:srgbClr val="144C80"/>
                </a:solidFill>
                <a:latin typeface="Arial Narrow" panose="020B0606020202030204" pitchFamily="34" charset="0"/>
              </a:rPr>
              <a:t>ИТОГО по ДФО</a:t>
            </a:r>
            <a:r>
              <a:rPr lang="ru-RU" sz="2400" b="1" dirty="0">
                <a:solidFill>
                  <a:srgbClr val="144C80"/>
                </a:solidFill>
                <a:latin typeface="Arial Narrow" panose="020B0606020202030204" pitchFamily="34" charset="0"/>
              </a:rPr>
              <a:t>:</a:t>
            </a:r>
            <a:endParaRPr lang="ru-RU" sz="2400" dirty="0"/>
          </a:p>
        </p:txBody>
      </p:sp>
      <p:sp>
        <p:nvSpPr>
          <p:cNvPr id="9" name="Номер слайда 1"/>
          <p:cNvSpPr txBox="1">
            <a:spLocks/>
          </p:cNvSpPr>
          <p:nvPr/>
        </p:nvSpPr>
        <p:spPr>
          <a:xfrm>
            <a:off x="11815281" y="8045031"/>
            <a:ext cx="503719" cy="460041"/>
          </a:xfrm>
          <a:prstGeom prst="rect">
            <a:avLst/>
          </a:prstGeom>
        </p:spPr>
        <p:txBody>
          <a:bodyPr vert="horz" lIns="91440" tIns="45720" rIns="91440" bIns="45720" rtlCol="0" anchor="ctr"/>
          <a:lstStyle>
            <a:defPPr>
              <a:defRPr lang="en-US"/>
            </a:defPPr>
            <a:lvl1pPr marL="0" algn="r" defTabSz="457200" rtl="0" eaLnBrk="1" latinLnBrk="0" hangingPunct="1">
              <a:defRPr sz="1512"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05E221-E10C-40C7-8143-48F6241B2838}" type="slidenum">
              <a:rPr lang="ru-RU" smtClean="0"/>
              <a:pPr/>
              <a:t>9</a:t>
            </a:fld>
            <a:endParaRPr lang="ru-RU" dirty="0"/>
          </a:p>
        </p:txBody>
      </p:sp>
    </p:spTree>
    <p:extLst>
      <p:ext uri="{BB962C8B-B14F-4D97-AF65-F5344CB8AC3E}">
        <p14:creationId xmlns:p14="http://schemas.microsoft.com/office/powerpoint/2010/main" val="3863699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97793</TotalTime>
  <Words>3607</Words>
  <Application>Microsoft Office PowerPoint</Application>
  <PresentationFormat>Произвольный</PresentationFormat>
  <Paragraphs>947</Paragraphs>
  <Slides>27</Slides>
  <Notes>3</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27</vt:i4>
      </vt:variant>
    </vt:vector>
  </HeadingPairs>
  <TitlesOfParts>
    <vt:vector size="37" baseType="lpstr">
      <vt:lpstr>Arial</vt:lpstr>
      <vt:lpstr>Arial Narrow</vt:lpstr>
      <vt:lpstr>Calibri</vt:lpstr>
      <vt:lpstr>Calibri Light</vt:lpstr>
      <vt:lpstr>Courier New</vt:lpstr>
      <vt:lpstr>Tahoma</vt:lpstr>
      <vt:lpstr>Times New Roman</vt:lpstr>
      <vt:lpstr>Wingdings</vt:lpstr>
      <vt:lpstr>Тема Office</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Спасокукоцкий А.А.</dc:creator>
  <cp:lastModifiedBy>Ходасевич Анастасия Сергеевна</cp:lastModifiedBy>
  <cp:revision>3300</cp:revision>
  <cp:lastPrinted>2019-05-13T19:46:55Z</cp:lastPrinted>
  <dcterms:created xsi:type="dcterms:W3CDTF">2015-12-16T13:43:54Z</dcterms:created>
  <dcterms:modified xsi:type="dcterms:W3CDTF">2019-05-14T05:46:15Z</dcterms:modified>
</cp:coreProperties>
</file>